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80" r:id="rId4"/>
    <p:sldId id="281" r:id="rId5"/>
    <p:sldId id="283" r:id="rId6"/>
    <p:sldId id="282" r:id="rId7"/>
    <p:sldId id="284" r:id="rId8"/>
    <p:sldId id="285" r:id="rId9"/>
    <p:sldId id="287" r:id="rId10"/>
    <p:sldId id="286" r:id="rId11"/>
    <p:sldId id="288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9B29-1AD6-48E2-882B-5C72A3EE7954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5159-2B0C-4ECD-8017-06839FA3A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9B29-1AD6-48E2-882B-5C72A3EE7954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5159-2B0C-4ECD-8017-06839FA3A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9B29-1AD6-48E2-882B-5C72A3EE7954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5159-2B0C-4ECD-8017-06839FA3A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9B29-1AD6-48E2-882B-5C72A3EE7954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5159-2B0C-4ECD-8017-06839FA3A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9B29-1AD6-48E2-882B-5C72A3EE7954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5159-2B0C-4ECD-8017-06839FA3A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9B29-1AD6-48E2-882B-5C72A3EE7954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5159-2B0C-4ECD-8017-06839FA3A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9B29-1AD6-48E2-882B-5C72A3EE7954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5159-2B0C-4ECD-8017-06839FA3A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9B29-1AD6-48E2-882B-5C72A3EE7954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5159-2B0C-4ECD-8017-06839FA3A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9B29-1AD6-48E2-882B-5C72A3EE7954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5159-2B0C-4ECD-8017-06839FA3A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9B29-1AD6-48E2-882B-5C72A3EE7954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5159-2B0C-4ECD-8017-06839FA3A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9B29-1AD6-48E2-882B-5C72A3EE7954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5159-2B0C-4ECD-8017-06839FA3A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D9B29-1AD6-48E2-882B-5C72A3EE7954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5159-2B0C-4ECD-8017-06839FA3AF4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7A8CA2-79C0-4394-A5F0-64720C552F0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AS Revision</a:t>
            </a:r>
          </a:p>
        </p:txBody>
      </p:sp>
      <p:sp>
        <p:nvSpPr>
          <p:cNvPr id="4301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Levers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400" dirty="0" smtClean="0"/>
              <a:t>Name, sketch and label the lever system operating at the ankle of the take off foot of a long jumper.	</a:t>
            </a:r>
            <a:r>
              <a:rPr lang="en-GB" sz="2400" i="1" dirty="0" smtClean="0"/>
              <a:t>(3 marks)</a:t>
            </a:r>
            <a:endParaRPr lang="en-GB" sz="2400" dirty="0" smtClean="0"/>
          </a:p>
          <a:p>
            <a:pPr marL="514350" indent="-514350">
              <a:buNone/>
            </a:pPr>
            <a:endParaRPr lang="en-GB" sz="2400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en-GB" sz="2400" dirty="0" smtClean="0"/>
              <a:t>When running, the knee joint works as a lever system.  Name, sketch and label the lever system operating at the knee during running.				</a:t>
            </a:r>
            <a:r>
              <a:rPr lang="en-GB" sz="2400" i="1" dirty="0" smtClean="0"/>
              <a:t>(2 marks)</a:t>
            </a:r>
            <a:r>
              <a:rPr lang="en-GB" sz="2400" dirty="0" smtClean="0"/>
              <a:t>  </a:t>
            </a:r>
          </a:p>
          <a:p>
            <a:pPr marL="514350" indent="-514350">
              <a:buNone/>
            </a:pPr>
            <a:endParaRPr lang="en-GB" sz="2400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en-GB" sz="2400" dirty="0" smtClean="0"/>
              <a:t>During the take-off phase of a jump, the lever system operating at the knee is a third class lever system.  What are the advantages </a:t>
            </a:r>
            <a:r>
              <a:rPr lang="en-GB" sz="2400" b="1" dirty="0" smtClean="0"/>
              <a:t>and</a:t>
            </a:r>
            <a:r>
              <a:rPr lang="en-GB" sz="2400" dirty="0" smtClean="0"/>
              <a:t> disadvantages of this class of lever system?						</a:t>
            </a:r>
            <a:r>
              <a:rPr lang="en-GB" sz="2400" i="1" dirty="0" smtClean="0"/>
              <a:t>(3 marks)</a:t>
            </a:r>
            <a:endParaRPr lang="en-GB" sz="2400" dirty="0" smtClean="0"/>
          </a:p>
          <a:p>
            <a:pPr marL="514350" indent="-514350">
              <a:buFont typeface="+mj-lt"/>
              <a:buAutoNum type="arabicPeriod" startAt="2"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None/>
            </a:pPr>
            <a:r>
              <a:rPr lang="en-GB" i="1" dirty="0" err="1" smtClean="0"/>
              <a:t>Qu</a:t>
            </a:r>
            <a:r>
              <a:rPr lang="en-GB" i="1" dirty="0" smtClean="0"/>
              <a:t> 1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i="1" dirty="0" smtClean="0"/>
              <a:t>2nd class/order;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i="1" dirty="0" smtClean="0"/>
              <a:t>Resistance in middle;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i="1" dirty="0" smtClean="0"/>
              <a:t>Resistance, fulcrum, force labelled correctly;</a:t>
            </a:r>
          </a:p>
          <a:p>
            <a:pPr marL="514350" indent="-514350">
              <a:buFont typeface="+mj-lt"/>
              <a:buAutoNum type="arabicPeriod"/>
            </a:pPr>
            <a:endParaRPr lang="en-GB" i="1" dirty="0" smtClean="0"/>
          </a:p>
          <a:p>
            <a:pPr marL="514350" lvl="0" indent="-514350">
              <a:buNone/>
            </a:pPr>
            <a:r>
              <a:rPr lang="en-GB" i="1" dirty="0" err="1" smtClean="0"/>
              <a:t>Qu</a:t>
            </a:r>
            <a:r>
              <a:rPr lang="en-GB" i="1" dirty="0" smtClean="0"/>
              <a:t> 2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i="1" dirty="0" smtClean="0"/>
              <a:t>Third class/order lever;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i="1" dirty="0" smtClean="0"/>
              <a:t>Identify effort/fulcrum/resistance – effort in middle;</a:t>
            </a:r>
          </a:p>
          <a:p>
            <a:pPr marL="514350" indent="-514350">
              <a:buFont typeface="+mj-lt"/>
              <a:buAutoNum type="arabicPeriod"/>
            </a:pPr>
            <a:endParaRPr lang="en-GB" i="1" dirty="0" smtClean="0"/>
          </a:p>
          <a:p>
            <a:pPr marL="514350" indent="-514350">
              <a:buFont typeface="+mj-lt"/>
              <a:buAutoNum type="arabicPeriod"/>
            </a:pP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en-GB" sz="2400" i="1" dirty="0" err="1" smtClean="0"/>
              <a:t>Qu</a:t>
            </a:r>
            <a:r>
              <a:rPr lang="en-GB" sz="2400" i="1" dirty="0" smtClean="0"/>
              <a:t> 3</a:t>
            </a:r>
          </a:p>
          <a:p>
            <a:pPr marL="514350" indent="-514350">
              <a:buNone/>
            </a:pPr>
            <a:r>
              <a:rPr lang="en-US" sz="2400" i="1" dirty="0" smtClean="0"/>
              <a:t>Advantages</a:t>
            </a:r>
            <a:endParaRPr lang="en-GB" sz="24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i="1" dirty="0" smtClean="0"/>
              <a:t>Wide range of movements possible</a:t>
            </a:r>
            <a:endParaRPr lang="en-GB" sz="24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i="1" dirty="0" smtClean="0"/>
              <a:t>The length of the resistance arm is long/force/effort arm is short</a:t>
            </a:r>
            <a:endParaRPr lang="en-GB" sz="24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i="1" dirty="0" smtClean="0"/>
              <a:t>Speed of movement rather than force</a:t>
            </a:r>
            <a:endParaRPr lang="en-GB" sz="24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i="1" dirty="0" smtClean="0"/>
              <a:t>Small movement of effort/force = large movement of lever </a:t>
            </a:r>
            <a:endParaRPr lang="en-GB" sz="2400" i="1" dirty="0" smtClean="0"/>
          </a:p>
          <a:p>
            <a:pPr marL="514350" indent="-514350">
              <a:buNone/>
            </a:pPr>
            <a:r>
              <a:rPr lang="en-US" sz="2400" i="1" dirty="0" smtClean="0"/>
              <a:t>Disadvantages</a:t>
            </a:r>
            <a:endParaRPr lang="en-GB" sz="24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i="1" dirty="0" smtClean="0"/>
              <a:t>Effort/force arm is short/resistance arm is long</a:t>
            </a:r>
            <a:endParaRPr lang="en-GB" sz="24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i="1" dirty="0" smtClean="0"/>
              <a:t>Unable to move/lift much/great resistance/load</a:t>
            </a:r>
            <a:endParaRPr lang="en-GB" sz="24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i="1" dirty="0" smtClean="0"/>
              <a:t>More effort/force required is greater than resistance/load/weight</a:t>
            </a:r>
            <a:endParaRPr lang="en-GB" sz="24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i="1" dirty="0" smtClean="0"/>
              <a:t>Known as mechanical disadvantage</a:t>
            </a:r>
            <a:endParaRPr lang="en-GB" sz="2400" i="1" dirty="0" smtClean="0"/>
          </a:p>
          <a:p>
            <a:pPr marL="514350" indent="-514350">
              <a:buFont typeface="+mj-lt"/>
              <a:buAutoNum type="arabicPeriod"/>
            </a:pPr>
            <a:endParaRPr lang="en-GB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03630-C2C5-4102-9B24-567D963A188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Levers – 3 classes</a:t>
            </a:r>
          </a:p>
        </p:txBody>
      </p:sp>
      <p:pic>
        <p:nvPicPr>
          <p:cNvPr id="65540" name="Picture 3" descr="Lever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341438"/>
            <a:ext cx="4752975" cy="5373687"/>
          </a:xfrm>
          <a:noFill/>
        </p:spPr>
      </p:pic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5219700" y="1844675"/>
            <a:ext cx="37449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n-GB" sz="2400">
                <a:latin typeface="aria"/>
              </a:rPr>
              <a:t>Mnemonic -1,2,3: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n-GB" sz="2400">
                <a:latin typeface="aria"/>
              </a:rPr>
              <a:t>First class lever –    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GB" sz="2400">
                <a:latin typeface="aria"/>
              </a:rPr>
              <a:t>			in middle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 startAt="2"/>
            </a:pPr>
            <a:r>
              <a:rPr lang="en-GB" sz="2400">
                <a:latin typeface="aria"/>
              </a:rPr>
              <a:t>Second class lever - 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GB" sz="2400">
                <a:latin typeface="aria"/>
              </a:rPr>
              <a:t>                           in middle</a:t>
            </a:r>
          </a:p>
          <a:p>
            <a:pPr marL="457200" indent="-457200" eaLnBrk="0" hangingPunct="0">
              <a:spcBef>
                <a:spcPct val="50000"/>
              </a:spcBef>
              <a:buFontTx/>
              <a:buChar char="•"/>
            </a:pPr>
            <a:r>
              <a:rPr lang="en-GB" sz="2400">
                <a:latin typeface="aria"/>
              </a:rPr>
              <a:t>Third class lever –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GB" sz="2400">
                <a:latin typeface="aria"/>
              </a:rPr>
              <a:t>                    in middle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5795963" y="2924175"/>
            <a:ext cx="12954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n-GB" sz="2400">
                <a:latin typeface="aria"/>
              </a:rPr>
              <a:t>Fulcrum</a:t>
            </a: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5795963" y="4005263"/>
            <a:ext cx="1728787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n-GB" sz="2400">
                <a:latin typeface="aria"/>
              </a:rPr>
              <a:t>Resistance</a:t>
            </a: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5867400" y="5157788"/>
            <a:ext cx="1008063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n-GB" sz="2400">
                <a:latin typeface="aria"/>
              </a:rPr>
              <a:t>Effort</a:t>
            </a: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7667625" y="1844675"/>
            <a:ext cx="1081088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n-GB" sz="2400">
                <a:latin typeface="aria"/>
              </a:rPr>
              <a:t>F.R.E.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5" grpId="0" animBg="1"/>
      <p:bldP spid="189446" grpId="0" animBg="1"/>
      <p:bldP spid="189447" grpId="0" animBg="1"/>
      <p:bldP spid="1894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CD0D7-7F74-41C6-9554-5934EE8BC09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tx1"/>
                </a:solidFill>
              </a:rPr>
              <a:t>Levers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1st class –                             – throwing</a:t>
            </a:r>
          </a:p>
          <a:p>
            <a:pPr eaLnBrk="1" hangingPunct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class –                                        –   plantar flexion</a:t>
            </a:r>
          </a:p>
          <a:p>
            <a:pPr eaLnBrk="1" hangingPunct="1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class – 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2627784" y="1628800"/>
            <a:ext cx="2879898" cy="576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triceps at elbow</a:t>
            </a: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2627784" y="2204864"/>
            <a:ext cx="4032473" cy="64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3200" dirty="0"/>
              <a:t>gastrocnemius at ankle</a:t>
            </a: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2627784" y="3284984"/>
            <a:ext cx="2736850" cy="576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GB" sz="32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all</a:t>
            </a:r>
            <a:r>
              <a:rPr lang="en-GB" sz="3200" dirty="0"/>
              <a:t> other joints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0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0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0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build="p"/>
      <p:bldP spid="190469" grpId="0" build="p"/>
      <p:bldP spid="19047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Mechanical advantage and disadvantage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Depends on:</a:t>
            </a:r>
          </a:p>
          <a:p>
            <a:r>
              <a:rPr lang="en-GB" dirty="0" smtClean="0"/>
              <a:t>length of effort arm – </a:t>
            </a:r>
          </a:p>
          <a:p>
            <a:endParaRPr lang="en-GB" dirty="0" smtClean="0"/>
          </a:p>
          <a:p>
            <a:r>
              <a:rPr lang="en-GB" dirty="0" smtClean="0"/>
              <a:t>length of resistance arm – </a:t>
            </a:r>
          </a:p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9592" y="2780928"/>
            <a:ext cx="5400600" cy="57606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 dirty="0" smtClean="0"/>
              <a:t>distance from fulcrum to effort</a:t>
            </a:r>
            <a:endParaRPr lang="en-GB" sz="32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27584" y="4005064"/>
            <a:ext cx="6120680" cy="57606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 dirty="0" smtClean="0"/>
              <a:t>distance from fulcrum to resistance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Third </a:t>
            </a:r>
            <a:r>
              <a:rPr lang="en-GB" smtClean="0"/>
              <a:t>class lever</a:t>
            </a:r>
            <a:endParaRPr lang="en-GB"/>
          </a:p>
        </p:txBody>
      </p:sp>
      <p:sp>
        <p:nvSpPr>
          <p:cNvPr id="164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116621-7E50-476C-840B-27187FC9E577}" type="slidenum">
              <a:rPr lang="en-GB" smtClean="0"/>
              <a:pPr/>
              <a:t>5</a:t>
            </a:fld>
            <a:endParaRPr lang="en-GB" smtClean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115616" y="2708920"/>
            <a:ext cx="6625456" cy="1800200"/>
            <a:chOff x="1020" y="2659"/>
            <a:chExt cx="3856" cy="862"/>
          </a:xfrm>
        </p:grpSpPr>
        <p:sp>
          <p:nvSpPr>
            <p:cNvPr id="164874" name="Line 5"/>
            <p:cNvSpPr>
              <a:spLocks noChangeShapeType="1"/>
            </p:cNvSpPr>
            <p:nvPr/>
          </p:nvSpPr>
          <p:spPr bwMode="auto">
            <a:xfrm>
              <a:off x="1156" y="3158"/>
              <a:ext cx="3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875" name="AutoShape 6"/>
            <p:cNvSpPr>
              <a:spLocks noChangeArrowheads="1"/>
            </p:cNvSpPr>
            <p:nvPr/>
          </p:nvSpPr>
          <p:spPr bwMode="auto">
            <a:xfrm>
              <a:off x="1020" y="3158"/>
              <a:ext cx="363" cy="363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6" name="AutoShape 7"/>
            <p:cNvSpPr>
              <a:spLocks noChangeArrowheads="1"/>
            </p:cNvSpPr>
            <p:nvPr/>
          </p:nvSpPr>
          <p:spPr bwMode="auto">
            <a:xfrm>
              <a:off x="1927" y="2659"/>
              <a:ext cx="227" cy="499"/>
            </a:xfrm>
            <a:prstGeom prst="upArrow">
              <a:avLst>
                <a:gd name="adj1" fmla="val 50000"/>
                <a:gd name="adj2" fmla="val 5495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4877" name="Rectangle 8"/>
            <p:cNvSpPr>
              <a:spLocks noChangeArrowheads="1"/>
            </p:cNvSpPr>
            <p:nvPr/>
          </p:nvSpPr>
          <p:spPr bwMode="auto">
            <a:xfrm>
              <a:off x="4513" y="2886"/>
              <a:ext cx="362" cy="27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1497" name="Line 9"/>
          <p:cNvSpPr>
            <a:spLocks noChangeShapeType="1"/>
          </p:cNvSpPr>
          <p:nvPr/>
        </p:nvSpPr>
        <p:spPr bwMode="auto">
          <a:xfrm>
            <a:off x="1331640" y="4797152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1498" name="Line 10"/>
          <p:cNvSpPr>
            <a:spLocks noChangeShapeType="1"/>
          </p:cNvSpPr>
          <p:nvPr/>
        </p:nvSpPr>
        <p:spPr bwMode="auto">
          <a:xfrm>
            <a:off x="1475656" y="2420888"/>
            <a:ext cx="59766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1499" name="Rectangle 11"/>
          <p:cNvSpPr>
            <a:spLocks noChangeArrowheads="1"/>
          </p:cNvSpPr>
          <p:nvPr/>
        </p:nvSpPr>
        <p:spPr bwMode="auto">
          <a:xfrm>
            <a:off x="1259632" y="5085184"/>
            <a:ext cx="1487487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>
                <a:latin typeface="aria"/>
              </a:rPr>
              <a:t>effort arm</a:t>
            </a:r>
          </a:p>
        </p:txBody>
      </p:sp>
      <p:sp>
        <p:nvSpPr>
          <p:cNvPr id="191500" name="Rectangle 12"/>
          <p:cNvSpPr>
            <a:spLocks noChangeArrowheads="1"/>
          </p:cNvSpPr>
          <p:nvPr/>
        </p:nvSpPr>
        <p:spPr bwMode="auto">
          <a:xfrm>
            <a:off x="3347864" y="1844824"/>
            <a:ext cx="21844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>
                <a:latin typeface="aria"/>
              </a:rPr>
              <a:t>resistance arm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15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14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14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14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7" grpId="0" animBg="1"/>
      <p:bldP spid="191498" grpId="0" animBg="1"/>
      <p:bldP spid="191499" grpId="0" animBg="1"/>
      <p:bldP spid="1915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F9B32C-8E4B-459F-A0B5-E62B0A7E89DD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66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Second</a:t>
            </a:r>
            <a:r>
              <a:rPr lang="en-GB" dirty="0" smtClean="0">
                <a:solidFill>
                  <a:schemeClr val="tx1"/>
                </a:solidFill>
              </a:rPr>
              <a:t> class lever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899592" y="2564904"/>
            <a:ext cx="7128942" cy="1800200"/>
            <a:chOff x="1020" y="2659"/>
            <a:chExt cx="3901" cy="862"/>
          </a:xfrm>
        </p:grpSpPr>
        <p:sp>
          <p:nvSpPr>
            <p:cNvPr id="166922" name="Line 5"/>
            <p:cNvSpPr>
              <a:spLocks noChangeShapeType="1"/>
            </p:cNvSpPr>
            <p:nvPr/>
          </p:nvSpPr>
          <p:spPr bwMode="auto">
            <a:xfrm>
              <a:off x="1156" y="3158"/>
              <a:ext cx="3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6923" name="AutoShape 6"/>
            <p:cNvSpPr>
              <a:spLocks noChangeArrowheads="1"/>
            </p:cNvSpPr>
            <p:nvPr/>
          </p:nvSpPr>
          <p:spPr bwMode="auto">
            <a:xfrm>
              <a:off x="1020" y="3158"/>
              <a:ext cx="363" cy="363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4" name="AutoShape 7"/>
            <p:cNvSpPr>
              <a:spLocks noChangeArrowheads="1"/>
            </p:cNvSpPr>
            <p:nvPr/>
          </p:nvSpPr>
          <p:spPr bwMode="auto">
            <a:xfrm>
              <a:off x="4694" y="2659"/>
              <a:ext cx="227" cy="499"/>
            </a:xfrm>
            <a:prstGeom prst="upArrow">
              <a:avLst>
                <a:gd name="adj1" fmla="val 50000"/>
                <a:gd name="adj2" fmla="val 5495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6925" name="Rectangle 8"/>
            <p:cNvSpPr>
              <a:spLocks noChangeArrowheads="1"/>
            </p:cNvSpPr>
            <p:nvPr/>
          </p:nvSpPr>
          <p:spPr bwMode="auto">
            <a:xfrm>
              <a:off x="3515" y="2886"/>
              <a:ext cx="362" cy="27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3545" name="Line 9"/>
          <p:cNvSpPr>
            <a:spLocks noChangeShapeType="1"/>
          </p:cNvSpPr>
          <p:nvPr/>
        </p:nvSpPr>
        <p:spPr bwMode="auto">
          <a:xfrm flipV="1">
            <a:off x="1187624" y="2348880"/>
            <a:ext cx="662411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3546" name="Line 10"/>
          <p:cNvSpPr>
            <a:spLocks noChangeShapeType="1"/>
          </p:cNvSpPr>
          <p:nvPr/>
        </p:nvSpPr>
        <p:spPr bwMode="auto">
          <a:xfrm flipV="1">
            <a:off x="1259632" y="4653136"/>
            <a:ext cx="446449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3547" name="Rectangle 11"/>
          <p:cNvSpPr>
            <a:spLocks noChangeArrowheads="1"/>
          </p:cNvSpPr>
          <p:nvPr/>
        </p:nvSpPr>
        <p:spPr bwMode="auto">
          <a:xfrm>
            <a:off x="3779912" y="1772816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>
                <a:latin typeface="aria"/>
              </a:rPr>
              <a:t>effort arm</a:t>
            </a:r>
          </a:p>
        </p:txBody>
      </p:sp>
      <p:sp>
        <p:nvSpPr>
          <p:cNvPr id="193548" name="Rectangle 12"/>
          <p:cNvSpPr>
            <a:spLocks noChangeArrowheads="1"/>
          </p:cNvSpPr>
          <p:nvPr/>
        </p:nvSpPr>
        <p:spPr bwMode="auto">
          <a:xfrm>
            <a:off x="2195736" y="4869160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>
                <a:latin typeface="aria"/>
              </a:rPr>
              <a:t>resistance arm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35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35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35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35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5" grpId="0" animBg="1"/>
      <p:bldP spid="193546" grpId="0" animBg="1"/>
      <p:bldP spid="193547" grpId="0"/>
      <p:bldP spid="1935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Mechanical advantage and disadvantage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mtClean="0"/>
              <a:t>Third class </a:t>
            </a:r>
            <a:r>
              <a:rPr lang="en-GB" dirty="0" smtClean="0"/>
              <a:t>lever:</a:t>
            </a:r>
          </a:p>
          <a:p>
            <a:r>
              <a:rPr lang="en-GB" dirty="0" smtClean="0"/>
              <a:t>Short effort arm and long resistance arm –     	         force exerted;                                        but            range and rapid movement</a:t>
            </a:r>
          </a:p>
          <a:p>
            <a:pPr>
              <a:buNone/>
            </a:pPr>
            <a:r>
              <a:rPr lang="en-GB" dirty="0" smtClean="0"/>
              <a:t>Second class </a:t>
            </a:r>
            <a:r>
              <a:rPr lang="en-GB" dirty="0" smtClean="0"/>
              <a:t>lever:</a:t>
            </a:r>
          </a:p>
          <a:p>
            <a:r>
              <a:rPr lang="en-GB" dirty="0" smtClean="0"/>
              <a:t>Long effort arm and short resistance arm – 	     forces exerted;                                                           	         range and speed of movement</a:t>
            </a:r>
          </a:p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7584" y="2708920"/>
            <a:ext cx="1368152" cy="50405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 dirty="0"/>
              <a:t>l</a:t>
            </a:r>
            <a:r>
              <a:rPr lang="en-GB" sz="3200" dirty="0" smtClean="0"/>
              <a:t>imited</a:t>
            </a:r>
            <a:endParaRPr lang="en-GB" sz="32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27584" y="5301208"/>
            <a:ext cx="1368152" cy="50405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 dirty="0"/>
              <a:t>l</a:t>
            </a:r>
            <a:r>
              <a:rPr lang="en-GB" sz="3200" dirty="0" smtClean="0"/>
              <a:t>imited</a:t>
            </a:r>
            <a:endParaRPr lang="en-GB" sz="32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75656" y="3140968"/>
            <a:ext cx="999728" cy="50405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 dirty="0" smtClean="0"/>
              <a:t>wide</a:t>
            </a:r>
            <a:endParaRPr lang="en-GB" sz="3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27584" y="4797152"/>
            <a:ext cx="999728" cy="50405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3200" dirty="0" smtClean="0"/>
              <a:t>large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b="1" dirty="0" smtClean="0"/>
              <a:t>Figure 1</a:t>
            </a:r>
            <a:r>
              <a:rPr lang="en-GB" sz="2400" dirty="0" smtClean="0"/>
              <a:t> shows the movements involved as a player throws the ball back onto the field of play during a game of rugby.</a:t>
            </a:r>
          </a:p>
          <a:p>
            <a:pPr algn="ctr">
              <a:buNone/>
            </a:pPr>
            <a:r>
              <a:rPr lang="en-GB" sz="2400" b="1" dirty="0" smtClean="0"/>
              <a:t>Figure 1</a:t>
            </a:r>
            <a:endParaRPr lang="en-GB" sz="2400" dirty="0" smtClean="0"/>
          </a:p>
          <a:p>
            <a:pPr>
              <a:buNone/>
            </a:pPr>
            <a:r>
              <a:rPr lang="en-GB" sz="2400" b="1" dirty="0" smtClean="0"/>
              <a:t> </a:t>
            </a:r>
            <a:endParaRPr lang="en-GB" sz="2400" dirty="0" smtClean="0"/>
          </a:p>
          <a:p>
            <a:pPr>
              <a:buNone/>
            </a:pPr>
            <a:endParaRPr lang="en-GB" sz="2400" b="1" dirty="0" smtClean="0"/>
          </a:p>
          <a:p>
            <a:pPr>
              <a:buNone/>
            </a:pPr>
            <a:endParaRPr lang="en-GB" sz="2400" b="1" dirty="0" smtClean="0"/>
          </a:p>
          <a:p>
            <a:pPr>
              <a:buNone/>
            </a:pPr>
            <a:r>
              <a:rPr lang="en-GB" sz="2400" b="1" dirty="0" smtClean="0"/>
              <a:t>					A              B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Using </a:t>
            </a:r>
            <a:r>
              <a:rPr lang="en-GB" sz="2400" b="1" dirty="0" smtClean="0"/>
              <a:t>figure </a:t>
            </a:r>
            <a:r>
              <a:rPr lang="en-GB" sz="2400" dirty="0" smtClean="0"/>
              <a:t>1, name, sketch and label the lever system operating at the elbow during the movement from position </a:t>
            </a:r>
            <a:r>
              <a:rPr lang="en-GB" sz="2400" b="1" dirty="0" smtClean="0"/>
              <a:t>A </a:t>
            </a:r>
            <a:r>
              <a:rPr lang="en-GB" sz="2400" dirty="0" smtClean="0"/>
              <a:t>to position</a:t>
            </a:r>
            <a:r>
              <a:rPr lang="en-GB" sz="2400" b="1" dirty="0" smtClean="0"/>
              <a:t> B</a:t>
            </a:r>
            <a:r>
              <a:rPr lang="en-GB" sz="2400" dirty="0" smtClean="0"/>
              <a:t>.							</a:t>
            </a:r>
            <a:r>
              <a:rPr lang="en-GB" sz="2400" i="1" dirty="0" smtClean="0"/>
              <a:t>(3 marks)</a:t>
            </a:r>
            <a:endParaRPr lang="en-GB" sz="2400" dirty="0" smtClean="0"/>
          </a:p>
          <a:p>
            <a:pPr>
              <a:buNone/>
            </a:pPr>
            <a:r>
              <a:rPr lang="en-GB" sz="2400" b="1" dirty="0" smtClean="0"/>
              <a:t> </a:t>
            </a:r>
            <a:endParaRPr lang="en-GB" sz="2400" dirty="0" smtClean="0"/>
          </a:p>
          <a:p>
            <a:pPr>
              <a:buNone/>
            </a:pPr>
            <a:r>
              <a:rPr lang="en-GB" sz="2400" b="1" dirty="0" smtClean="0"/>
              <a:t> 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  <p:pic>
        <p:nvPicPr>
          <p:cNvPr id="4" name="Picture 3" descr="The line out throw"/>
          <p:cNvPicPr/>
          <p:nvPr/>
        </p:nvPicPr>
        <p:blipFill>
          <a:blip r:embed="rId2" cstate="print">
            <a:grayscl/>
          </a:blip>
          <a:srcRect l="11409" r="35571"/>
          <a:stretch>
            <a:fillRect/>
          </a:stretch>
        </p:blipFill>
        <p:spPr bwMode="auto">
          <a:xfrm flipH="1">
            <a:off x="4571999" y="2492896"/>
            <a:ext cx="15841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he line out throw"/>
          <p:cNvPicPr/>
          <p:nvPr/>
        </p:nvPicPr>
        <p:blipFill>
          <a:blip r:embed="rId3" cstate="print">
            <a:grayscl/>
          </a:blip>
          <a:srcRect l="31215" r="27492"/>
          <a:stretch>
            <a:fillRect/>
          </a:stretch>
        </p:blipFill>
        <p:spPr bwMode="auto">
          <a:xfrm flipH="1">
            <a:off x="3635896" y="2492896"/>
            <a:ext cx="96153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i="1" dirty="0" smtClean="0"/>
              <a:t>First class/order;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i="1" dirty="0" smtClean="0"/>
              <a:t>Correct order - Fulcrum in middle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i="1" dirty="0" smtClean="0"/>
              <a:t>Correct labels – resistance/load; fulcrum/pivot; effort/force</a:t>
            </a:r>
          </a:p>
          <a:p>
            <a:pPr marL="514350" indent="-514350">
              <a:buNone/>
            </a:pPr>
            <a:r>
              <a:rPr lang="en-GB" b="1" i="1" dirty="0" smtClean="0"/>
              <a:t> </a:t>
            </a:r>
            <a:endParaRPr lang="en-GB" i="1" dirty="0" smtClean="0"/>
          </a:p>
          <a:p>
            <a:pPr marL="514350" indent="-514350">
              <a:buFont typeface="+mj-lt"/>
              <a:buAutoNum type="arabicPeriod"/>
            </a:pP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271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AS Revision</vt:lpstr>
      <vt:lpstr>Levers – 3 classes</vt:lpstr>
      <vt:lpstr>Levers</vt:lpstr>
      <vt:lpstr>Mechanical advantage and disadvantage</vt:lpstr>
      <vt:lpstr>Third class lever</vt:lpstr>
      <vt:lpstr>Second class lever</vt:lpstr>
      <vt:lpstr>Mechanical advantage and disadvantage</vt:lpstr>
      <vt:lpstr>Typical question</vt:lpstr>
      <vt:lpstr>Answer</vt:lpstr>
      <vt:lpstr>Typical question</vt:lpstr>
      <vt:lpstr>Answer</vt:lpstr>
      <vt:lpstr>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Revision</dc:title>
  <dc:creator>Mike</dc:creator>
  <cp:lastModifiedBy>Nicola Wilkins</cp:lastModifiedBy>
  <cp:revision>8</cp:revision>
  <dcterms:created xsi:type="dcterms:W3CDTF">2012-03-14T15:48:38Z</dcterms:created>
  <dcterms:modified xsi:type="dcterms:W3CDTF">2012-05-09T09:10:50Z</dcterms:modified>
</cp:coreProperties>
</file>