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4" r:id="rId8"/>
    <p:sldId id="261" r:id="rId9"/>
    <p:sldId id="269" r:id="rId10"/>
    <p:sldId id="263" r:id="rId11"/>
    <p:sldId id="268" r:id="rId12"/>
    <p:sldId id="265" r:id="rId13"/>
    <p:sldId id="266" r:id="rId14"/>
    <p:sldId id="267"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ABCF8A6-60BB-484E-A525-F7CC8B3BEF1B}" type="datetimeFigureOut">
              <a:rPr lang="en-GB" smtClean="0"/>
              <a:t>16/09/2012</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8104FA0-94B7-4EB9-833D-23A5D8FA968B}"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ABCF8A6-60BB-484E-A525-F7CC8B3BEF1B}" type="datetimeFigureOut">
              <a:rPr lang="en-GB" smtClean="0"/>
              <a:t>16/09/2012</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88104FA0-94B7-4EB9-833D-23A5D8FA968B}"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ABCF8A6-60BB-484E-A525-F7CC8B3BEF1B}" type="datetimeFigureOut">
              <a:rPr lang="en-GB" smtClean="0"/>
              <a:t>16/09/2012</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88104FA0-94B7-4EB9-833D-23A5D8FA968B}"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ABCF8A6-60BB-484E-A525-F7CC8B3BEF1B}" type="datetimeFigureOut">
              <a:rPr lang="en-GB" smtClean="0"/>
              <a:t>16/09/2012</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88104FA0-94B7-4EB9-833D-23A5D8FA968B}" type="slidenum">
              <a:rPr lang="en-GB" smtClean="0"/>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ABCF8A6-60BB-484E-A525-F7CC8B3BEF1B}" type="datetimeFigureOut">
              <a:rPr lang="en-GB" smtClean="0"/>
              <a:t>16/09/2012</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88104FA0-94B7-4EB9-833D-23A5D8FA968B}"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ABCF8A6-60BB-484E-A525-F7CC8B3BEF1B}" type="datetimeFigureOut">
              <a:rPr lang="en-GB" smtClean="0"/>
              <a:t>16/09/2012</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88104FA0-94B7-4EB9-833D-23A5D8FA968B}" type="slidenum">
              <a:rPr lang="en-GB" smtClean="0"/>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ABCF8A6-60BB-484E-A525-F7CC8B3BEF1B}" type="datetimeFigureOut">
              <a:rPr lang="en-GB" smtClean="0"/>
              <a:t>16/09/2012</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88104FA0-94B7-4EB9-833D-23A5D8FA968B}"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ABCF8A6-60BB-484E-A525-F7CC8B3BEF1B}" type="datetimeFigureOut">
              <a:rPr lang="en-GB" smtClean="0"/>
              <a:t>16/09/2012</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88104FA0-94B7-4EB9-833D-23A5D8FA968B}" type="slidenum">
              <a:rPr lang="en-GB" smtClean="0"/>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ABCF8A6-60BB-484E-A525-F7CC8B3BEF1B}" type="datetimeFigureOut">
              <a:rPr lang="en-GB" smtClean="0"/>
              <a:t>16/09/2012</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88104FA0-94B7-4EB9-833D-23A5D8FA968B}"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ABCF8A6-60BB-484E-A525-F7CC8B3BEF1B}" type="datetimeFigureOut">
              <a:rPr lang="en-GB" smtClean="0"/>
              <a:t>16/09/2012</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88104FA0-94B7-4EB9-833D-23A5D8FA968B}"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ABCF8A6-60BB-484E-A525-F7CC8B3BEF1B}" type="datetimeFigureOut">
              <a:rPr lang="en-GB" smtClean="0"/>
              <a:t>16/09/2012</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8104FA0-94B7-4EB9-833D-23A5D8FA968B}"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ABCF8A6-60BB-484E-A525-F7CC8B3BEF1B}" type="datetimeFigureOut">
              <a:rPr lang="en-GB" smtClean="0"/>
              <a:t>16/09/2012</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8104FA0-94B7-4EB9-833D-23A5D8FA968B}"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guardian.co.uk/sport/datablog/interactive/2012/jul/26/london-2012-price-olympic-games-visualised"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u="sng" dirty="0" smtClean="0"/>
              <a:t>World Games</a:t>
            </a:r>
            <a:endParaRPr lang="en-GB" u="sng" dirty="0"/>
          </a:p>
        </p:txBody>
      </p:sp>
      <p:sp>
        <p:nvSpPr>
          <p:cNvPr id="3" name="Subtitle 2"/>
          <p:cNvSpPr>
            <a:spLocks noGrp="1"/>
          </p:cNvSpPr>
          <p:nvPr>
            <p:ph type="subTitle" idx="1"/>
          </p:nvPr>
        </p:nvSpPr>
        <p:spPr/>
        <p:txBody>
          <a:bodyPr/>
          <a:lstStyle/>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054" y="4077072"/>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1581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336704"/>
          </a:xfrm>
        </p:spPr>
        <p:txBody>
          <a:bodyPr>
            <a:normAutofit fontScale="92500" lnSpcReduction="10000"/>
          </a:bodyPr>
          <a:lstStyle/>
          <a:p>
            <a:endParaRPr lang="en-GB" sz="1400" dirty="0" smtClean="0">
              <a:effectLst/>
            </a:endParaRPr>
          </a:p>
          <a:p>
            <a:r>
              <a:rPr lang="en-GB" sz="1600" dirty="0" smtClean="0">
                <a:effectLst/>
              </a:rPr>
              <a:t>The £11.3billion needed for London 2012 came from £9.3billion of public sector funding and £2billion from the London Organising Committee of the Olympic and Paralympic Games or “LOCOG” as it’s known.</a:t>
            </a:r>
            <a:br>
              <a:rPr lang="en-GB" sz="1600" dirty="0" smtClean="0">
                <a:effectLst/>
              </a:rPr>
            </a:br>
            <a:r>
              <a:rPr lang="en-GB" sz="1600" dirty="0" smtClean="0">
                <a:effectLst/>
              </a:rPr>
              <a:t/>
            </a:r>
            <a:br>
              <a:rPr lang="en-GB" sz="1600" dirty="0" smtClean="0">
                <a:effectLst/>
              </a:rPr>
            </a:br>
            <a:r>
              <a:rPr lang="en-GB" sz="1600" dirty="0" smtClean="0">
                <a:effectLst/>
              </a:rPr>
              <a:t>Public sector funding includes money from central Government (</a:t>
            </a:r>
            <a:r>
              <a:rPr lang="en-GB" sz="1600" dirty="0" err="1" smtClean="0">
                <a:effectLst/>
              </a:rPr>
              <a:t>ie</a:t>
            </a:r>
            <a:r>
              <a:rPr lang="en-GB" sz="1600" dirty="0" smtClean="0">
                <a:effectLst/>
              </a:rPr>
              <a:t> taxpayers), the National Lottery and local authorities in London. </a:t>
            </a:r>
            <a:br>
              <a:rPr lang="en-GB" sz="1600" dirty="0" smtClean="0">
                <a:effectLst/>
              </a:rPr>
            </a:br>
            <a:r>
              <a:rPr lang="en-GB" sz="1600" dirty="0" smtClean="0">
                <a:effectLst/>
              </a:rPr>
              <a:t/>
            </a:r>
            <a:br>
              <a:rPr lang="en-GB" sz="1600" dirty="0" smtClean="0">
                <a:effectLst/>
              </a:rPr>
            </a:br>
            <a:r>
              <a:rPr lang="en-GB" sz="1600" dirty="0" smtClean="0">
                <a:effectLst/>
              </a:rPr>
              <a:t>It was spent on building venues and infrastructure (£5.3billion), elite sport and Paralympic funding (£400million), security (£600million), regeneration of Lea Valley (£1.7billion), a contingency fund (£2.7billion) and VAT (£800million). </a:t>
            </a:r>
          </a:p>
          <a:p>
            <a:r>
              <a:rPr lang="en-GB" sz="1600" dirty="0" smtClean="0">
                <a:effectLst/>
              </a:rPr>
              <a:t/>
            </a:r>
            <a:br>
              <a:rPr lang="en-GB" sz="1600" dirty="0" smtClean="0">
                <a:effectLst/>
              </a:rPr>
            </a:br>
            <a:r>
              <a:rPr lang="en-GB" sz="1600" dirty="0" smtClean="0">
                <a:effectLst/>
              </a:rPr>
              <a:t>Worldwide partners include McDonald’s, Proctor &amp; Gamble, Coca-Cola, Acer, Dow, Visa and General Electric. Global sponsors get exclusive Olympic worldwide marketing rights for their money.</a:t>
            </a:r>
            <a:br>
              <a:rPr lang="en-GB" sz="1600" dirty="0" smtClean="0">
                <a:effectLst/>
              </a:rPr>
            </a:br>
            <a:endParaRPr lang="en-GB" sz="1600" dirty="0" smtClean="0">
              <a:effectLst/>
            </a:endParaRPr>
          </a:p>
          <a:p>
            <a:r>
              <a:rPr lang="en-GB" sz="1600" dirty="0" smtClean="0">
                <a:effectLst/>
              </a:rPr>
              <a:t>McDonald’s pays a reported $100m (£64million) for each two-games deal of one winter and one summer games.</a:t>
            </a:r>
          </a:p>
          <a:p>
            <a:r>
              <a:rPr lang="en-GB" sz="1600" dirty="0" smtClean="0">
                <a:effectLst/>
              </a:rPr>
              <a:t/>
            </a:r>
            <a:br>
              <a:rPr lang="en-GB" sz="1600" dirty="0" smtClean="0">
                <a:effectLst/>
              </a:rPr>
            </a:br>
            <a:r>
              <a:rPr lang="en-GB" sz="1600" dirty="0" smtClean="0">
                <a:effectLst/>
              </a:rPr>
              <a:t>LOCOG is essentially privately funded. It received about £700million from the International Olympic Committee (IOC), £700million from local sponsorship and £600million from ticket sales and merchandise. </a:t>
            </a:r>
            <a:br>
              <a:rPr lang="en-GB" sz="1600" dirty="0" smtClean="0">
                <a:effectLst/>
              </a:rPr>
            </a:br>
            <a:r>
              <a:rPr lang="en-GB" sz="1600" dirty="0" smtClean="0">
                <a:effectLst/>
              </a:rPr>
              <a:t/>
            </a:r>
            <a:br>
              <a:rPr lang="en-GB" sz="1600" dirty="0" smtClean="0">
                <a:effectLst/>
              </a:rPr>
            </a:br>
            <a:r>
              <a:rPr lang="en-GB" sz="1600" dirty="0" smtClean="0">
                <a:effectLst/>
              </a:rPr>
              <a:t>From that money it doesn’t have to build venues (that comes from the public sector money) but it does have to organise and run the events.</a:t>
            </a:r>
            <a:br>
              <a:rPr lang="en-GB" sz="1600" dirty="0" smtClean="0">
                <a:effectLst/>
              </a:rPr>
            </a:br>
            <a:r>
              <a:rPr lang="en-GB" sz="1600" dirty="0" smtClean="0">
                <a:effectLst/>
              </a:rPr>
              <a:t/>
            </a:r>
            <a:br>
              <a:rPr lang="en-GB" sz="1600" dirty="0" smtClean="0">
                <a:effectLst/>
              </a:rPr>
            </a:br>
            <a:r>
              <a:rPr lang="en-GB" sz="1600" dirty="0" smtClean="0">
                <a:effectLst/>
              </a:rPr>
              <a:t>The opening ceremony alone cost £80million, with LOCOG contributing £40million and the Government £40million.</a:t>
            </a:r>
            <a:br>
              <a:rPr lang="en-GB" sz="1600" dirty="0" smtClean="0">
                <a:effectLst/>
              </a:rPr>
            </a:br>
            <a:endParaRPr lang="en-GB" sz="1600" dirty="0"/>
          </a:p>
        </p:txBody>
      </p:sp>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976076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Help London with Economic growth and social regeneration</a:t>
            </a:r>
          </a:p>
          <a:p>
            <a:r>
              <a:rPr lang="en-GB" dirty="0" smtClean="0"/>
              <a:t>New green spaces</a:t>
            </a:r>
          </a:p>
          <a:p>
            <a:r>
              <a:rPr lang="en-GB" dirty="0" smtClean="0"/>
              <a:t>3,600 new homes form the Olympic village</a:t>
            </a:r>
          </a:p>
          <a:p>
            <a:r>
              <a:rPr lang="en-GB" dirty="0" smtClean="0"/>
              <a:t>Opportunities for business</a:t>
            </a:r>
          </a:p>
          <a:p>
            <a:r>
              <a:rPr lang="en-GB" dirty="0" smtClean="0"/>
              <a:t>Sports facilities</a:t>
            </a:r>
          </a:p>
          <a:p>
            <a:r>
              <a:rPr lang="en-GB" dirty="0" smtClean="0"/>
              <a:t>Inspire a generation</a:t>
            </a:r>
          </a:p>
          <a:p>
            <a:r>
              <a:rPr lang="en-GB" dirty="0" smtClean="0"/>
              <a:t>Other areas to benefit i.e. Weymouth </a:t>
            </a:r>
            <a:endParaRPr lang="en-GB" dirty="0"/>
          </a:p>
        </p:txBody>
      </p:sp>
      <p:sp>
        <p:nvSpPr>
          <p:cNvPr id="2" name="Title 1"/>
          <p:cNvSpPr>
            <a:spLocks noGrp="1"/>
          </p:cNvSpPr>
          <p:nvPr>
            <p:ph type="title"/>
          </p:nvPr>
        </p:nvSpPr>
        <p:spPr/>
        <p:txBody>
          <a:bodyPr/>
          <a:lstStyle/>
          <a:p>
            <a:pPr algn="ctr"/>
            <a:r>
              <a:rPr lang="en-GB" u="sng" dirty="0" smtClean="0">
                <a:effectLst/>
              </a:rPr>
              <a:t>London 2012</a:t>
            </a:r>
            <a:endParaRPr lang="en-GB" u="sng" dirty="0">
              <a:effectLst/>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5157192"/>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50804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All World Games share certain characteristics, some more than  others..</a:t>
            </a:r>
            <a:endParaRPr lang="en-GB" dirty="0"/>
          </a:p>
        </p:txBody>
      </p:sp>
      <p:sp>
        <p:nvSpPr>
          <p:cNvPr id="2" name="Title 1"/>
          <p:cNvSpPr>
            <a:spLocks noGrp="1"/>
          </p:cNvSpPr>
          <p:nvPr>
            <p:ph type="title"/>
          </p:nvPr>
        </p:nvSpPr>
        <p:spPr/>
        <p:txBody>
          <a:bodyPr/>
          <a:lstStyle/>
          <a:p>
            <a:r>
              <a:rPr lang="en-GB" dirty="0" smtClean="0"/>
              <a:t>World Games</a:t>
            </a:r>
            <a:endParaRPr lang="en-GB"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2852936"/>
            <a:ext cx="2840299" cy="2753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59185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30036"/>
            <a:ext cx="8229600" cy="4796127"/>
          </a:xfrm>
        </p:spPr>
        <p:txBody>
          <a:bodyPr>
            <a:normAutofit lnSpcReduction="10000"/>
          </a:bodyPr>
          <a:lstStyle/>
          <a:p>
            <a:r>
              <a:rPr lang="en-GB" sz="2400" dirty="0" smtClean="0"/>
              <a:t>Elite Performers</a:t>
            </a:r>
          </a:p>
          <a:p>
            <a:r>
              <a:rPr lang="en-GB" sz="2400" dirty="0" smtClean="0"/>
              <a:t>Pre event qualifications- selections/ trials</a:t>
            </a:r>
          </a:p>
          <a:p>
            <a:r>
              <a:rPr lang="en-GB" sz="2400" dirty="0" smtClean="0"/>
              <a:t>Shop window for city</a:t>
            </a:r>
          </a:p>
          <a:p>
            <a:r>
              <a:rPr lang="en-GB" sz="2400" dirty="0" smtClean="0"/>
              <a:t>Highly commercialised- TV rights, sponsorship</a:t>
            </a:r>
          </a:p>
          <a:p>
            <a:r>
              <a:rPr lang="en-GB" sz="2400" dirty="0" smtClean="0"/>
              <a:t>Infrastructure development</a:t>
            </a:r>
          </a:p>
          <a:p>
            <a:r>
              <a:rPr lang="en-GB" sz="2400" dirty="0" smtClean="0"/>
              <a:t>Development of sports facilities</a:t>
            </a:r>
          </a:p>
          <a:p>
            <a:r>
              <a:rPr lang="en-GB" sz="2400" dirty="0" smtClean="0"/>
              <a:t>Spectators</a:t>
            </a:r>
          </a:p>
          <a:p>
            <a:r>
              <a:rPr lang="en-GB" sz="2400" dirty="0" smtClean="0"/>
              <a:t>Nationalism/ patriotism</a:t>
            </a:r>
          </a:p>
          <a:p>
            <a:r>
              <a:rPr lang="en-GB" sz="2400" dirty="0" smtClean="0"/>
              <a:t>Officials/ volunteers</a:t>
            </a:r>
          </a:p>
          <a:p>
            <a:r>
              <a:rPr lang="en-GB" sz="2400" dirty="0" smtClean="0"/>
              <a:t>Positive values</a:t>
            </a:r>
          </a:p>
          <a:p>
            <a:r>
              <a:rPr lang="en-GB" sz="2400" dirty="0" smtClean="0"/>
              <a:t>Deviancy</a:t>
            </a:r>
          </a:p>
          <a:p>
            <a:r>
              <a:rPr lang="en-GB" sz="2400" dirty="0" smtClean="0"/>
              <a:t>Symbols </a:t>
            </a:r>
          </a:p>
          <a:p>
            <a:endParaRPr lang="en-GB" dirty="0"/>
          </a:p>
        </p:txBody>
      </p:sp>
      <p:sp>
        <p:nvSpPr>
          <p:cNvPr id="2" name="Title 1"/>
          <p:cNvSpPr>
            <a:spLocks noGrp="1"/>
          </p:cNvSpPr>
          <p:nvPr>
            <p:ph type="title"/>
          </p:nvPr>
        </p:nvSpPr>
        <p:spPr/>
        <p:txBody>
          <a:bodyPr/>
          <a:lstStyle/>
          <a:p>
            <a:pPr algn="ctr"/>
            <a:r>
              <a:rPr lang="en-GB" b="1" u="sng" dirty="0" smtClean="0"/>
              <a:t>Characteristics</a:t>
            </a:r>
            <a:endParaRPr lang="en-GB" b="1" u="sng" dirty="0"/>
          </a:p>
        </p:txBody>
      </p:sp>
    </p:spTree>
    <p:extLst>
      <p:ext uri="{BB962C8B-B14F-4D97-AF65-F5344CB8AC3E}">
        <p14:creationId xmlns:p14="http://schemas.microsoft.com/office/powerpoint/2010/main" val="2687029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Country</a:t>
            </a:r>
          </a:p>
          <a:p>
            <a:r>
              <a:rPr lang="en-GB" dirty="0" smtClean="0"/>
              <a:t>Government</a:t>
            </a:r>
          </a:p>
          <a:p>
            <a:r>
              <a:rPr lang="en-GB" dirty="0" smtClean="0"/>
              <a:t>Individuals </a:t>
            </a:r>
            <a:endParaRPr lang="en-GB" dirty="0"/>
          </a:p>
        </p:txBody>
      </p:sp>
      <p:sp>
        <p:nvSpPr>
          <p:cNvPr id="2" name="Title 1"/>
          <p:cNvSpPr>
            <a:spLocks noGrp="1"/>
          </p:cNvSpPr>
          <p:nvPr>
            <p:ph type="title"/>
          </p:nvPr>
        </p:nvSpPr>
        <p:spPr/>
        <p:txBody>
          <a:bodyPr/>
          <a:lstStyle/>
          <a:p>
            <a:pPr algn="ctr"/>
            <a:r>
              <a:rPr lang="en-GB" u="sng" dirty="0" smtClean="0">
                <a:effectLst/>
              </a:rPr>
              <a:t>Impact on the games</a:t>
            </a:r>
            <a:endParaRPr lang="en-GB" u="sng" dirty="0">
              <a:effectLst/>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465" y="1410041"/>
            <a:ext cx="1895475"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140968"/>
            <a:ext cx="2362200"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2967552"/>
            <a:ext cx="173355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9681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0768"/>
            <a:ext cx="8229600" cy="4666523"/>
          </a:xfrm>
        </p:spPr>
        <p:txBody>
          <a:bodyPr/>
          <a:lstStyle/>
          <a:p>
            <a:r>
              <a:rPr lang="en-GB" dirty="0" smtClean="0"/>
              <a:t>Want to be the best- highly motivated.</a:t>
            </a:r>
          </a:p>
          <a:p>
            <a:r>
              <a:rPr lang="en-GB" dirty="0" smtClean="0"/>
              <a:t>Test themselves against the best</a:t>
            </a:r>
          </a:p>
          <a:p>
            <a:r>
              <a:rPr lang="en-GB" dirty="0" err="1" smtClean="0"/>
              <a:t>Fulfill</a:t>
            </a:r>
            <a:r>
              <a:rPr lang="en-GB" dirty="0" smtClean="0"/>
              <a:t> potential</a:t>
            </a:r>
          </a:p>
          <a:p>
            <a:r>
              <a:rPr lang="en-GB" dirty="0" smtClean="0"/>
              <a:t>Driven by personal gain- make a living as a professional</a:t>
            </a:r>
          </a:p>
          <a:p>
            <a:r>
              <a:rPr lang="en-GB" dirty="0" smtClean="0"/>
              <a:t>Pride/ satisfaction</a:t>
            </a:r>
          </a:p>
          <a:p>
            <a:r>
              <a:rPr lang="en-GB" dirty="0" smtClean="0"/>
              <a:t>Expectations from those close to them</a:t>
            </a:r>
          </a:p>
          <a:p>
            <a:r>
              <a:rPr lang="en-GB" dirty="0" smtClean="0"/>
              <a:t>Spectators inspired by role models</a:t>
            </a:r>
          </a:p>
          <a:p>
            <a:r>
              <a:rPr lang="en-GB" dirty="0" smtClean="0"/>
              <a:t>Pride in country</a:t>
            </a:r>
          </a:p>
          <a:p>
            <a:pPr marL="109728" indent="0">
              <a:buNone/>
            </a:pPr>
            <a:endParaRPr lang="en-GB" dirty="0" smtClean="0"/>
          </a:p>
          <a:p>
            <a:endParaRPr lang="en-GB" dirty="0"/>
          </a:p>
        </p:txBody>
      </p:sp>
      <p:sp>
        <p:nvSpPr>
          <p:cNvPr id="3" name="Title 2"/>
          <p:cNvSpPr>
            <a:spLocks noGrp="1"/>
          </p:cNvSpPr>
          <p:nvPr>
            <p:ph type="title"/>
          </p:nvPr>
        </p:nvSpPr>
        <p:spPr/>
        <p:txBody>
          <a:bodyPr/>
          <a:lstStyle/>
          <a:p>
            <a:pPr algn="ctr"/>
            <a:r>
              <a:rPr lang="en-GB" u="sng" dirty="0" smtClean="0">
                <a:effectLst/>
              </a:rPr>
              <a:t>Individual </a:t>
            </a:r>
            <a:endParaRPr lang="en-GB" u="sng" dirty="0">
              <a:effectLst/>
            </a:endParaRPr>
          </a:p>
        </p:txBody>
      </p:sp>
    </p:spTree>
    <p:extLst>
      <p:ext uri="{BB962C8B-B14F-4D97-AF65-F5344CB8AC3E}">
        <p14:creationId xmlns:p14="http://schemas.microsoft.com/office/powerpoint/2010/main" val="16708022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Tremendous amount of sacrifice for one moment…</a:t>
            </a:r>
          </a:p>
          <a:p>
            <a:r>
              <a:rPr lang="en-GB" dirty="0" smtClean="0"/>
              <a:t>Lack self discipline</a:t>
            </a:r>
          </a:p>
          <a:p>
            <a:r>
              <a:rPr lang="en-GB" dirty="0" smtClean="0"/>
              <a:t>Injury</a:t>
            </a:r>
          </a:p>
          <a:p>
            <a:r>
              <a:rPr lang="en-GB" dirty="0" smtClean="0"/>
              <a:t>Lack of financial support</a:t>
            </a:r>
          </a:p>
          <a:p>
            <a:r>
              <a:rPr lang="en-GB" dirty="0" smtClean="0"/>
              <a:t>Lack of motivation </a:t>
            </a:r>
          </a:p>
          <a:p>
            <a:r>
              <a:rPr lang="en-GB" dirty="0" smtClean="0"/>
              <a:t>Decide to take a different path/ part time</a:t>
            </a:r>
          </a:p>
          <a:p>
            <a:r>
              <a:rPr lang="en-GB" dirty="0" smtClean="0"/>
              <a:t>Use illegal methods- blame the pressure</a:t>
            </a:r>
          </a:p>
          <a:p>
            <a:endParaRPr lang="en-GB" dirty="0"/>
          </a:p>
        </p:txBody>
      </p:sp>
      <p:sp>
        <p:nvSpPr>
          <p:cNvPr id="3" name="Title 2"/>
          <p:cNvSpPr>
            <a:spLocks noGrp="1"/>
          </p:cNvSpPr>
          <p:nvPr>
            <p:ph type="title"/>
          </p:nvPr>
        </p:nvSpPr>
        <p:spPr/>
        <p:txBody>
          <a:bodyPr>
            <a:normAutofit fontScale="90000"/>
          </a:bodyPr>
          <a:lstStyle/>
          <a:p>
            <a:r>
              <a:rPr lang="en-GB" i="1" dirty="0">
                <a:effectLst/>
              </a:rPr>
              <a:t>What if it goes a bit wrong..</a:t>
            </a:r>
            <a:br>
              <a:rPr lang="en-GB" i="1" dirty="0">
                <a:effectLst/>
              </a:rPr>
            </a:br>
            <a:endParaRPr lang="en-GB" i="1" dirty="0">
              <a:effectLst/>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5085184"/>
            <a:ext cx="27622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2600325"/>
            <a:ext cx="27622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84904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GB" b="1" u="sng" dirty="0" smtClean="0"/>
              <a:t>Cultural Effects</a:t>
            </a:r>
          </a:p>
          <a:p>
            <a:r>
              <a:rPr lang="en-GB" dirty="0" smtClean="0"/>
              <a:t>Some countries have this as part of their national culture.  National hero's</a:t>
            </a:r>
          </a:p>
          <a:p>
            <a:pPr marL="109728" indent="0">
              <a:buNone/>
            </a:pPr>
            <a:r>
              <a:rPr lang="en-GB" b="1" u="sng" dirty="0" smtClean="0"/>
              <a:t>Social Effects</a:t>
            </a:r>
          </a:p>
          <a:p>
            <a:r>
              <a:rPr lang="en-GB" dirty="0" smtClean="0"/>
              <a:t>Hep unify a country </a:t>
            </a:r>
          </a:p>
          <a:p>
            <a:pPr marL="109728" indent="0">
              <a:buNone/>
            </a:pPr>
            <a:r>
              <a:rPr lang="en-GB" dirty="0" smtClean="0"/>
              <a:t> </a:t>
            </a:r>
            <a:endParaRPr lang="en-GB" dirty="0"/>
          </a:p>
        </p:txBody>
      </p:sp>
      <p:sp>
        <p:nvSpPr>
          <p:cNvPr id="3" name="Title 2"/>
          <p:cNvSpPr>
            <a:spLocks noGrp="1"/>
          </p:cNvSpPr>
          <p:nvPr>
            <p:ph type="title"/>
          </p:nvPr>
        </p:nvSpPr>
        <p:spPr/>
        <p:txBody>
          <a:bodyPr/>
          <a:lstStyle/>
          <a:p>
            <a:pPr algn="ctr"/>
            <a:r>
              <a:rPr lang="en-GB" u="sng" dirty="0" smtClean="0">
                <a:effectLst/>
              </a:rPr>
              <a:t>Country</a:t>
            </a:r>
            <a:endParaRPr lang="en-GB" u="sng" dirty="0">
              <a:effectLst/>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200044"/>
            <a:ext cx="2752725"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0166" y="4221088"/>
            <a:ext cx="3153514" cy="1983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79471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GB" b="1" u="sng" dirty="0"/>
              <a:t>Economic </a:t>
            </a:r>
            <a:r>
              <a:rPr lang="en-GB" b="1" u="sng" dirty="0" smtClean="0"/>
              <a:t>Effects</a:t>
            </a:r>
            <a:endParaRPr lang="en-GB" b="1" u="sng" dirty="0"/>
          </a:p>
          <a:p>
            <a:r>
              <a:rPr lang="en-GB" dirty="0" smtClean="0"/>
              <a:t>Financial </a:t>
            </a:r>
            <a:r>
              <a:rPr lang="en-GB" dirty="0"/>
              <a:t>investment</a:t>
            </a:r>
          </a:p>
          <a:p>
            <a:r>
              <a:rPr lang="en-GB" dirty="0"/>
              <a:t>Shop window</a:t>
            </a:r>
          </a:p>
          <a:p>
            <a:r>
              <a:rPr lang="en-GB" dirty="0"/>
              <a:t>Tourism</a:t>
            </a:r>
          </a:p>
          <a:p>
            <a:r>
              <a:rPr lang="en-GB" dirty="0"/>
              <a:t>New sports </a:t>
            </a:r>
            <a:r>
              <a:rPr lang="en-GB" dirty="0" smtClean="0"/>
              <a:t>Increase </a:t>
            </a:r>
            <a:r>
              <a:rPr lang="en-GB" dirty="0"/>
              <a:t>levels of </a:t>
            </a:r>
            <a:r>
              <a:rPr lang="en-GB" dirty="0" smtClean="0"/>
              <a:t>participation</a:t>
            </a:r>
          </a:p>
          <a:p>
            <a:pPr marL="109728" indent="0">
              <a:buNone/>
            </a:pPr>
            <a:r>
              <a:rPr lang="en-GB" sz="1200" i="1" dirty="0"/>
              <a:t>500,000 extra cyclists </a:t>
            </a:r>
            <a:r>
              <a:rPr lang="en-GB" sz="1200" i="1" dirty="0" smtClean="0"/>
              <a:t>had </a:t>
            </a:r>
            <a:r>
              <a:rPr lang="en-GB" sz="1200" i="1" dirty="0"/>
              <a:t>taken to the road or the track since Britain's unprecedented success in Beijing</a:t>
            </a:r>
            <a:r>
              <a:rPr lang="en-GB" sz="1200" i="1" dirty="0" smtClean="0"/>
              <a:t>.</a:t>
            </a:r>
          </a:p>
          <a:p>
            <a:r>
              <a:rPr lang="en-GB" i="1" dirty="0" smtClean="0"/>
              <a:t>Stimulus for infrastructure</a:t>
            </a:r>
          </a:p>
          <a:p>
            <a:r>
              <a:rPr lang="en-GB" i="1" dirty="0" smtClean="0"/>
              <a:t>Regional regeneration</a:t>
            </a:r>
          </a:p>
          <a:p>
            <a:pPr marL="109728" indent="0">
              <a:buNone/>
            </a:pPr>
            <a:endParaRPr lang="en-GB" sz="1200" i="1" dirty="0"/>
          </a:p>
        </p:txBody>
      </p:sp>
      <p:sp>
        <p:nvSpPr>
          <p:cNvPr id="3" name="Title 2"/>
          <p:cNvSpPr>
            <a:spLocks noGrp="1"/>
          </p:cNvSpPr>
          <p:nvPr>
            <p:ph type="title"/>
          </p:nvPr>
        </p:nvSpPr>
        <p:spPr/>
        <p:txBody>
          <a:bodyPr/>
          <a:lstStyle/>
          <a:p>
            <a:endParaRPr lang="en-GB"/>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314325"/>
            <a:ext cx="220980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0685" y="4725144"/>
            <a:ext cx="295275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3829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Cost exceeds the revenue- who pays?</a:t>
            </a:r>
          </a:p>
          <a:p>
            <a:r>
              <a:rPr lang="en-GB" dirty="0" smtClean="0"/>
              <a:t>Legacy facilities left are not in the right location</a:t>
            </a:r>
          </a:p>
          <a:p>
            <a:r>
              <a:rPr lang="en-GB" sz="1400" dirty="0"/>
              <a:t>http://www.theblaze.com/stories/decrepit-four-years-after-hosting-the-beijing-olympics-this-is-what-chinas-40b-investment-looks-like/</a:t>
            </a:r>
            <a:endParaRPr lang="en-GB" sz="1400" dirty="0" smtClean="0"/>
          </a:p>
          <a:p>
            <a:r>
              <a:rPr lang="en-GB" dirty="0" smtClean="0"/>
              <a:t>Construction delays- negative effect with the press </a:t>
            </a:r>
            <a:r>
              <a:rPr lang="en-GB" dirty="0" err="1" smtClean="0"/>
              <a:t>etc</a:t>
            </a:r>
            <a:endParaRPr lang="en-GB" dirty="0" smtClean="0"/>
          </a:p>
          <a:p>
            <a:r>
              <a:rPr lang="en-GB" dirty="0" smtClean="0"/>
              <a:t>If it doesn't go smoothly damaging press coverage</a:t>
            </a:r>
          </a:p>
        </p:txBody>
      </p:sp>
      <p:sp>
        <p:nvSpPr>
          <p:cNvPr id="3" name="Title 2"/>
          <p:cNvSpPr>
            <a:spLocks noGrp="1"/>
          </p:cNvSpPr>
          <p:nvPr>
            <p:ph type="title"/>
          </p:nvPr>
        </p:nvSpPr>
        <p:spPr/>
        <p:txBody>
          <a:bodyPr/>
          <a:lstStyle/>
          <a:p>
            <a:pPr algn="ctr"/>
            <a:r>
              <a:rPr lang="en-GB" u="sng" dirty="0" smtClean="0">
                <a:effectLst/>
              </a:rPr>
              <a:t>Downside</a:t>
            </a:r>
            <a:endParaRPr lang="en-GB" u="sng" dirty="0">
              <a:effectLst/>
            </a:endParaRPr>
          </a:p>
        </p:txBody>
      </p:sp>
    </p:spTree>
    <p:extLst>
      <p:ext uri="{BB962C8B-B14F-4D97-AF65-F5344CB8AC3E}">
        <p14:creationId xmlns:p14="http://schemas.microsoft.com/office/powerpoint/2010/main" val="4150161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GB" b="1" i="1" dirty="0" smtClean="0"/>
              <a:t>Any sporting competition that takes place at world, continental or regional level on a single or multi sport basis.</a:t>
            </a:r>
            <a:endParaRPr lang="en-GB" b="1" i="1" dirty="0"/>
          </a:p>
        </p:txBody>
      </p:sp>
      <p:sp>
        <p:nvSpPr>
          <p:cNvPr id="2" name="Title 1"/>
          <p:cNvSpPr>
            <a:spLocks noGrp="1"/>
          </p:cNvSpPr>
          <p:nvPr>
            <p:ph type="title"/>
          </p:nvPr>
        </p:nvSpPr>
        <p:spPr/>
        <p:txBody>
          <a:bodyPr/>
          <a:lstStyle/>
          <a:p>
            <a:pPr algn="ctr"/>
            <a:r>
              <a:rPr lang="en-GB" u="sng" dirty="0" smtClean="0">
                <a:effectLst/>
              </a:rPr>
              <a:t>World Games</a:t>
            </a:r>
            <a:endParaRPr lang="en-GB" u="sng" dirty="0">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645024"/>
            <a:ext cx="3867165" cy="218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78872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Needs government support- Big Time!</a:t>
            </a:r>
          </a:p>
          <a:p>
            <a:r>
              <a:rPr lang="en-GB" dirty="0" smtClean="0"/>
              <a:t>Support bidding, planning, bring it to fruition- have to believe in long term benefits</a:t>
            </a:r>
          </a:p>
          <a:p>
            <a:r>
              <a:rPr lang="en-GB" dirty="0" smtClean="0"/>
              <a:t>Can use it to demonstrate political philosophy</a:t>
            </a:r>
          </a:p>
          <a:p>
            <a:r>
              <a:rPr lang="en-GB" dirty="0" smtClean="0"/>
              <a:t>USA black power salute, </a:t>
            </a:r>
            <a:r>
              <a:rPr lang="en-GB" dirty="0" err="1" smtClean="0"/>
              <a:t>Hitlers</a:t>
            </a:r>
            <a:r>
              <a:rPr lang="en-GB" dirty="0" smtClean="0"/>
              <a:t> games. </a:t>
            </a:r>
          </a:p>
          <a:p>
            <a:r>
              <a:rPr lang="en-GB" dirty="0" smtClean="0"/>
              <a:t>Beijing – help human rights ???</a:t>
            </a:r>
          </a:p>
          <a:p>
            <a:r>
              <a:rPr lang="en-GB" dirty="0" smtClean="0"/>
              <a:t>Televised all over world – boost government popularity</a:t>
            </a:r>
          </a:p>
          <a:p>
            <a:r>
              <a:rPr lang="en-GB" dirty="0" smtClean="0"/>
              <a:t>Or could go wrong!!</a:t>
            </a:r>
            <a:endParaRPr lang="en-GB" dirty="0"/>
          </a:p>
        </p:txBody>
      </p:sp>
      <p:sp>
        <p:nvSpPr>
          <p:cNvPr id="3" name="Title 2"/>
          <p:cNvSpPr>
            <a:spLocks noGrp="1"/>
          </p:cNvSpPr>
          <p:nvPr>
            <p:ph type="title"/>
          </p:nvPr>
        </p:nvSpPr>
        <p:spPr/>
        <p:txBody>
          <a:bodyPr/>
          <a:lstStyle/>
          <a:p>
            <a:pPr algn="ctr"/>
            <a:r>
              <a:rPr lang="en-GB" u="sng" dirty="0" smtClean="0">
                <a:effectLst/>
              </a:rPr>
              <a:t>Government</a:t>
            </a:r>
            <a:endParaRPr lang="en-GB" u="sng" dirty="0">
              <a:effectLst/>
            </a:endParaRPr>
          </a:p>
        </p:txBody>
      </p:sp>
    </p:spTree>
    <p:extLst>
      <p:ext uri="{BB962C8B-B14F-4D97-AF65-F5344CB8AC3E}">
        <p14:creationId xmlns:p14="http://schemas.microsoft.com/office/powerpoint/2010/main" val="42892874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ctr">
              <a:buNone/>
            </a:pPr>
            <a:r>
              <a:rPr lang="en-GB" sz="3600" b="1" dirty="0" smtClean="0"/>
              <a:t>London 2012 was a huge success for Britain in terms of economic and social growth……</a:t>
            </a:r>
            <a:endParaRPr lang="en-GB" sz="3600" b="1" dirty="0"/>
          </a:p>
        </p:txBody>
      </p:sp>
      <p:sp>
        <p:nvSpPr>
          <p:cNvPr id="3" name="Title 2"/>
          <p:cNvSpPr>
            <a:spLocks noGrp="1"/>
          </p:cNvSpPr>
          <p:nvPr>
            <p:ph type="title"/>
          </p:nvPr>
        </p:nvSpPr>
        <p:spPr/>
        <p:txBody>
          <a:bodyPr/>
          <a:lstStyle/>
          <a:p>
            <a:pPr algn="ctr"/>
            <a:r>
              <a:rPr lang="en-GB" u="sng" dirty="0" smtClean="0">
                <a:effectLst/>
              </a:rPr>
              <a:t>Debate</a:t>
            </a:r>
            <a:endParaRPr lang="en-GB" u="sng" dirty="0">
              <a:effectLst/>
            </a:endParaRPr>
          </a:p>
        </p:txBody>
      </p:sp>
    </p:spTree>
    <p:extLst>
      <p:ext uri="{BB962C8B-B14F-4D97-AF65-F5344CB8AC3E}">
        <p14:creationId xmlns:p14="http://schemas.microsoft.com/office/powerpoint/2010/main" val="2271274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sp>
        <p:nvSpPr>
          <p:cNvPr id="2" name="Title 1"/>
          <p:cNvSpPr>
            <a:spLocks noGrp="1"/>
          </p:cNvSpPr>
          <p:nvPr>
            <p:ph type="title"/>
          </p:nvPr>
        </p:nvSpPr>
        <p:spPr/>
        <p:txBody>
          <a:bodyPr/>
          <a:lstStyle/>
          <a:p>
            <a:r>
              <a:rPr lang="en-GB" dirty="0" smtClean="0"/>
              <a:t>Can you think of any?</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72816"/>
            <a:ext cx="300037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1556792"/>
            <a:ext cx="228600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3429000"/>
            <a:ext cx="1676400"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1556792"/>
            <a:ext cx="2286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8188" y="3896800"/>
            <a:ext cx="1775495" cy="178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168" y="3471268"/>
            <a:ext cx="1876425" cy="1949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8943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Olympic Games</a:t>
            </a:r>
          </a:p>
          <a:p>
            <a:r>
              <a:rPr lang="en-GB" dirty="0" smtClean="0"/>
              <a:t>Paralympic Games</a:t>
            </a:r>
          </a:p>
          <a:p>
            <a:r>
              <a:rPr lang="en-GB" dirty="0" smtClean="0"/>
              <a:t>Commonwealth games</a:t>
            </a:r>
          </a:p>
          <a:p>
            <a:r>
              <a:rPr lang="en-GB" dirty="0" smtClean="0"/>
              <a:t>Pan America Games</a:t>
            </a:r>
          </a:p>
          <a:p>
            <a:r>
              <a:rPr lang="en-GB" dirty="0" smtClean="0"/>
              <a:t>All Africa Games</a:t>
            </a:r>
          </a:p>
          <a:p>
            <a:r>
              <a:rPr lang="en-GB" dirty="0" smtClean="0"/>
              <a:t>Special Olympics Latin America Games</a:t>
            </a:r>
            <a:endParaRPr lang="en-GB" dirty="0"/>
          </a:p>
        </p:txBody>
      </p:sp>
      <p:sp>
        <p:nvSpPr>
          <p:cNvPr id="2" name="Title 1"/>
          <p:cNvSpPr>
            <a:spLocks noGrp="1"/>
          </p:cNvSpPr>
          <p:nvPr>
            <p:ph type="title"/>
          </p:nvPr>
        </p:nvSpPr>
        <p:spPr/>
        <p:txBody>
          <a:bodyPr/>
          <a:lstStyle/>
          <a:p>
            <a:pPr algn="ctr"/>
            <a:r>
              <a:rPr lang="en-GB" u="sng" dirty="0" smtClean="0">
                <a:effectLst/>
              </a:rPr>
              <a:t>World Games Examples</a:t>
            </a:r>
            <a:endParaRPr lang="en-GB" u="sng" dirty="0">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4509120"/>
            <a:ext cx="27051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4499595"/>
            <a:ext cx="27051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0654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smtClean="0"/>
              <a:t>Think about ……</a:t>
            </a:r>
          </a:p>
          <a:p>
            <a:r>
              <a:rPr lang="en-GB" dirty="0" smtClean="0"/>
              <a:t>Number of competitor's</a:t>
            </a:r>
          </a:p>
          <a:p>
            <a:r>
              <a:rPr lang="en-GB" dirty="0" smtClean="0"/>
              <a:t>Number of sports involved</a:t>
            </a:r>
          </a:p>
          <a:p>
            <a:r>
              <a:rPr lang="en-GB" dirty="0" smtClean="0"/>
              <a:t>Structure of competition</a:t>
            </a:r>
          </a:p>
          <a:p>
            <a:r>
              <a:rPr lang="en-GB" dirty="0" smtClean="0"/>
              <a:t>TV audience</a:t>
            </a:r>
          </a:p>
          <a:p>
            <a:r>
              <a:rPr lang="en-GB" dirty="0" smtClean="0"/>
              <a:t>Cost</a:t>
            </a:r>
          </a:p>
          <a:p>
            <a:r>
              <a:rPr lang="en-GB" dirty="0" smtClean="0"/>
              <a:t>Length of event </a:t>
            </a:r>
            <a:endParaRPr lang="en-GB" dirty="0"/>
          </a:p>
        </p:txBody>
      </p:sp>
      <p:sp>
        <p:nvSpPr>
          <p:cNvPr id="2" name="Title 1"/>
          <p:cNvSpPr>
            <a:spLocks noGrp="1"/>
          </p:cNvSpPr>
          <p:nvPr>
            <p:ph type="title"/>
          </p:nvPr>
        </p:nvSpPr>
        <p:spPr/>
        <p:txBody>
          <a:bodyPr/>
          <a:lstStyle/>
          <a:p>
            <a:pPr algn="ctr"/>
            <a:r>
              <a:rPr lang="en-GB" u="sng" dirty="0" smtClean="0">
                <a:effectLst/>
              </a:rPr>
              <a:t>World Games</a:t>
            </a:r>
            <a:endParaRPr lang="en-GB" u="sng" dirty="0">
              <a:effectLs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869160"/>
            <a:ext cx="2457450"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2357" y="2557462"/>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6972" y="4864077"/>
            <a:ext cx="1387358" cy="1779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6556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effectLst/>
              </a:rPr>
              <a:t>Over 14,000 athletes from 205 Olympic teams and 170 Paralympic teams will be competing at the London 2012 Games</a:t>
            </a:r>
          </a:p>
          <a:p>
            <a:pPr marL="109728" indent="0">
              <a:buNone/>
            </a:pPr>
            <a:endParaRPr lang="en-GB" dirty="0" smtClean="0">
              <a:effectLst/>
            </a:endParaRPr>
          </a:p>
          <a:p>
            <a:r>
              <a:rPr lang="en-GB" b="1" dirty="0" smtClean="0"/>
              <a:t>26 Olympic sports at London 2012</a:t>
            </a:r>
            <a:endParaRPr lang="en-GB" dirty="0"/>
          </a:p>
        </p:txBody>
      </p:sp>
      <p:sp>
        <p:nvSpPr>
          <p:cNvPr id="2" name="Title 1"/>
          <p:cNvSpPr>
            <a:spLocks noGrp="1"/>
          </p:cNvSpPr>
          <p:nvPr>
            <p:ph type="title"/>
          </p:nvPr>
        </p:nvSpPr>
        <p:spPr/>
        <p:txBody>
          <a:bodyPr/>
          <a:lstStyle/>
          <a:p>
            <a:pPr algn="ctr"/>
            <a:r>
              <a:rPr lang="en-GB" u="sng" dirty="0" smtClean="0">
                <a:effectLst/>
              </a:rPr>
              <a:t>London 2012</a:t>
            </a:r>
            <a:endParaRPr lang="en-GB" u="sng" dirty="0">
              <a:effectLs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221088"/>
            <a:ext cx="2873102" cy="24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3364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GB" dirty="0" smtClean="0"/>
              <a:t>Across BBC One, BBC Three and BBC HD, along with the 24 live video streams made available via the Red Button, the BBC's Olympics coverage on television reached 51.9 million viewers in the UK - the largest combined audience for a major event for at least 10 years. </a:t>
            </a:r>
            <a:br>
              <a:rPr lang="en-GB" dirty="0" smtClean="0"/>
            </a:br>
            <a:r>
              <a:rPr lang="en-GB" dirty="0" smtClean="0"/>
              <a:t/>
            </a:r>
            <a:br>
              <a:rPr lang="en-GB" dirty="0" smtClean="0"/>
            </a:br>
            <a:r>
              <a:rPr lang="en-GB" dirty="0" smtClean="0"/>
              <a:t>The Opening and Closing ceremonies proved hugely popular, attracting 27m and 26m peak audiences respectively, while </a:t>
            </a:r>
            <a:r>
              <a:rPr lang="en-GB" dirty="0" err="1" smtClean="0"/>
              <a:t>Usain</a:t>
            </a:r>
            <a:r>
              <a:rPr lang="en-GB" dirty="0" smtClean="0"/>
              <a:t> Bolt's victory in the 100 meters final was seen by more than 20m viewers. </a:t>
            </a:r>
            <a:br>
              <a:rPr lang="en-GB" dirty="0" smtClean="0"/>
            </a:br>
            <a:r>
              <a:rPr lang="en-GB" dirty="0" smtClean="0"/>
              <a:t/>
            </a:r>
            <a:br>
              <a:rPr lang="en-GB" dirty="0" smtClean="0"/>
            </a:br>
            <a:r>
              <a:rPr lang="en-GB" dirty="0" smtClean="0"/>
              <a:t/>
            </a:r>
            <a:br>
              <a:rPr lang="en-GB" dirty="0" smtClean="0"/>
            </a:br>
            <a:r>
              <a:rPr lang="en-GB" dirty="0" smtClean="0"/>
              <a:t>There were 106 million requests for BBC Olympic video content across all online platforms, double the previous highs of 32m for the Beijing Games and 38m for the 2010 World Cup. </a:t>
            </a:r>
            <a:br>
              <a:rPr lang="en-GB" dirty="0" smtClean="0"/>
            </a:br>
            <a:endParaRPr lang="en-GB" dirty="0"/>
          </a:p>
        </p:txBody>
      </p:sp>
      <p:sp>
        <p:nvSpPr>
          <p:cNvPr id="2" name="Title 1"/>
          <p:cNvSpPr>
            <a:spLocks noGrp="1"/>
          </p:cNvSpPr>
          <p:nvPr>
            <p:ph type="title"/>
          </p:nvPr>
        </p:nvSpPr>
        <p:spPr>
          <a:xfrm>
            <a:off x="467544" y="476672"/>
            <a:ext cx="8229600" cy="1080120"/>
          </a:xfrm>
        </p:spPr>
        <p:txBody>
          <a:bodyPr/>
          <a:lstStyle/>
          <a:p>
            <a:pPr algn="ctr"/>
            <a:r>
              <a:rPr lang="en-GB" u="sng" dirty="0" smtClean="0">
                <a:effectLst/>
              </a:rPr>
              <a:t>London 2012</a:t>
            </a:r>
            <a:endParaRPr lang="en-GB" u="sng" dirty="0">
              <a:effectLst/>
            </a:endParaRPr>
          </a:p>
        </p:txBody>
      </p:sp>
    </p:spTree>
    <p:extLst>
      <p:ext uri="{BB962C8B-B14F-4D97-AF65-F5344CB8AC3E}">
        <p14:creationId xmlns:p14="http://schemas.microsoft.com/office/powerpoint/2010/main" val="4203198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smtClean="0"/>
          </a:p>
          <a:p>
            <a:endParaRPr lang="en-GB" dirty="0"/>
          </a:p>
          <a:p>
            <a:endParaRPr lang="en-GB" dirty="0" smtClean="0"/>
          </a:p>
          <a:p>
            <a:endParaRPr lang="en-GB" dirty="0"/>
          </a:p>
          <a:p>
            <a:endParaRPr lang="en-GB" dirty="0" smtClean="0"/>
          </a:p>
          <a:p>
            <a:endParaRPr lang="en-GB" sz="2400" dirty="0" smtClean="0">
              <a:hlinkClick r:id="rId2"/>
            </a:endParaRPr>
          </a:p>
          <a:p>
            <a:endParaRPr lang="en-GB" sz="2400" dirty="0">
              <a:hlinkClick r:id="rId2"/>
            </a:endParaRPr>
          </a:p>
          <a:p>
            <a:r>
              <a:rPr lang="en-GB" sz="2400" dirty="0" smtClean="0">
                <a:hlinkClick r:id="rId2"/>
              </a:rPr>
              <a:t>http://www.guardian.co.uk/sport/datablog/interactive/2012/jul/26/london-2012-price-olympic-games-visualised</a:t>
            </a:r>
            <a:endParaRPr lang="en-GB" sz="2400" dirty="0" smtClean="0"/>
          </a:p>
          <a:p>
            <a:endParaRPr lang="en-GB" sz="2400" dirty="0"/>
          </a:p>
        </p:txBody>
      </p:sp>
      <p:sp>
        <p:nvSpPr>
          <p:cNvPr id="2" name="Title 1"/>
          <p:cNvSpPr>
            <a:spLocks noGrp="1"/>
          </p:cNvSpPr>
          <p:nvPr>
            <p:ph type="title"/>
          </p:nvPr>
        </p:nvSpPr>
        <p:spPr>
          <a:xfrm>
            <a:off x="457200" y="274638"/>
            <a:ext cx="8229600" cy="994122"/>
          </a:xfrm>
        </p:spPr>
        <p:txBody>
          <a:bodyPr>
            <a:normAutofit fontScale="90000"/>
          </a:bodyPr>
          <a:lstStyle/>
          <a:p>
            <a:pPr algn="ctr"/>
            <a:r>
              <a:rPr lang="en-GB" b="1" u="sng" dirty="0" smtClean="0"/>
              <a:t>London 2012 </a:t>
            </a:r>
            <a:br>
              <a:rPr lang="en-GB" b="1" u="sng" dirty="0" smtClean="0"/>
            </a:br>
            <a:r>
              <a:rPr lang="en-GB" sz="2000" b="1" u="sng" dirty="0" smtClean="0"/>
              <a:t>£4.5 billion per medal!!</a:t>
            </a:r>
            <a:endParaRPr lang="en-GB" sz="2000" b="1" u="sng"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268760"/>
            <a:ext cx="5551123" cy="3201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76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Public funding package £2.375 billion</a:t>
            </a:r>
          </a:p>
          <a:p>
            <a:r>
              <a:rPr lang="en-GB" dirty="0" smtClean="0"/>
              <a:t>Lottery funding</a:t>
            </a:r>
          </a:p>
          <a:p>
            <a:endParaRPr lang="en-GB" dirty="0"/>
          </a:p>
          <a:p>
            <a:endParaRPr lang="en-GB" dirty="0" smtClean="0"/>
          </a:p>
          <a:p>
            <a:pPr marL="109728" indent="0">
              <a:buNone/>
            </a:pPr>
            <a:endParaRPr lang="en-GB" dirty="0" smtClean="0"/>
          </a:p>
          <a:p>
            <a:pPr marL="109728" indent="0">
              <a:buNone/>
            </a:pPr>
            <a:endParaRPr lang="en-GB" dirty="0"/>
          </a:p>
          <a:p>
            <a:pPr marL="109728" indent="0">
              <a:buNone/>
            </a:pPr>
            <a:endParaRPr lang="en-GB" dirty="0" smtClean="0"/>
          </a:p>
          <a:p>
            <a:r>
              <a:rPr lang="en-GB" dirty="0" smtClean="0"/>
              <a:t>Council tax- 38p a week/ £20 year</a:t>
            </a:r>
            <a:endParaRPr lang="en-GB" dirty="0"/>
          </a:p>
        </p:txBody>
      </p:sp>
      <p:sp>
        <p:nvSpPr>
          <p:cNvPr id="2" name="Title 1"/>
          <p:cNvSpPr>
            <a:spLocks noGrp="1"/>
          </p:cNvSpPr>
          <p:nvPr>
            <p:ph type="title"/>
          </p:nvPr>
        </p:nvSpPr>
        <p:spPr/>
        <p:txBody>
          <a:bodyPr/>
          <a:lstStyle/>
          <a:p>
            <a:pPr algn="ctr"/>
            <a:r>
              <a:rPr lang="en-GB" u="sng" dirty="0" smtClean="0">
                <a:effectLst/>
              </a:rPr>
              <a:t>London 2012</a:t>
            </a:r>
            <a:endParaRPr lang="en-GB" u="sng" dirty="0">
              <a:effectLst/>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1844824"/>
            <a:ext cx="2085975"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8827" y="2457766"/>
            <a:ext cx="2286000"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39619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109</TotalTime>
  <Words>561</Words>
  <Application>Microsoft Office PowerPoint</Application>
  <PresentationFormat>On-screen Show (4:3)</PresentationFormat>
  <Paragraphs>122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Concourse</vt:lpstr>
      <vt:lpstr>World Games</vt:lpstr>
      <vt:lpstr>World Games</vt:lpstr>
      <vt:lpstr>Can you think of any?</vt:lpstr>
      <vt:lpstr>World Games Examples</vt:lpstr>
      <vt:lpstr>World Games</vt:lpstr>
      <vt:lpstr>London 2012</vt:lpstr>
      <vt:lpstr>London 2012</vt:lpstr>
      <vt:lpstr>London 2012  £4.5 billion per medal!!</vt:lpstr>
      <vt:lpstr>London 2012</vt:lpstr>
      <vt:lpstr>PowerPoint Presentation</vt:lpstr>
      <vt:lpstr>London 2012</vt:lpstr>
      <vt:lpstr>World Games</vt:lpstr>
      <vt:lpstr>Characteristics</vt:lpstr>
      <vt:lpstr>Impact on the games</vt:lpstr>
      <vt:lpstr>Individual </vt:lpstr>
      <vt:lpstr>What if it goes a bit wrong.. </vt:lpstr>
      <vt:lpstr>Country</vt:lpstr>
      <vt:lpstr>PowerPoint Presentation</vt:lpstr>
      <vt:lpstr>Downside</vt:lpstr>
      <vt:lpstr>Government</vt:lpstr>
      <vt:lpstr>Debate</vt:lpstr>
    </vt:vector>
  </TitlesOfParts>
  <Company>Twynham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Wilkins</dc:creator>
  <cp:lastModifiedBy>Nicola Wilkins</cp:lastModifiedBy>
  <cp:revision>8</cp:revision>
  <dcterms:created xsi:type="dcterms:W3CDTF">2012-09-16T17:18:13Z</dcterms:created>
  <dcterms:modified xsi:type="dcterms:W3CDTF">2012-09-16T19:07:34Z</dcterms:modified>
</cp:coreProperties>
</file>