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74" r:id="rId3"/>
    <p:sldId id="273" r:id="rId4"/>
    <p:sldId id="257" r:id="rId5"/>
    <p:sldId id="258" r:id="rId6"/>
    <p:sldId id="268" r:id="rId7"/>
    <p:sldId id="259" r:id="rId8"/>
    <p:sldId id="260" r:id="rId9"/>
    <p:sldId id="272" r:id="rId10"/>
    <p:sldId id="270" r:id="rId11"/>
    <p:sldId id="271" r:id="rId12"/>
    <p:sldId id="269" r:id="rId13"/>
    <p:sldId id="261" r:id="rId14"/>
    <p:sldId id="264" r:id="rId15"/>
    <p:sldId id="266" r:id="rId16"/>
    <p:sldId id="26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68101-B8D2-4927-AB14-3C4828AFE0DE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448A-4398-417F-BEF0-1652BE225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3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AD9B71-9E21-4F98-81BE-D3105350368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59DC67-2639-4194-B104-659E8D90891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ss88LcN-Is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2CYuNHrkj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234679"/>
          </a:xfrm>
        </p:spPr>
        <p:txBody>
          <a:bodyPr/>
          <a:lstStyle/>
          <a:p>
            <a:pPr algn="ctr"/>
            <a:r>
              <a:rPr lang="en-GB" b="1" u="sng" dirty="0" smtClean="0"/>
              <a:t>Why do you play your sport?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2400" cy="1199704"/>
          </a:xfrm>
        </p:spPr>
        <p:txBody>
          <a:bodyPr>
            <a:normAutofit/>
          </a:bodyPr>
          <a:lstStyle/>
          <a:p>
            <a:r>
              <a:rPr lang="en-GB" sz="1200" dirty="0"/>
              <a:t>http://www.youtube.com/watch?v=9z4Kft47kBM</a:t>
            </a:r>
          </a:p>
        </p:txBody>
      </p:sp>
    </p:spTree>
    <p:extLst>
      <p:ext uri="{BB962C8B-B14F-4D97-AF65-F5344CB8AC3E}">
        <p14:creationId xmlns:p14="http://schemas.microsoft.com/office/powerpoint/2010/main" val="15763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Q. </a:t>
            </a:r>
          </a:p>
          <a:p>
            <a:pPr marL="109728" indent="0">
              <a:buNone/>
            </a:pPr>
            <a:r>
              <a:rPr lang="en-GB" dirty="0" smtClean="0"/>
              <a:t>Using </a:t>
            </a:r>
            <a:r>
              <a:rPr lang="en-GB" dirty="0"/>
              <a:t>examples, name the two different types of extrinsic motivation </a:t>
            </a:r>
            <a:r>
              <a:rPr lang="en-GB" dirty="0" smtClean="0"/>
              <a:t>(2)</a:t>
            </a: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Exam Question </a:t>
            </a:r>
            <a:endParaRPr lang="en-GB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19588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A. Tangible – badges/</a:t>
            </a:r>
            <a:r>
              <a:rPr lang="fr-FR" dirty="0" err="1"/>
              <a:t>prizes</a:t>
            </a:r>
            <a:r>
              <a:rPr lang="fr-FR" dirty="0"/>
              <a:t>/</a:t>
            </a:r>
            <a:r>
              <a:rPr lang="fr-FR" dirty="0" err="1"/>
              <a:t>rewards</a:t>
            </a:r>
            <a:r>
              <a:rPr lang="fr-FR" dirty="0"/>
              <a:t>/ </a:t>
            </a:r>
            <a:r>
              <a:rPr lang="fr-FR" dirty="0" err="1" smtClean="0"/>
              <a:t>cups</a:t>
            </a:r>
            <a:r>
              <a:rPr lang="fr-FR" dirty="0" smtClean="0"/>
              <a:t>/</a:t>
            </a:r>
            <a:r>
              <a:rPr lang="fr-FR" dirty="0" err="1" smtClean="0"/>
              <a:t>medals</a:t>
            </a: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r>
              <a:rPr lang="en-GB" dirty="0"/>
              <a:t>B. Intangible – Praise/peers/fans/crowd </a:t>
            </a:r>
            <a:r>
              <a:rPr lang="en-GB" dirty="0" smtClean="0"/>
              <a:t>cheering/fame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14784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why intrinsic motivation is thought to be better form of motivation than extrinsic </a:t>
            </a:r>
            <a:r>
              <a:rPr lang="en-GB" dirty="0" smtClean="0"/>
              <a:t>motivation.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Discuss</a:t>
            </a:r>
            <a:endParaRPr lang="en-GB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4082777" cy="253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1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</a:t>
            </a:r>
            <a:endParaRPr lang="en-GB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0494" cy="463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3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the disadvantages of using 'extrinsic' motivation to motivate an individual.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Exam Question </a:t>
            </a:r>
            <a:endParaRPr lang="en-GB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244080" cy="25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(</a:t>
            </a:r>
            <a:r>
              <a:rPr lang="en-GB" dirty="0"/>
              <a:t>Excessive) extrinsic </a:t>
            </a:r>
            <a:r>
              <a:rPr lang="en-GB" dirty="0" smtClean="0"/>
              <a:t>may damage/lead </a:t>
            </a:r>
            <a:r>
              <a:rPr lang="en-GB" dirty="0"/>
              <a:t>to loss of </a:t>
            </a:r>
            <a:r>
              <a:rPr lang="en-GB" dirty="0" smtClean="0"/>
              <a:t>intrinsic motivation/love </a:t>
            </a:r>
            <a:r>
              <a:rPr lang="en-GB" dirty="0"/>
              <a:t>of </a:t>
            </a:r>
            <a:r>
              <a:rPr lang="en-GB" dirty="0" smtClean="0"/>
              <a:t>the game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Become </a:t>
            </a:r>
            <a:r>
              <a:rPr lang="en-GB" dirty="0"/>
              <a:t>dependent on/loss </a:t>
            </a:r>
            <a:r>
              <a:rPr lang="en-GB" dirty="0" smtClean="0"/>
              <a:t>of extrinsic </a:t>
            </a:r>
            <a:r>
              <a:rPr lang="en-GB" dirty="0"/>
              <a:t>motivation</a:t>
            </a:r>
            <a:r>
              <a:rPr lang="en-GB" dirty="0" smtClean="0"/>
              <a:t>;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Excessive </a:t>
            </a:r>
            <a:r>
              <a:rPr lang="en-GB" dirty="0"/>
              <a:t>extrinsic </a:t>
            </a:r>
            <a:r>
              <a:rPr lang="en-GB" dirty="0" smtClean="0"/>
              <a:t>motivation eventually </a:t>
            </a:r>
            <a:r>
              <a:rPr lang="en-GB" dirty="0"/>
              <a:t>loses its </a:t>
            </a:r>
            <a:r>
              <a:rPr lang="en-GB" dirty="0" smtClean="0"/>
              <a:t>effect/becomes worthless;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Removal/failure </a:t>
            </a:r>
            <a:r>
              <a:rPr lang="en-GB" dirty="0"/>
              <a:t>to achieve </a:t>
            </a:r>
            <a:r>
              <a:rPr lang="en-GB" dirty="0" smtClean="0"/>
              <a:t>extrinsic reward </a:t>
            </a:r>
            <a:r>
              <a:rPr lang="en-GB" dirty="0"/>
              <a:t>may lead to loss of motivation</a:t>
            </a:r>
            <a:r>
              <a:rPr lang="en-GB" dirty="0" smtClean="0"/>
              <a:t>;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Too </a:t>
            </a:r>
            <a:r>
              <a:rPr lang="en-GB" dirty="0"/>
              <a:t>much pressure, leading </a:t>
            </a:r>
            <a:r>
              <a:rPr lang="en-GB" dirty="0" smtClean="0"/>
              <a:t>to cheating;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48157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How could a coach motivate a group of performers, of differing abilities, who</a:t>
            </a:r>
          </a:p>
          <a:p>
            <a:pPr marL="109728" indent="0">
              <a:buNone/>
            </a:pPr>
            <a:r>
              <a:rPr lang="en-GB" dirty="0" smtClean="0"/>
              <a:t>  regularly </a:t>
            </a:r>
            <a:r>
              <a:rPr lang="en-GB" dirty="0"/>
              <a:t>practise together</a:t>
            </a:r>
            <a:r>
              <a:rPr lang="en-GB" dirty="0" smtClean="0"/>
              <a:t>?  (4)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Exam Question</a:t>
            </a:r>
            <a:endParaRPr lang="en-GB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59" y="4293096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17" y="3257922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3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Allow </a:t>
            </a:r>
            <a:r>
              <a:rPr lang="en-GB" dirty="0"/>
              <a:t>success/ handicap </a:t>
            </a:r>
            <a:r>
              <a:rPr lang="en-GB" dirty="0" smtClean="0"/>
              <a:t>races/competitions/group </a:t>
            </a:r>
            <a:r>
              <a:rPr lang="en-GB" dirty="0"/>
              <a:t>similar </a:t>
            </a:r>
            <a:r>
              <a:rPr lang="en-GB" dirty="0" smtClean="0"/>
              <a:t>abilities together</a:t>
            </a:r>
            <a:r>
              <a:rPr lang="en-GB" dirty="0"/>
              <a:t>;</a:t>
            </a:r>
          </a:p>
          <a:p>
            <a:r>
              <a:rPr lang="en-GB" dirty="0" smtClean="0"/>
              <a:t>Use </a:t>
            </a:r>
            <a:r>
              <a:rPr lang="en-GB" dirty="0"/>
              <a:t>of external </a:t>
            </a:r>
            <a:r>
              <a:rPr lang="en-GB" dirty="0" smtClean="0"/>
              <a:t>rewards/prizes</a:t>
            </a:r>
          </a:p>
          <a:p>
            <a:r>
              <a:rPr lang="en-GB" dirty="0" smtClean="0"/>
              <a:t>Make </a:t>
            </a:r>
            <a:r>
              <a:rPr lang="en-GB" dirty="0"/>
              <a:t>it fun/enjoyable;</a:t>
            </a:r>
          </a:p>
          <a:p>
            <a:r>
              <a:rPr lang="en-GB" dirty="0" smtClean="0"/>
              <a:t>Use </a:t>
            </a:r>
            <a:r>
              <a:rPr lang="en-GB" dirty="0"/>
              <a:t>of role models;</a:t>
            </a:r>
          </a:p>
          <a:p>
            <a:r>
              <a:rPr lang="en-GB" dirty="0" smtClean="0"/>
              <a:t>Use praise/verbal encouragement/reinforcement/positive </a:t>
            </a:r>
            <a:r>
              <a:rPr lang="en-GB" dirty="0"/>
              <a:t>feedback;</a:t>
            </a:r>
          </a:p>
          <a:p>
            <a:r>
              <a:rPr lang="en-GB" dirty="0" smtClean="0"/>
              <a:t>Emphasise </a:t>
            </a:r>
            <a:r>
              <a:rPr lang="en-GB" dirty="0"/>
              <a:t>personal </a:t>
            </a:r>
            <a:r>
              <a:rPr lang="en-GB" dirty="0" smtClean="0"/>
              <a:t>improvement/set personal </a:t>
            </a:r>
            <a:r>
              <a:rPr lang="en-GB" dirty="0"/>
              <a:t>goals/challenges;</a:t>
            </a:r>
          </a:p>
          <a:p>
            <a:r>
              <a:rPr lang="en-GB" dirty="0" smtClean="0"/>
              <a:t>Avoid </a:t>
            </a:r>
            <a:r>
              <a:rPr lang="en-GB" dirty="0"/>
              <a:t>punishment;</a:t>
            </a:r>
          </a:p>
          <a:p>
            <a:r>
              <a:rPr lang="en-GB" dirty="0" smtClean="0"/>
              <a:t>Immediate </a:t>
            </a:r>
            <a:r>
              <a:rPr lang="en-GB" dirty="0"/>
              <a:t>reinforcement for </a:t>
            </a:r>
            <a:r>
              <a:rPr lang="en-GB" dirty="0" smtClean="0"/>
              <a:t>the weaker </a:t>
            </a:r>
            <a:r>
              <a:rPr lang="en-GB" dirty="0"/>
              <a:t>runners;</a:t>
            </a:r>
          </a:p>
          <a:p>
            <a:r>
              <a:rPr lang="en-GB" dirty="0" smtClean="0"/>
              <a:t>Attribute </a:t>
            </a:r>
            <a:r>
              <a:rPr lang="en-GB" dirty="0"/>
              <a:t>success internally;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881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249"/>
            <a:ext cx="8172400" cy="61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80040" cy="63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Trophies?</a:t>
            </a:r>
          </a:p>
          <a:p>
            <a:r>
              <a:rPr lang="en-GB" dirty="0" smtClean="0"/>
              <a:t>Medals?</a:t>
            </a:r>
          </a:p>
          <a:p>
            <a:r>
              <a:rPr lang="en-GB" dirty="0" smtClean="0"/>
              <a:t>Personal satisfaction?</a:t>
            </a:r>
          </a:p>
          <a:p>
            <a:r>
              <a:rPr lang="en-GB" dirty="0" smtClean="0"/>
              <a:t>Status?</a:t>
            </a:r>
          </a:p>
          <a:p>
            <a:r>
              <a:rPr lang="en-GB" dirty="0" smtClean="0"/>
              <a:t>Self worth?</a:t>
            </a:r>
          </a:p>
          <a:p>
            <a:r>
              <a:rPr lang="en-GB" dirty="0" smtClean="0"/>
              <a:t>Money?</a:t>
            </a:r>
          </a:p>
          <a:p>
            <a:r>
              <a:rPr lang="en-GB" dirty="0" smtClean="0"/>
              <a:t>Praise from others?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Motivation</a:t>
            </a:r>
            <a:endParaRPr lang="en-GB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2" y="404664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8228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44" y="4463455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72269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 action="ppaction://hlinksldjump"/>
              </a:rPr>
              <a:t>http://www.youtube.com/watch?v=j9o97NuggM4 </a:t>
            </a:r>
            <a:r>
              <a:rPr lang="en-GB" u="sng" dirty="0" smtClean="0">
                <a:hlinkClick r:id="rId2" action="ppaction://hlinksldjump"/>
              </a:rPr>
              <a:t>  1 min 10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http://www.youtube.com/watch?v=rss88LcN-Is</a:t>
            </a:r>
            <a:r>
              <a:rPr lang="en-GB" dirty="0" smtClean="0"/>
              <a:t>  2 </a:t>
            </a:r>
            <a:r>
              <a:rPr lang="en-GB" dirty="0" err="1" smtClean="0"/>
              <a:t>mins</a:t>
            </a:r>
            <a:r>
              <a:rPr lang="en-GB" dirty="0" smtClean="0"/>
              <a:t> 20</a:t>
            </a:r>
          </a:p>
          <a:p>
            <a:r>
              <a:rPr lang="en-GB" u="sng" dirty="0">
                <a:hlinkClick r:id="rId4"/>
              </a:rPr>
              <a:t>http://www.youtube.com/watch?v=I2CYuNHrkj8 </a:t>
            </a:r>
            <a:endParaRPr lang="en-GB" u="sng" dirty="0" smtClean="0"/>
          </a:p>
          <a:p>
            <a:r>
              <a:rPr lang="en-GB" dirty="0"/>
              <a:t>http://www.youtube.com/watch?v=OaiSHcHM0PA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motivates these athletes?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2036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Selection and preference of activity</a:t>
            </a:r>
          </a:p>
          <a:p>
            <a:r>
              <a:rPr lang="en-GB" dirty="0" smtClean="0"/>
              <a:t>Persistence</a:t>
            </a:r>
          </a:p>
          <a:p>
            <a:r>
              <a:rPr lang="en-GB" dirty="0" smtClean="0"/>
              <a:t>Effort levels</a:t>
            </a:r>
          </a:p>
          <a:p>
            <a:r>
              <a:rPr lang="en-GB" dirty="0" smtClean="0"/>
              <a:t>Performance levels relative to your ability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Motivation affects your….</a:t>
            </a:r>
            <a:endParaRPr lang="en-GB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717032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3885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Intrinsic-</a:t>
            </a:r>
            <a:r>
              <a:rPr lang="en-GB" dirty="0" smtClean="0"/>
              <a:t> </a:t>
            </a:r>
            <a:r>
              <a:rPr lang="en-GB" i="1" dirty="0" smtClean="0"/>
              <a:t>Drive</a:t>
            </a:r>
            <a:r>
              <a:rPr lang="en-GB" dirty="0" smtClean="0"/>
              <a:t> from within. Self satisfaction, pride.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7030A0"/>
                </a:solidFill>
              </a:rPr>
              <a:t>Extrinsic</a:t>
            </a:r>
            <a:r>
              <a:rPr lang="en-GB" dirty="0" smtClean="0"/>
              <a:t>- Drive we experience from external reward (outside) </a:t>
            </a:r>
          </a:p>
          <a:p>
            <a:pPr lvl="2"/>
            <a:r>
              <a:rPr lang="en-GB" dirty="0" smtClean="0">
                <a:solidFill>
                  <a:srgbClr val="7030A0"/>
                </a:solidFill>
              </a:rPr>
              <a:t>Tangible</a:t>
            </a:r>
            <a:r>
              <a:rPr lang="en-GB" dirty="0" smtClean="0"/>
              <a:t>- things we can touch/ physical medals, money, badges.</a:t>
            </a:r>
          </a:p>
          <a:p>
            <a:pPr lvl="2"/>
            <a:r>
              <a:rPr lang="en-GB" dirty="0" smtClean="0">
                <a:solidFill>
                  <a:srgbClr val="7030A0"/>
                </a:solidFill>
              </a:rPr>
              <a:t>Non tangible </a:t>
            </a:r>
            <a:r>
              <a:rPr lang="en-GB" dirty="0" smtClean="0"/>
              <a:t>– things we cant touch cheers from crowd, congratulations from coach, fans.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Types of Motivation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48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err="1" smtClean="0"/>
              <a:t>Q.Explain</a:t>
            </a:r>
            <a:r>
              <a:rPr lang="en-GB" dirty="0" smtClean="0"/>
              <a:t> </a:t>
            </a:r>
            <a:r>
              <a:rPr lang="en-GB" dirty="0"/>
              <a:t>the meaning of the term ‘motivation’</a:t>
            </a:r>
            <a:r>
              <a:rPr lang="en-GB" i="1" dirty="0"/>
              <a:t>? (2 marks)</a:t>
            </a:r>
            <a:endParaRPr lang="en-GB" dirty="0"/>
          </a:p>
          <a:p>
            <a:pPr marL="109728" indent="0">
              <a:buNone/>
            </a:pPr>
            <a:r>
              <a:rPr lang="en-GB" sz="2400" dirty="0" smtClean="0"/>
              <a:t>Q. </a:t>
            </a:r>
          </a:p>
          <a:p>
            <a:pPr marL="109728" indent="0">
              <a:buNone/>
            </a:pPr>
            <a:r>
              <a:rPr lang="en-GB" sz="2400" dirty="0" smtClean="0"/>
              <a:t>How </a:t>
            </a:r>
            <a:r>
              <a:rPr lang="en-GB" sz="2400" dirty="0"/>
              <a:t>does intrinsic motivation differ from extrinsic ? </a:t>
            </a:r>
            <a:r>
              <a:rPr lang="en-GB" sz="2400" u="sng" dirty="0"/>
              <a:t/>
            </a:r>
            <a:br>
              <a:rPr lang="en-GB" sz="2400" u="sng" dirty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u="sng" dirty="0" smtClean="0"/>
              <a:t>Exam Question</a:t>
            </a:r>
            <a:endParaRPr lang="en-GB" sz="2800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Intrinsic </a:t>
            </a:r>
            <a:r>
              <a:rPr lang="en-GB" dirty="0"/>
              <a:t>from within and </a:t>
            </a:r>
            <a:r>
              <a:rPr lang="en-GB" b="1" i="1" dirty="0"/>
              <a:t>extrinsic from outside.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Intrinsic is a drive/urge from within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24695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352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Why do you play your sport?</vt:lpstr>
      <vt:lpstr>PowerPoint Presentation</vt:lpstr>
      <vt:lpstr>PowerPoint Presentation</vt:lpstr>
      <vt:lpstr>Motivation</vt:lpstr>
      <vt:lpstr>What motivates these athletes?</vt:lpstr>
      <vt:lpstr>Motivation affects your….</vt:lpstr>
      <vt:lpstr>Types of Motivation </vt:lpstr>
      <vt:lpstr>Exam Question</vt:lpstr>
      <vt:lpstr>Answer</vt:lpstr>
      <vt:lpstr>Exam Question </vt:lpstr>
      <vt:lpstr>Answer</vt:lpstr>
      <vt:lpstr>Discuss</vt:lpstr>
      <vt:lpstr>Answer</vt:lpstr>
      <vt:lpstr>Exam Question </vt:lpstr>
      <vt:lpstr>Answer </vt:lpstr>
      <vt:lpstr>Exam Question</vt:lpstr>
      <vt:lpstr>Answer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Nicola Wilkins</dc:creator>
  <cp:lastModifiedBy>Nicola Wilkins</cp:lastModifiedBy>
  <cp:revision>10</cp:revision>
  <cp:lastPrinted>2014-03-05T15:51:22Z</cp:lastPrinted>
  <dcterms:created xsi:type="dcterms:W3CDTF">2014-02-23T15:45:20Z</dcterms:created>
  <dcterms:modified xsi:type="dcterms:W3CDTF">2014-03-05T18:11:12Z</dcterms:modified>
</cp:coreProperties>
</file>