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59"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D4753B94-3975-4088-85F5-BCD16961205F}" type="datetimeFigureOut">
              <a:rPr lang="en-GB" smtClean="0"/>
              <a:t>31/07/2013</a:t>
            </a:fld>
            <a:endParaRPr lang="en-GB"/>
          </a:p>
        </p:txBody>
      </p:sp>
      <p:sp>
        <p:nvSpPr>
          <p:cNvPr id="16" name="Slide Number Placeholder 15"/>
          <p:cNvSpPr>
            <a:spLocks noGrp="1"/>
          </p:cNvSpPr>
          <p:nvPr>
            <p:ph type="sldNum" sz="quarter" idx="11"/>
          </p:nvPr>
        </p:nvSpPr>
        <p:spPr/>
        <p:txBody>
          <a:bodyPr/>
          <a:lstStyle/>
          <a:p>
            <a:fld id="{DCF786AF-FAD8-4147-92CE-8AAC44348398}" type="slidenum">
              <a:rPr lang="en-GB" smtClean="0"/>
              <a:t>‹#›</a:t>
            </a:fld>
            <a:endParaRPr lang="en-GB"/>
          </a:p>
        </p:txBody>
      </p:sp>
      <p:sp>
        <p:nvSpPr>
          <p:cNvPr id="17" name="Footer Placeholder 16"/>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753B94-3975-4088-85F5-BCD16961205F}" type="datetimeFigureOut">
              <a:rPr lang="en-GB" smtClean="0"/>
              <a:t>31/07/2013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F786AF-FAD8-4147-92CE-8AAC44348398}"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753B94-3975-4088-85F5-BCD16961205F}" type="datetimeFigureOut">
              <a:rPr lang="en-GB" smtClean="0"/>
              <a:t>31/07/2013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F786AF-FAD8-4147-92CE-8AAC44348398}"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D4753B94-3975-4088-85F5-BCD16961205F}" type="datetimeFigureOut">
              <a:rPr lang="en-GB" smtClean="0"/>
              <a:t>31/07/2013</a:t>
            </a:fld>
            <a:endParaRPr lang="en-GB"/>
          </a:p>
        </p:txBody>
      </p:sp>
      <p:sp>
        <p:nvSpPr>
          <p:cNvPr id="15" name="Slide Number Placeholder 14"/>
          <p:cNvSpPr>
            <a:spLocks noGrp="1"/>
          </p:cNvSpPr>
          <p:nvPr>
            <p:ph type="sldNum" sz="quarter" idx="15"/>
          </p:nvPr>
        </p:nvSpPr>
        <p:spPr/>
        <p:txBody>
          <a:bodyPr/>
          <a:lstStyle>
            <a:lvl1pPr algn="ctr">
              <a:defRPr/>
            </a:lvl1pPr>
          </a:lstStyle>
          <a:p>
            <a:fld id="{DCF786AF-FAD8-4147-92CE-8AAC44348398}" type="slidenum">
              <a:rPr lang="en-GB" smtClean="0"/>
              <a:t>‹#›</a:t>
            </a:fld>
            <a:endParaRPr lang="en-GB"/>
          </a:p>
        </p:txBody>
      </p:sp>
      <p:sp>
        <p:nvSpPr>
          <p:cNvPr id="16" name="Footer Placeholder 15"/>
          <p:cNvSpPr>
            <a:spLocks noGrp="1"/>
          </p:cNvSpPr>
          <p:nvPr>
            <p:ph type="ftr" sz="quarter" idx="16"/>
          </p:nvPr>
        </p:nvSpPr>
        <p:spPr/>
        <p:txBody>
          <a:bodyPr/>
          <a:lstStyle/>
          <a:p>
            <a:endParaRPr lang="en-GB"/>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4753B94-3975-4088-85F5-BCD16961205F}" type="datetimeFigureOut">
              <a:rPr lang="en-GB" smtClean="0"/>
              <a:t>31/07/2013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F786AF-FAD8-4147-92CE-8AAC44348398}" type="slidenum">
              <a:rPr lang="en-GB" smtClean="0"/>
              <a:t>‹#›</a:t>
            </a:fld>
            <a:endParaRPr lang="en-GB"/>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4753B94-3975-4088-85F5-BCD16961205F}" type="datetimeFigureOut">
              <a:rPr lang="en-GB" smtClean="0"/>
              <a:t>31/07/2013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F786AF-FAD8-4147-92CE-8AAC44348398}" type="slidenum">
              <a:rPr lang="en-GB" smtClean="0"/>
              <a:t>‹#›</a:t>
            </a:fld>
            <a:endParaRPr lang="en-GB"/>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CF786AF-FAD8-4147-92CE-8AAC44348398}" type="slidenum">
              <a:rPr lang="en-GB" smtClean="0"/>
              <a:t>‹#›</a:t>
            </a:fld>
            <a:endParaRPr lang="en-GB"/>
          </a:p>
        </p:txBody>
      </p:sp>
      <p:sp>
        <p:nvSpPr>
          <p:cNvPr id="8" name="Footer Placeholder 7"/>
          <p:cNvSpPr>
            <a:spLocks noGrp="1"/>
          </p:cNvSpPr>
          <p:nvPr>
            <p:ph type="ftr" sz="quarter" idx="11"/>
          </p:nvPr>
        </p:nvSpPr>
        <p:spPr/>
        <p:txBody>
          <a:bodyPr/>
          <a:lstStyle/>
          <a:p>
            <a:endParaRPr lang="en-GB"/>
          </a:p>
        </p:txBody>
      </p:sp>
      <p:sp>
        <p:nvSpPr>
          <p:cNvPr id="7" name="Date Placeholder 6"/>
          <p:cNvSpPr>
            <a:spLocks noGrp="1"/>
          </p:cNvSpPr>
          <p:nvPr>
            <p:ph type="dt" sz="half" idx="10"/>
          </p:nvPr>
        </p:nvSpPr>
        <p:spPr/>
        <p:txBody>
          <a:bodyPr/>
          <a:lstStyle/>
          <a:p>
            <a:fld id="{D4753B94-3975-4088-85F5-BCD16961205F}" type="datetimeFigureOut">
              <a:rPr lang="en-GB" smtClean="0"/>
              <a:t>31/07/2013</a:t>
            </a:fld>
            <a:endParaRPr lang="en-GB"/>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4753B94-3975-4088-85F5-BCD16961205F}" type="datetimeFigureOut">
              <a:rPr lang="en-GB" smtClean="0"/>
              <a:t>31/07/2013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CF786AF-FAD8-4147-92CE-8AAC44348398}" type="slidenum">
              <a:rPr lang="en-GB" smtClean="0"/>
              <a:t>‹#›</a:t>
            </a:fld>
            <a:endParaRPr lang="en-GB"/>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753B94-3975-4088-85F5-BCD16961205F}" type="datetimeFigureOut">
              <a:rPr lang="en-GB" smtClean="0"/>
              <a:t>31/07/2013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CF786AF-FAD8-4147-92CE-8AAC44348398}"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D4753B94-3975-4088-85F5-BCD16961205F}" type="datetimeFigureOut">
              <a:rPr lang="en-GB" smtClean="0"/>
              <a:t>31/07/2013</a:t>
            </a:fld>
            <a:endParaRPr lang="en-GB"/>
          </a:p>
        </p:txBody>
      </p:sp>
      <p:sp>
        <p:nvSpPr>
          <p:cNvPr id="9" name="Slide Number Placeholder 8"/>
          <p:cNvSpPr>
            <a:spLocks noGrp="1"/>
          </p:cNvSpPr>
          <p:nvPr>
            <p:ph type="sldNum" sz="quarter" idx="15"/>
          </p:nvPr>
        </p:nvSpPr>
        <p:spPr/>
        <p:txBody>
          <a:bodyPr/>
          <a:lstStyle/>
          <a:p>
            <a:fld id="{DCF786AF-FAD8-4147-92CE-8AAC44348398}" type="slidenum">
              <a:rPr lang="en-GB" smtClean="0"/>
              <a:t>‹#›</a:t>
            </a:fld>
            <a:endParaRPr lang="en-GB"/>
          </a:p>
        </p:txBody>
      </p:sp>
      <p:sp>
        <p:nvSpPr>
          <p:cNvPr id="10" name="Footer Placeholder 9"/>
          <p:cNvSpPr>
            <a:spLocks noGrp="1"/>
          </p:cNvSpPr>
          <p:nvPr>
            <p:ph type="ftr" sz="quarter" idx="16"/>
          </p:nvPr>
        </p:nvSpPr>
        <p:spPr/>
        <p:txBody>
          <a:bodyPr/>
          <a:lstStyle/>
          <a:p>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D4753B94-3975-4088-85F5-BCD16961205F}" type="datetimeFigureOut">
              <a:rPr lang="en-GB" smtClean="0"/>
              <a:t>31/07/2013</a:t>
            </a:fld>
            <a:endParaRPr lang="en-GB"/>
          </a:p>
        </p:txBody>
      </p:sp>
      <p:sp>
        <p:nvSpPr>
          <p:cNvPr id="9" name="Slide Number Placeholder 8"/>
          <p:cNvSpPr>
            <a:spLocks noGrp="1"/>
          </p:cNvSpPr>
          <p:nvPr>
            <p:ph type="sldNum" sz="quarter" idx="11"/>
          </p:nvPr>
        </p:nvSpPr>
        <p:spPr/>
        <p:txBody>
          <a:bodyPr/>
          <a:lstStyle/>
          <a:p>
            <a:fld id="{DCF786AF-FAD8-4147-92CE-8AAC44348398}"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4753B94-3975-4088-85F5-BCD16961205F}" type="datetimeFigureOut">
              <a:rPr lang="en-GB" smtClean="0"/>
              <a:t>31/07/2013</a:t>
            </a:fld>
            <a:endParaRPr lang="en-GB"/>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GB"/>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CF786AF-FAD8-4147-92CE-8AAC44348398}" type="slidenum">
              <a:rPr lang="en-GB" smtClean="0"/>
              <a:t>‹#›</a:t>
            </a:fld>
            <a:endParaRPr lang="en-GB"/>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sz="2600" dirty="0" smtClean="0"/>
              <a:t>Warm ups &amp; Cool Downs </a:t>
            </a:r>
            <a:endParaRPr lang="en-GB" sz="2600" dirty="0"/>
          </a:p>
        </p:txBody>
      </p:sp>
      <p:sp>
        <p:nvSpPr>
          <p:cNvPr id="2" name="Title 1"/>
          <p:cNvSpPr>
            <a:spLocks noGrp="1"/>
          </p:cNvSpPr>
          <p:nvPr>
            <p:ph type="ctrTitle"/>
          </p:nvPr>
        </p:nvSpPr>
        <p:spPr>
          <a:xfrm>
            <a:off x="179512" y="1433732"/>
            <a:ext cx="8583488" cy="1981200"/>
          </a:xfrm>
        </p:spPr>
        <p:txBody>
          <a:bodyPr/>
          <a:lstStyle/>
          <a:p>
            <a:r>
              <a:rPr lang="en-GB" b="1" u="sng" dirty="0" smtClean="0"/>
              <a:t>Section B- Exercise Physiology </a:t>
            </a:r>
            <a:endParaRPr lang="en-GB" b="1" u="sng" dirty="0"/>
          </a:p>
        </p:txBody>
      </p:sp>
    </p:spTree>
    <p:extLst>
      <p:ext uri="{BB962C8B-B14F-4D97-AF65-F5344CB8AC3E}">
        <p14:creationId xmlns:p14="http://schemas.microsoft.com/office/powerpoint/2010/main" val="676567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b="1" dirty="0" smtClean="0"/>
              <a:t>1</a:t>
            </a:r>
            <a:r>
              <a:rPr lang="en-GB" b="1" dirty="0"/>
              <a:t>. </a:t>
            </a:r>
            <a:r>
              <a:rPr lang="en-GB" b="1" u="sng" dirty="0"/>
              <a:t>The Pulse Raiser: </a:t>
            </a:r>
            <a:r>
              <a:rPr lang="en-GB" b="1" dirty="0"/>
              <a:t>5-10 min jog of increasing intensity. Aim is to: Increase Heart Rate, Increase Body Temperature and Vascular Shunt blood towards the skeletal muscles.</a:t>
            </a:r>
          </a:p>
          <a:p>
            <a:r>
              <a:rPr lang="en-GB" b="1" dirty="0"/>
              <a:t>2. </a:t>
            </a:r>
            <a:r>
              <a:rPr lang="en-GB" b="1" u="sng" dirty="0"/>
              <a:t>Stretching: </a:t>
            </a:r>
            <a:r>
              <a:rPr lang="en-GB" b="1" dirty="0"/>
              <a:t>Take muscle through the full range of movement, held for 15 sec . Could include active stretches (performed by self) or passive stretches (partner assisted). They could be static (standing still), ballistic (powerful, fast stretching movements) or dynamic (controlled, slow, moving stretches like lunges).</a:t>
            </a:r>
          </a:p>
          <a:p>
            <a:r>
              <a:rPr lang="en-GB" b="1" dirty="0"/>
              <a:t>3. </a:t>
            </a:r>
            <a:r>
              <a:rPr lang="en-GB" b="1" u="sng" dirty="0"/>
              <a:t>Skill practice: </a:t>
            </a:r>
            <a:r>
              <a:rPr lang="en-GB" b="1" dirty="0"/>
              <a:t>Improve coordination i.e. shooting in basketball or taking corners in football.</a:t>
            </a:r>
          </a:p>
          <a:p>
            <a:r>
              <a:rPr lang="en-GB" dirty="0"/>
              <a:t> </a:t>
            </a:r>
          </a:p>
          <a:p>
            <a:endParaRPr lang="en-GB" dirty="0"/>
          </a:p>
        </p:txBody>
      </p:sp>
      <p:sp>
        <p:nvSpPr>
          <p:cNvPr id="3" name="Title 2"/>
          <p:cNvSpPr>
            <a:spLocks noGrp="1"/>
          </p:cNvSpPr>
          <p:nvPr>
            <p:ph type="title"/>
          </p:nvPr>
        </p:nvSpPr>
        <p:spPr/>
        <p:txBody>
          <a:bodyPr>
            <a:normAutofit/>
          </a:bodyPr>
          <a:lstStyle/>
          <a:p>
            <a:r>
              <a:rPr lang="en-GB" b="1" u="sng" dirty="0"/>
              <a:t>Warm Ups should consist of</a:t>
            </a:r>
            <a:r>
              <a:rPr lang="en-GB" b="1" u="sng" dirty="0" smtClean="0"/>
              <a:t>:</a:t>
            </a:r>
            <a:endParaRPr lang="en-GB" u="sng" dirty="0"/>
          </a:p>
        </p:txBody>
      </p:sp>
    </p:spTree>
    <p:extLst>
      <p:ext uri="{BB962C8B-B14F-4D97-AF65-F5344CB8AC3E}">
        <p14:creationId xmlns:p14="http://schemas.microsoft.com/office/powerpoint/2010/main" val="2821844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b="1" dirty="0" smtClean="0"/>
              <a:t>Improves </a:t>
            </a:r>
            <a:r>
              <a:rPr lang="en-GB" b="1" dirty="0"/>
              <a:t>O2 delivery to the muscles due to an increase in Heart Rate and Vasodilation</a:t>
            </a:r>
          </a:p>
          <a:p>
            <a:r>
              <a:rPr lang="en-GB" b="1" dirty="0"/>
              <a:t> Increase in Venous Return —&gt; Increase in stroke volume thus increase in Cardiac Output</a:t>
            </a:r>
          </a:p>
          <a:p>
            <a:r>
              <a:rPr lang="en-GB" b="1" dirty="0"/>
              <a:t> Increased temperature so increased contractility as nerve impulses are quicker and elasticity of muscles, increased blood flow and enzyme activity.</a:t>
            </a:r>
          </a:p>
          <a:p>
            <a:r>
              <a:rPr lang="en-GB" b="1" dirty="0"/>
              <a:t> Reduces muscle soreness</a:t>
            </a:r>
          </a:p>
          <a:p>
            <a:endParaRPr lang="en-GB" dirty="0"/>
          </a:p>
          <a:p>
            <a:endParaRPr lang="en-GB" dirty="0"/>
          </a:p>
        </p:txBody>
      </p:sp>
      <p:sp>
        <p:nvSpPr>
          <p:cNvPr id="3" name="Title 2"/>
          <p:cNvSpPr>
            <a:spLocks noGrp="1"/>
          </p:cNvSpPr>
          <p:nvPr>
            <p:ph type="title"/>
          </p:nvPr>
        </p:nvSpPr>
        <p:spPr/>
        <p:txBody>
          <a:bodyPr>
            <a:normAutofit/>
          </a:bodyPr>
          <a:lstStyle/>
          <a:p>
            <a:r>
              <a:rPr lang="en-GB" b="1" u="sng" dirty="0"/>
              <a:t>Reasons for a Warm Up</a:t>
            </a:r>
            <a:r>
              <a:rPr lang="en-GB" b="1" u="sng" dirty="0" smtClean="0"/>
              <a:t>:</a:t>
            </a:r>
            <a:endParaRPr lang="en-GB" u="sng"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4653136"/>
            <a:ext cx="2914650" cy="1571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09603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Better chemical reactions</a:t>
            </a:r>
          </a:p>
          <a:p>
            <a:r>
              <a:rPr lang="en-GB" dirty="0" smtClean="0"/>
              <a:t>Improved sensitivity of nerve receptors and speed of nerve conduction</a:t>
            </a:r>
          </a:p>
          <a:p>
            <a:r>
              <a:rPr lang="en-GB" dirty="0" smtClean="0"/>
              <a:t>Rehearsal of movement</a:t>
            </a:r>
          </a:p>
          <a:p>
            <a:r>
              <a:rPr lang="en-GB" dirty="0" smtClean="0"/>
              <a:t>Improved psychological preparation</a:t>
            </a:r>
          </a:p>
          <a:p>
            <a:r>
              <a:rPr lang="en-GB" dirty="0" smtClean="0"/>
              <a:t>Reduces likelihood of injuries/ increases flexibility </a:t>
            </a:r>
          </a:p>
          <a:p>
            <a:r>
              <a:rPr lang="en-GB" dirty="0" smtClean="0"/>
              <a:t>Supplies adequate blood flow to the heart</a:t>
            </a:r>
          </a:p>
          <a:p>
            <a:r>
              <a:rPr lang="en-GB" dirty="0" smtClean="0"/>
              <a:t>Release of synovial fluid </a:t>
            </a:r>
            <a:endParaRPr lang="en-GB" dirty="0"/>
          </a:p>
        </p:txBody>
      </p:sp>
      <p:sp>
        <p:nvSpPr>
          <p:cNvPr id="3" name="Title 2"/>
          <p:cNvSpPr>
            <a:spLocks noGrp="1"/>
          </p:cNvSpPr>
          <p:nvPr>
            <p:ph type="title"/>
          </p:nvPr>
        </p:nvSpPr>
        <p:spPr/>
        <p:txBody>
          <a:bodyPr/>
          <a:lstStyle/>
          <a:p>
            <a:r>
              <a:rPr lang="en-GB" b="1" u="sng" dirty="0"/>
              <a:t>Reasons for a Warm Up:</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4797152"/>
            <a:ext cx="1647453" cy="1428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31561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b="1" dirty="0"/>
              <a:t> Heart rate and breathing rate remains high as does vasodilation- flush through oxygenated blood and reduces lactic acid effects (muscle </a:t>
            </a:r>
            <a:r>
              <a:rPr lang="en-GB" b="1" dirty="0" smtClean="0"/>
              <a:t>soreness DOMS)</a:t>
            </a:r>
            <a:endParaRPr lang="en-GB" b="1" dirty="0"/>
          </a:p>
          <a:p>
            <a:r>
              <a:rPr lang="en-GB" b="1" dirty="0" smtClean="0"/>
              <a:t>Maintains </a:t>
            </a:r>
            <a:r>
              <a:rPr lang="en-GB" b="1" dirty="0"/>
              <a:t>venous return– don’t become dizzy</a:t>
            </a:r>
            <a:r>
              <a:rPr lang="en-GB" b="1" dirty="0" smtClean="0"/>
              <a:t>!</a:t>
            </a:r>
          </a:p>
          <a:p>
            <a:r>
              <a:rPr lang="en-GB" b="1" dirty="0" smtClean="0"/>
              <a:t>Prevents </a:t>
            </a:r>
            <a:r>
              <a:rPr lang="en-GB" b="1" dirty="0"/>
              <a:t>b</a:t>
            </a:r>
            <a:r>
              <a:rPr lang="en-GB" b="1" dirty="0" smtClean="0"/>
              <a:t>lood pooling</a:t>
            </a:r>
          </a:p>
          <a:p>
            <a:r>
              <a:rPr lang="en-GB" b="1" dirty="0" smtClean="0"/>
              <a:t>Reduces levels of adrenaline</a:t>
            </a:r>
          </a:p>
          <a:p>
            <a:r>
              <a:rPr lang="en-GB" b="1" dirty="0" smtClean="0"/>
              <a:t>Allow heart rate to return to resting </a:t>
            </a:r>
          </a:p>
          <a:p>
            <a:r>
              <a:rPr lang="en-GB" b="1" dirty="0" smtClean="0"/>
              <a:t>Allows time for reflection of the performance/ game.</a:t>
            </a:r>
          </a:p>
          <a:p>
            <a:endParaRPr lang="en-GB" b="1" dirty="0"/>
          </a:p>
          <a:p>
            <a:endParaRPr lang="en-GB" dirty="0"/>
          </a:p>
          <a:p>
            <a:endParaRPr lang="en-GB" dirty="0"/>
          </a:p>
        </p:txBody>
      </p:sp>
      <p:sp>
        <p:nvSpPr>
          <p:cNvPr id="3" name="Title 2"/>
          <p:cNvSpPr>
            <a:spLocks noGrp="1"/>
          </p:cNvSpPr>
          <p:nvPr>
            <p:ph type="title"/>
          </p:nvPr>
        </p:nvSpPr>
        <p:spPr/>
        <p:txBody>
          <a:bodyPr>
            <a:normAutofit/>
          </a:bodyPr>
          <a:lstStyle/>
          <a:p>
            <a:r>
              <a:rPr lang="en-GB" b="1" u="sng" dirty="0"/>
              <a:t>Reasons for a Cool Down</a:t>
            </a:r>
            <a:r>
              <a:rPr lang="en-GB" b="1" u="sng" dirty="0" smtClean="0"/>
              <a:t>:</a:t>
            </a:r>
            <a:endParaRPr lang="en-GB" u="sng" dirty="0"/>
          </a:p>
        </p:txBody>
      </p:sp>
    </p:spTree>
    <p:extLst>
      <p:ext uri="{BB962C8B-B14F-4D97-AF65-F5344CB8AC3E}">
        <p14:creationId xmlns:p14="http://schemas.microsoft.com/office/powerpoint/2010/main" val="2185980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929336"/>
          </a:xfrm>
        </p:spPr>
        <p:txBody>
          <a:bodyPr>
            <a:normAutofit fontScale="70000" lnSpcReduction="20000"/>
          </a:bodyPr>
          <a:lstStyle/>
          <a:p>
            <a:endParaRPr lang="en-GB" dirty="0" smtClean="0"/>
          </a:p>
          <a:p>
            <a:pPr marL="0" indent="0">
              <a:buNone/>
            </a:pPr>
            <a:r>
              <a:rPr lang="en-GB" dirty="0" smtClean="0"/>
              <a:t>Q)</a:t>
            </a:r>
          </a:p>
          <a:p>
            <a:pPr marL="0" indent="0">
              <a:buNone/>
            </a:pPr>
            <a:r>
              <a:rPr lang="en-GB" dirty="0" smtClean="0"/>
              <a:t>Explain </a:t>
            </a:r>
            <a:r>
              <a:rPr lang="en-GB" dirty="0" smtClean="0"/>
              <a:t>why a warm up is needed  to start the session.</a:t>
            </a:r>
          </a:p>
          <a:p>
            <a:pPr marL="0" indent="0">
              <a:buNone/>
            </a:pPr>
            <a:r>
              <a:rPr lang="en-GB" b="1" dirty="0" smtClean="0"/>
              <a:t>A)</a:t>
            </a:r>
          </a:p>
          <a:p>
            <a:pPr marL="0" indent="0">
              <a:buNone/>
            </a:pPr>
            <a:r>
              <a:rPr lang="en-GB" b="1" dirty="0" smtClean="0"/>
              <a:t>Reasons </a:t>
            </a:r>
            <a:r>
              <a:rPr lang="en-GB" b="1" dirty="0"/>
              <a:t>for a warm-up, addressing points such as:</a:t>
            </a:r>
            <a:endParaRPr lang="en-GB" dirty="0"/>
          </a:p>
          <a:p>
            <a:endParaRPr lang="en-GB" dirty="0"/>
          </a:p>
          <a:p>
            <a:r>
              <a:rPr lang="en-GB" dirty="0" smtClean="0"/>
              <a:t>Reduces </a:t>
            </a:r>
            <a:r>
              <a:rPr lang="en-GB" dirty="0"/>
              <a:t>possibility of injury/ increase flexibility/elasticity of muscle tissue;</a:t>
            </a:r>
          </a:p>
          <a:p>
            <a:r>
              <a:rPr lang="en-GB" dirty="0" smtClean="0"/>
              <a:t>Release </a:t>
            </a:r>
            <a:r>
              <a:rPr lang="en-GB" dirty="0"/>
              <a:t>of synovial fluid/elasticity of connective tissue;</a:t>
            </a:r>
          </a:p>
          <a:p>
            <a:r>
              <a:rPr lang="en-GB" dirty="0" smtClean="0"/>
              <a:t>Increases </a:t>
            </a:r>
            <a:r>
              <a:rPr lang="en-GB" dirty="0"/>
              <a:t>body/muscle temperature;</a:t>
            </a:r>
          </a:p>
          <a:p>
            <a:r>
              <a:rPr lang="en-GB" dirty="0" smtClean="0"/>
              <a:t>Better </a:t>
            </a:r>
            <a:r>
              <a:rPr lang="en-GB" dirty="0"/>
              <a:t>oxygen delivery/ blood flow/ vasodilation to muscle tissues;</a:t>
            </a:r>
          </a:p>
          <a:p>
            <a:r>
              <a:rPr lang="en-GB" dirty="0" smtClean="0"/>
              <a:t>Better </a:t>
            </a:r>
            <a:r>
              <a:rPr lang="en-GB" dirty="0"/>
              <a:t>chemical reactions/higher metabolism;</a:t>
            </a:r>
          </a:p>
          <a:p>
            <a:r>
              <a:rPr lang="en-GB" dirty="0" smtClean="0"/>
              <a:t>Increased </a:t>
            </a:r>
            <a:r>
              <a:rPr lang="en-GB" dirty="0"/>
              <a:t>sensitivity of nerve receptors/ speed of nerve conduction/reaction time;</a:t>
            </a:r>
          </a:p>
          <a:p>
            <a:r>
              <a:rPr lang="en-GB" dirty="0" smtClean="0"/>
              <a:t>Allows </a:t>
            </a:r>
            <a:r>
              <a:rPr lang="en-GB" dirty="0"/>
              <a:t>for rehearsal of movement/ same skills as in activity;</a:t>
            </a:r>
          </a:p>
          <a:p>
            <a:r>
              <a:rPr lang="en-GB" dirty="0" smtClean="0"/>
              <a:t>Mental </a:t>
            </a:r>
            <a:r>
              <a:rPr lang="en-GB" dirty="0"/>
              <a:t>rehearsal/stress or anxiety reduction/psychological </a:t>
            </a:r>
            <a:r>
              <a:rPr lang="en-GB" dirty="0" smtClean="0"/>
              <a:t>preparation/relaxation/alertness</a:t>
            </a:r>
            <a:endParaRPr lang="en-GB" dirty="0"/>
          </a:p>
          <a:p>
            <a:r>
              <a:rPr lang="en-GB" dirty="0" smtClean="0"/>
              <a:t> </a:t>
            </a:r>
            <a:r>
              <a:rPr lang="en-GB" dirty="0"/>
              <a:t>Supplies adequate blood flow to heart so increasing its efficiency;</a:t>
            </a:r>
          </a:p>
          <a:p>
            <a:endParaRPr lang="en-GB" dirty="0"/>
          </a:p>
          <a:p>
            <a:endParaRPr lang="en-GB" dirty="0"/>
          </a:p>
        </p:txBody>
      </p:sp>
      <p:sp>
        <p:nvSpPr>
          <p:cNvPr id="3" name="Title 2"/>
          <p:cNvSpPr>
            <a:spLocks noGrp="1"/>
          </p:cNvSpPr>
          <p:nvPr>
            <p:ph type="title"/>
          </p:nvPr>
        </p:nvSpPr>
        <p:spPr/>
        <p:txBody>
          <a:bodyPr/>
          <a:lstStyle/>
          <a:p>
            <a:r>
              <a:rPr lang="en-GB" b="1" u="sng" dirty="0" smtClean="0"/>
              <a:t>Exam Questions  </a:t>
            </a:r>
            <a:endParaRPr lang="en-GB" b="1" u="sng" dirty="0"/>
          </a:p>
        </p:txBody>
      </p:sp>
    </p:spTree>
    <p:extLst>
      <p:ext uri="{BB962C8B-B14F-4D97-AF65-F5344CB8AC3E}">
        <p14:creationId xmlns:p14="http://schemas.microsoft.com/office/powerpoint/2010/main" val="4002223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Explain why a cool down is needed  to finish the session.</a:t>
            </a:r>
            <a:endParaRPr lang="en-GB" dirty="0"/>
          </a:p>
        </p:txBody>
      </p:sp>
      <p:sp>
        <p:nvSpPr>
          <p:cNvPr id="3" name="Title 2"/>
          <p:cNvSpPr>
            <a:spLocks noGrp="1"/>
          </p:cNvSpPr>
          <p:nvPr>
            <p:ph type="title"/>
          </p:nvPr>
        </p:nvSpPr>
        <p:spPr/>
        <p:txBody>
          <a:bodyPr/>
          <a:lstStyle/>
          <a:p>
            <a:r>
              <a:rPr lang="en-GB" b="1" u="sng" dirty="0"/>
              <a:t>Exam Questions </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3645024"/>
            <a:ext cx="2212975" cy="206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199360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21</TotalTime>
  <Words>211</Words>
  <Application>Microsoft Office PowerPoint</Application>
  <PresentationFormat>On-screen Show (4:3)</PresentationFormat>
  <Paragraphs>46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Paper</vt:lpstr>
      <vt:lpstr>Section B- Exercise Physiology </vt:lpstr>
      <vt:lpstr>Warm Ups should consist of:</vt:lpstr>
      <vt:lpstr>Reasons for a Warm Up:</vt:lpstr>
      <vt:lpstr>Reasons for a Warm Up:</vt:lpstr>
      <vt:lpstr>Reasons for a Cool Down:</vt:lpstr>
      <vt:lpstr>Exam Questions  </vt:lpstr>
      <vt:lpstr>Exam Questions </vt:lpstr>
    </vt:vector>
  </TitlesOfParts>
  <Company>Twynham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B- Exercise Physiology</dc:title>
  <dc:creator>Nicola Wilkins</dc:creator>
  <cp:lastModifiedBy>Nicola Wilkins</cp:lastModifiedBy>
  <cp:revision>3</cp:revision>
  <dcterms:created xsi:type="dcterms:W3CDTF">2013-07-29T16:33:11Z</dcterms:created>
  <dcterms:modified xsi:type="dcterms:W3CDTF">2013-07-31T12:27:52Z</dcterms:modified>
</cp:coreProperties>
</file>