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B6D62-849B-4592-ACF3-F9A1CD767F21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0EEF1-341C-4E4D-91C3-E3920D068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390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466C40-E364-4E0B-99E1-0FA415B4359C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A9059F-C836-490F-B9F7-6A454DE467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66C40-E364-4E0B-99E1-0FA415B4359C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9059F-C836-490F-B9F7-6A454DE467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66C40-E364-4E0B-99E1-0FA415B4359C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9059F-C836-490F-B9F7-6A454DE467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66C40-E364-4E0B-99E1-0FA415B4359C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9059F-C836-490F-B9F7-6A454DE4679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66C40-E364-4E0B-99E1-0FA415B4359C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9059F-C836-490F-B9F7-6A454DE4679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66C40-E364-4E0B-99E1-0FA415B4359C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9059F-C836-490F-B9F7-6A454DE4679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66C40-E364-4E0B-99E1-0FA415B4359C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9059F-C836-490F-B9F7-6A454DE4679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66C40-E364-4E0B-99E1-0FA415B4359C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9059F-C836-490F-B9F7-6A454DE4679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66C40-E364-4E0B-99E1-0FA415B4359C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9059F-C836-490F-B9F7-6A454DE467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3466C40-E364-4E0B-99E1-0FA415B4359C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9059F-C836-490F-B9F7-6A454DE4679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466C40-E364-4E0B-99E1-0FA415B4359C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A9059F-C836-490F-B9F7-6A454DE4679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3466C40-E364-4E0B-99E1-0FA415B4359C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6A9059F-C836-490F-B9F7-6A454DE4679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/>
              <a:t>Transfer of Learning 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524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  <a:p>
            <a:r>
              <a:rPr lang="en-GB" dirty="0"/>
              <a:t>Skills learnt in one activity affects/ influence/impact/</a:t>
            </a:r>
            <a:r>
              <a:rPr lang="en-GB" dirty="0" err="1"/>
              <a:t>eq</a:t>
            </a:r>
            <a:r>
              <a:rPr lang="en-GB" dirty="0"/>
              <a:t> in another </a:t>
            </a:r>
          </a:p>
          <a:p>
            <a:endParaRPr lang="en-GB" dirty="0"/>
          </a:p>
          <a:p>
            <a:r>
              <a:rPr lang="en-GB" dirty="0" smtClean="0"/>
              <a:t>Positive </a:t>
            </a:r>
            <a:r>
              <a:rPr lang="en-GB" dirty="0"/>
              <a:t>– enhances/helps/aids the learning of a new skill/</a:t>
            </a:r>
            <a:r>
              <a:rPr lang="en-GB" dirty="0" err="1"/>
              <a:t>egs</a:t>
            </a:r>
            <a:r>
              <a:rPr lang="en-GB" dirty="0"/>
              <a:t> </a:t>
            </a:r>
          </a:p>
          <a:p>
            <a:r>
              <a:rPr lang="en-GB" dirty="0" smtClean="0"/>
              <a:t>Negative </a:t>
            </a:r>
            <a:r>
              <a:rPr lang="en-GB" dirty="0"/>
              <a:t>– hinders learning of new skill </a:t>
            </a:r>
          </a:p>
          <a:p>
            <a:r>
              <a:rPr lang="en-GB" dirty="0" smtClean="0"/>
              <a:t>Zero </a:t>
            </a:r>
            <a:r>
              <a:rPr lang="en-GB" dirty="0"/>
              <a:t>– has no effect on learning of new skill </a:t>
            </a:r>
          </a:p>
          <a:p>
            <a:r>
              <a:rPr lang="en-GB" dirty="0" smtClean="0"/>
              <a:t>Retroactive </a:t>
            </a:r>
            <a:r>
              <a:rPr lang="en-GB" dirty="0"/>
              <a:t>– current practice enhances learning of previously learned skill </a:t>
            </a:r>
          </a:p>
          <a:p>
            <a:r>
              <a:rPr lang="en-GB" dirty="0" smtClean="0"/>
              <a:t>Proactive </a:t>
            </a:r>
            <a:r>
              <a:rPr lang="en-GB" dirty="0"/>
              <a:t>– current practice enhances learning of skill yet to be learned </a:t>
            </a:r>
          </a:p>
          <a:p>
            <a:r>
              <a:rPr lang="en-GB" dirty="0" smtClean="0"/>
              <a:t> </a:t>
            </a:r>
            <a:r>
              <a:rPr lang="en-GB" dirty="0"/>
              <a:t>Bilateral – practise on limb on one side of body improves other side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Answer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941407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GB" dirty="0"/>
              <a:t>The action of throwing can be transferred from one activity to another.</a:t>
            </a:r>
          </a:p>
          <a:p>
            <a:pPr marL="109728" indent="0">
              <a:buNone/>
            </a:pPr>
            <a:r>
              <a:rPr lang="en-GB" dirty="0"/>
              <a:t>Describe what is meant by the term </a:t>
            </a:r>
            <a:r>
              <a:rPr lang="en-GB" dirty="0" smtClean="0"/>
              <a:t>positive </a:t>
            </a:r>
            <a:r>
              <a:rPr lang="en-GB" dirty="0"/>
              <a:t>transfer of learning..</a:t>
            </a:r>
          </a:p>
          <a:p>
            <a:pPr marL="109728" indent="0" algn="r">
              <a:buNone/>
            </a:pPr>
            <a:r>
              <a:rPr lang="en-GB" i="1" dirty="0" smtClean="0"/>
              <a:t>(</a:t>
            </a:r>
            <a:r>
              <a:rPr lang="en-GB" i="1" dirty="0"/>
              <a:t>1 mark</a:t>
            </a:r>
            <a:r>
              <a:rPr lang="en-GB" i="1" dirty="0" smtClean="0"/>
              <a:t>)</a:t>
            </a:r>
          </a:p>
          <a:p>
            <a:pPr marL="109728" indent="0">
              <a:buNone/>
            </a:pPr>
            <a:endParaRPr lang="en-GB" i="1" dirty="0"/>
          </a:p>
          <a:p>
            <a:r>
              <a:rPr lang="en-GB" dirty="0" smtClean="0"/>
              <a:t>Name </a:t>
            </a:r>
            <a:r>
              <a:rPr lang="en-GB" b="1" dirty="0"/>
              <a:t>and </a:t>
            </a:r>
            <a:r>
              <a:rPr lang="en-GB" dirty="0"/>
              <a:t>explain </a:t>
            </a:r>
            <a:r>
              <a:rPr lang="en-GB" b="1" dirty="0"/>
              <a:t>three </a:t>
            </a:r>
            <a:r>
              <a:rPr lang="en-GB" dirty="0"/>
              <a:t>other forms of transfer of learning that can take place</a:t>
            </a:r>
            <a:r>
              <a:rPr lang="en-GB" dirty="0" smtClean="0"/>
              <a:t>. </a:t>
            </a:r>
          </a:p>
          <a:p>
            <a:pPr marL="109728" indent="0" algn="r">
              <a:buNone/>
            </a:pPr>
            <a:r>
              <a:rPr lang="en-GB" dirty="0" smtClean="0"/>
              <a:t>(3 marks)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Exam Question 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688823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i="1" dirty="0"/>
          </a:p>
          <a:p>
            <a:r>
              <a:rPr lang="en-GB" i="1" dirty="0"/>
              <a:t>3 marks for 3 of:</a:t>
            </a:r>
          </a:p>
          <a:p>
            <a:r>
              <a:rPr lang="en-GB" i="1" dirty="0" smtClean="0"/>
              <a:t>Coach </a:t>
            </a:r>
            <a:r>
              <a:rPr lang="en-GB" i="1" dirty="0"/>
              <a:t>makes performer aware </a:t>
            </a:r>
            <a:r>
              <a:rPr lang="en-GB" i="1" dirty="0" smtClean="0"/>
              <a:t>of transfer </a:t>
            </a:r>
            <a:r>
              <a:rPr lang="en-GB" i="1" dirty="0"/>
              <a:t>potential/highlight elements of</a:t>
            </a:r>
          </a:p>
          <a:p>
            <a:r>
              <a:rPr lang="en-GB" i="1" dirty="0"/>
              <a:t>skill that are similar;</a:t>
            </a:r>
          </a:p>
          <a:p>
            <a:r>
              <a:rPr lang="en-GB" i="1" dirty="0" smtClean="0"/>
              <a:t>Identify </a:t>
            </a:r>
            <a:r>
              <a:rPr lang="en-GB" i="1" dirty="0"/>
              <a:t>elements that may </a:t>
            </a:r>
            <a:r>
              <a:rPr lang="en-GB" i="1" dirty="0" smtClean="0"/>
              <a:t>hinder learning</a:t>
            </a:r>
            <a:r>
              <a:rPr lang="en-GB" i="1" dirty="0"/>
              <a:t>;</a:t>
            </a:r>
          </a:p>
          <a:p>
            <a:r>
              <a:rPr lang="en-GB" i="1" dirty="0" smtClean="0"/>
              <a:t>Ensure </a:t>
            </a:r>
            <a:r>
              <a:rPr lang="en-GB" i="1" dirty="0"/>
              <a:t>original task is well </a:t>
            </a:r>
            <a:r>
              <a:rPr lang="en-GB" i="1" dirty="0" smtClean="0"/>
              <a:t>learnt/ practice</a:t>
            </a:r>
            <a:r>
              <a:rPr lang="en-GB" i="1" dirty="0"/>
              <a:t>;</a:t>
            </a:r>
          </a:p>
          <a:p>
            <a:r>
              <a:rPr lang="en-GB" i="1" dirty="0" smtClean="0"/>
              <a:t>Planned </a:t>
            </a:r>
            <a:r>
              <a:rPr lang="en-GB" i="1" dirty="0"/>
              <a:t>progression;</a:t>
            </a:r>
          </a:p>
          <a:p>
            <a:r>
              <a:rPr lang="en-GB" i="1" dirty="0" smtClean="0"/>
              <a:t>Make </a:t>
            </a:r>
            <a:r>
              <a:rPr lang="en-GB" i="1" dirty="0"/>
              <a:t>practice sessions </a:t>
            </a:r>
            <a:r>
              <a:rPr lang="en-GB" i="1" dirty="0" smtClean="0"/>
              <a:t>realistic/ relevant </a:t>
            </a:r>
            <a:r>
              <a:rPr lang="en-GB" i="1" dirty="0"/>
              <a:t>to the </a:t>
            </a:r>
            <a:r>
              <a:rPr lang="en-GB" i="1" dirty="0" smtClean="0"/>
              <a:t>competitive environment</a:t>
            </a:r>
            <a:r>
              <a:rPr lang="en-GB" i="1" dirty="0"/>
              <a:t>;</a:t>
            </a:r>
          </a:p>
          <a:p>
            <a:r>
              <a:rPr lang="en-GB" i="1" dirty="0" err="1" smtClean="0"/>
              <a:t>Eg</a:t>
            </a:r>
            <a:r>
              <a:rPr lang="en-GB" i="1" dirty="0" smtClean="0"/>
              <a:t> </a:t>
            </a:r>
            <a:r>
              <a:rPr lang="en-GB" i="1" dirty="0"/>
              <a:t>practicing against </a:t>
            </a:r>
            <a:r>
              <a:rPr lang="en-GB" i="1" dirty="0" smtClean="0"/>
              <a:t>opposition/time/ </a:t>
            </a:r>
            <a:r>
              <a:rPr lang="en-GB" i="1" dirty="0" err="1" smtClean="0"/>
              <a:t>equiv</a:t>
            </a:r>
            <a:r>
              <a:rPr lang="en-GB" i="1" dirty="0"/>
              <a:t>;</a:t>
            </a:r>
          </a:p>
          <a:p>
            <a:r>
              <a:rPr lang="en-GB" i="1" dirty="0" smtClean="0"/>
              <a:t>Eliminate </a:t>
            </a:r>
            <a:r>
              <a:rPr lang="en-GB" i="1" dirty="0"/>
              <a:t>bad habits;</a:t>
            </a:r>
          </a:p>
          <a:p>
            <a:r>
              <a:rPr lang="en-GB" i="1" smtClean="0"/>
              <a:t>Performer </a:t>
            </a:r>
            <a:r>
              <a:rPr lang="en-GB" i="1" dirty="0"/>
              <a:t>is well </a:t>
            </a:r>
            <a:r>
              <a:rPr lang="en-GB" i="1" dirty="0" smtClean="0"/>
              <a:t>motivated/ confidence</a:t>
            </a:r>
            <a:r>
              <a:rPr lang="en-GB" i="1" dirty="0"/>
              <a:t>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1400" u="sng" dirty="0"/>
              <a:t>How can a coach make sure that successful transfer of learning takes place?</a:t>
            </a:r>
            <a:br>
              <a:rPr lang="en-GB" sz="1400" u="sng" dirty="0"/>
            </a:br>
            <a:r>
              <a:rPr lang="en-GB" sz="1400" i="1" u="sng" dirty="0"/>
              <a:t>(3 marks)</a:t>
            </a:r>
            <a:br>
              <a:rPr lang="en-GB" sz="1400" i="1" u="sng" dirty="0"/>
            </a:br>
            <a:endParaRPr lang="en-GB" sz="1400" u="sng" dirty="0"/>
          </a:p>
        </p:txBody>
      </p:sp>
    </p:spTree>
    <p:extLst>
      <p:ext uri="{BB962C8B-B14F-4D97-AF65-F5344CB8AC3E}">
        <p14:creationId xmlns:p14="http://schemas.microsoft.com/office/powerpoint/2010/main" val="227444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GB" b="1" i="1" dirty="0" smtClean="0"/>
              <a:t>The application of previous experience to present learning. The effect on the performance of practising one skill or learning together </a:t>
            </a:r>
            <a:endParaRPr lang="en-GB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Transfer of learning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774583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The effect of a previously learnt skill has a beneficial effect on another. </a:t>
            </a:r>
            <a:r>
              <a:rPr lang="en-GB" dirty="0" smtClean="0"/>
              <a:t> 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Overarm </a:t>
            </a:r>
            <a:r>
              <a:rPr lang="en-GB" dirty="0"/>
              <a:t>throwing technique to help learn a tennis serve to a javelin throw.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Positive Transfer </a:t>
            </a:r>
            <a:endParaRPr lang="en-GB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365104"/>
            <a:ext cx="1666231" cy="1964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365104"/>
            <a:ext cx="1803276" cy="201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60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GB" dirty="0"/>
              <a:t>The effect of the previously learnt skill is damaging to the learning or performance of the new skill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Negative Transfer </a:t>
            </a:r>
            <a:endParaRPr lang="en-GB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81106"/>
            <a:ext cx="18859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5" y="3028140"/>
            <a:ext cx="24288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9658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There is no effect on current performance or learning from previous learning.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Zero Transfer </a:t>
            </a:r>
            <a:endParaRPr lang="en-GB" b="1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068960"/>
            <a:ext cx="24003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92722"/>
            <a:ext cx="17430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2137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GB" dirty="0"/>
              <a:t>Transfer from one limb to another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Bilateral Transfer </a:t>
            </a:r>
            <a:endParaRPr lang="en-GB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22841"/>
            <a:ext cx="180975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589286"/>
            <a:ext cx="17430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516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Occurs when what the learner is practising has an effect on a</a:t>
            </a:r>
            <a:r>
              <a:rPr lang="en-GB" dirty="0" smtClean="0"/>
              <a:t> </a:t>
            </a:r>
            <a:r>
              <a:rPr lang="en-GB" dirty="0"/>
              <a:t>later skill or 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performance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Proactive Transfer </a:t>
            </a:r>
            <a:endParaRPr lang="en-GB" b="1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005064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4537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Occurs when the current learning of a skill affects the skill that was learnt in the past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Retroactive Transfer</a:t>
            </a:r>
            <a:endParaRPr lang="en-GB" b="1" u="sng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56992"/>
            <a:ext cx="3749030" cy="1874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392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Coaches will encourage performers to practise skills so that the skills can transfer to the competitive situation. </a:t>
            </a: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Describe </a:t>
            </a:r>
            <a:r>
              <a:rPr lang="en-GB" dirty="0"/>
              <a:t>what is meant by the term transfer of learning </a:t>
            </a:r>
            <a:r>
              <a:rPr lang="en-GB" b="1" dirty="0"/>
              <a:t>and </a:t>
            </a:r>
            <a:r>
              <a:rPr lang="en-GB" dirty="0"/>
              <a:t>explain </a:t>
            </a:r>
            <a:r>
              <a:rPr lang="en-GB" b="1" dirty="0"/>
              <a:t>two </a:t>
            </a:r>
            <a:r>
              <a:rPr lang="en-GB" dirty="0"/>
              <a:t>different forms that transfer can take. </a:t>
            </a:r>
            <a:r>
              <a:rPr lang="en-GB" dirty="0" smtClean="0"/>
              <a:t> (3)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Exam Question 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3152488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</TotalTime>
  <Words>385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Transfer of Learning </vt:lpstr>
      <vt:lpstr>Transfer of learning</vt:lpstr>
      <vt:lpstr>Positive Transfer </vt:lpstr>
      <vt:lpstr>Negative Transfer </vt:lpstr>
      <vt:lpstr>Zero Transfer </vt:lpstr>
      <vt:lpstr>Bilateral Transfer </vt:lpstr>
      <vt:lpstr>Proactive Transfer </vt:lpstr>
      <vt:lpstr>Retroactive Transfer</vt:lpstr>
      <vt:lpstr>Exam Question </vt:lpstr>
      <vt:lpstr>Answer</vt:lpstr>
      <vt:lpstr>Exam Question </vt:lpstr>
      <vt:lpstr>How can a coach make sure that successful transfer of learning takes place? (3 marks) </vt:lpstr>
    </vt:vector>
  </TitlesOfParts>
  <Company>Twynham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of Learning</dc:title>
  <dc:creator>Nicola Wilkins</dc:creator>
  <cp:lastModifiedBy>Nicola Wilkins</cp:lastModifiedBy>
  <cp:revision>8</cp:revision>
  <cp:lastPrinted>2014-03-05T17:28:33Z</cp:lastPrinted>
  <dcterms:created xsi:type="dcterms:W3CDTF">2014-03-05T16:03:38Z</dcterms:created>
  <dcterms:modified xsi:type="dcterms:W3CDTF">2014-03-05T18:09:42Z</dcterms:modified>
</cp:coreProperties>
</file>