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7" r:id="rId2"/>
    <p:sldId id="256" r:id="rId3"/>
    <p:sldId id="304" r:id="rId4"/>
    <p:sldId id="305" r:id="rId5"/>
    <p:sldId id="306" r:id="rId6"/>
    <p:sldId id="307" r:id="rId7"/>
    <p:sldId id="341" r:id="rId8"/>
    <p:sldId id="342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25" r:id="rId21"/>
    <p:sldId id="331" r:id="rId22"/>
    <p:sldId id="332" r:id="rId23"/>
    <p:sldId id="326" r:id="rId24"/>
    <p:sldId id="333" r:id="rId25"/>
    <p:sldId id="334" r:id="rId26"/>
    <p:sldId id="335" r:id="rId27"/>
    <p:sldId id="336" r:id="rId28"/>
    <p:sldId id="337" r:id="rId29"/>
    <p:sldId id="327" r:id="rId30"/>
    <p:sldId id="338" r:id="rId31"/>
    <p:sldId id="339" r:id="rId32"/>
    <p:sldId id="319" r:id="rId33"/>
    <p:sldId id="320" r:id="rId34"/>
    <p:sldId id="321" r:id="rId35"/>
    <p:sldId id="323" r:id="rId36"/>
    <p:sldId id="328" r:id="rId37"/>
    <p:sldId id="329" r:id="rId38"/>
    <p:sldId id="340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15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A088B-7687-4E5D-84C5-E1AF2D12AFE3}" type="datetimeFigureOut">
              <a:rPr lang="en-GB" smtClean="0"/>
              <a:pPr/>
              <a:t>06/05/2014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309AD-8163-4CA8-BB7A-251A514777D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C9BA1-332F-4BD5-9837-5C303EC5BD2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090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C9BA1-332F-4BD5-9837-5C303EC5BD2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090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C9BA1-332F-4BD5-9837-5C303EC5BD2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0903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C9BA1-332F-4BD5-9837-5C303EC5BD2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0903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C9BA1-332F-4BD5-9837-5C303EC5BD2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0903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C9BA1-332F-4BD5-9837-5C303EC5BD2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0903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C9BA1-332F-4BD5-9837-5C303EC5BD24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0903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C9BA1-332F-4BD5-9837-5C303EC5BD24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0903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C9BA1-332F-4BD5-9837-5C303EC5BD2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50903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818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9B3A5A-27D3-944D-822C-E396A771E395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22013" y="6322704"/>
            <a:ext cx="2133600" cy="365125"/>
          </a:xfrm>
          <a:prstGeom prst="rect">
            <a:avLst/>
          </a:prstGeom>
        </p:spPr>
        <p:txBody>
          <a:bodyPr/>
          <a:lstStyle/>
          <a:p>
            <a:fld id="{15C0A4B0-8E0E-6543-B129-C514818A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512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9B3A5A-27D3-944D-822C-E396A771E395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22013" y="6322704"/>
            <a:ext cx="2133600" cy="365125"/>
          </a:xfrm>
          <a:prstGeom prst="rect">
            <a:avLst/>
          </a:prstGeom>
        </p:spPr>
        <p:txBody>
          <a:bodyPr/>
          <a:lstStyle/>
          <a:p>
            <a:fld id="{15C0A4B0-8E0E-6543-B129-C514818A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953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924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27917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570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620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9B3A5A-27D3-944D-822C-E396A771E395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22013" y="6322704"/>
            <a:ext cx="2133600" cy="365125"/>
          </a:xfrm>
          <a:prstGeom prst="rect">
            <a:avLst/>
          </a:prstGeom>
        </p:spPr>
        <p:txBody>
          <a:bodyPr/>
          <a:lstStyle/>
          <a:p>
            <a:fld id="{15C0A4B0-8E0E-6543-B129-C514818A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138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9B3A5A-27D3-944D-822C-E396A771E395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22013" y="6322704"/>
            <a:ext cx="2133600" cy="365125"/>
          </a:xfrm>
          <a:prstGeom prst="rect">
            <a:avLst/>
          </a:prstGeom>
        </p:spPr>
        <p:txBody>
          <a:bodyPr/>
          <a:lstStyle/>
          <a:p>
            <a:fld id="{15C0A4B0-8E0E-6543-B129-C514818A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523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9B3A5A-27D3-944D-822C-E396A771E395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22013" y="6322704"/>
            <a:ext cx="2133600" cy="365125"/>
          </a:xfrm>
          <a:prstGeom prst="rect">
            <a:avLst/>
          </a:prstGeom>
        </p:spPr>
        <p:txBody>
          <a:bodyPr/>
          <a:lstStyle/>
          <a:p>
            <a:fld id="{15C0A4B0-8E0E-6543-B129-C514818A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199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9B3A5A-27D3-944D-822C-E396A771E395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22013" y="6322704"/>
            <a:ext cx="2133600" cy="365125"/>
          </a:xfrm>
          <a:prstGeom prst="rect">
            <a:avLst/>
          </a:prstGeom>
        </p:spPr>
        <p:txBody>
          <a:bodyPr/>
          <a:lstStyle/>
          <a:p>
            <a:fld id="{15C0A4B0-8E0E-6543-B129-C514818A5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34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131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AQA A2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673"/>
            <a:ext cx="8229600" cy="9259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dirty="0" smtClean="0"/>
              <a:t>Mike Murray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672787"/>
            <a:ext cx="8229600" cy="925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 on past paper questions and answers to those questions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26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</p:spPr>
        <p:txBody>
          <a:bodyPr/>
          <a:lstStyle/>
          <a:p>
            <a:endParaRPr lang="en-GB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Removal of lactate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76488" cy="4800600"/>
          </a:xfrm>
        </p:spPr>
        <p:txBody>
          <a:bodyPr/>
          <a:lstStyle/>
          <a:p>
            <a:pPr eaLnBrk="1" hangingPunct="1"/>
            <a:r>
              <a:rPr lang="en-GB" dirty="0" smtClean="0"/>
              <a:t>During             component of</a:t>
            </a:r>
          </a:p>
          <a:p>
            <a:pPr eaLnBrk="1" hangingPunct="1"/>
            <a:r>
              <a:rPr lang="en-GB" dirty="0" smtClean="0"/>
              <a:t>65% converted to                       – into </a:t>
            </a:r>
          </a:p>
          <a:p>
            <a:pPr>
              <a:buNone/>
            </a:pPr>
            <a:r>
              <a:rPr lang="en-GB" dirty="0" smtClean="0"/>
              <a:t>                                and  </a:t>
            </a:r>
            <a:r>
              <a:rPr lang="en-US" dirty="0" smtClean="0"/>
              <a:t>oxidised</a:t>
            </a:r>
            <a:r>
              <a:rPr lang="en-GB" dirty="0" smtClean="0"/>
              <a:t> for</a:t>
            </a:r>
          </a:p>
          <a:p>
            <a:pPr eaLnBrk="1" hangingPunct="1"/>
            <a:r>
              <a:rPr lang="en-GB" dirty="0" smtClean="0"/>
              <a:t>25% converted to pyruvate and then to                                  </a:t>
            </a:r>
          </a:p>
          <a:p>
            <a:pPr eaLnBrk="1" hangingPunct="1">
              <a:buNone/>
            </a:pPr>
            <a:r>
              <a:rPr lang="en-GB" dirty="0" smtClean="0"/>
              <a:t>                                     –   </a:t>
            </a:r>
          </a:p>
          <a:p>
            <a:pPr eaLnBrk="1" hangingPunct="1"/>
            <a:r>
              <a:rPr lang="en-GB" dirty="0" smtClean="0"/>
              <a:t>10% converted to  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8146" y="164639"/>
            <a:ext cx="8965467" cy="121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Supplements - Typical question</a:t>
            </a:r>
            <a:endParaRPr lang="en-GB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16766"/>
            <a:ext cx="8435280" cy="4800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cs typeface="Aharoni" pitchFamily="2" charset="-79"/>
              </a:rPr>
              <a:t>What are the potential benefits and harmful effects to a performer taking creatine supplements?			</a:t>
            </a:r>
            <a:r>
              <a:rPr lang="en-GB" sz="2800" i="1" dirty="0" smtClean="0">
                <a:cs typeface="Aharoni" pitchFamily="2" charset="-79"/>
              </a:rPr>
              <a:t>(4 marks)</a:t>
            </a:r>
            <a:endParaRPr lang="en-GB" sz="2800" dirty="0" smtClean="0">
              <a:cs typeface="Aharoni" pitchFamily="2" charset="-79"/>
            </a:endParaRPr>
          </a:p>
          <a:p>
            <a:pPr>
              <a:buNone/>
            </a:pPr>
            <a:r>
              <a:rPr lang="en-GB" sz="2800" dirty="0" smtClean="0">
                <a:cs typeface="Aharoni" pitchFamily="2" charset="-79"/>
              </a:rPr>
              <a:t> </a:t>
            </a:r>
            <a:endParaRPr lang="en-GB" sz="28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8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8146" y="164639"/>
            <a:ext cx="8965467" cy="121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Food Supplements - Creatine</a:t>
            </a:r>
            <a:endParaRPr lang="en-GB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16766"/>
            <a:ext cx="8435280" cy="4800533"/>
          </a:xfrm>
        </p:spPr>
        <p:txBody>
          <a:bodyPr>
            <a:normAutofit/>
          </a:bodyPr>
          <a:lstStyle/>
          <a:p>
            <a:r>
              <a:rPr lang="en-GB" dirty="0" smtClean="0">
                <a:cs typeface="Aharoni" pitchFamily="2" charset="-79"/>
              </a:rPr>
              <a:t>Creatine – increases                      – longer</a:t>
            </a:r>
          </a:p>
          <a:p>
            <a:pPr>
              <a:buFontTx/>
              <a:buNone/>
            </a:pPr>
            <a:r>
              <a:rPr lang="en-GB" dirty="0" smtClean="0">
                <a:cs typeface="Aharoni" pitchFamily="2" charset="-79"/>
              </a:rPr>
              <a:t>                                          energy supplies</a:t>
            </a:r>
          </a:p>
          <a:p>
            <a:r>
              <a:rPr lang="en-GB" dirty="0" smtClean="0">
                <a:cs typeface="Aharoni" pitchFamily="2" charset="-79"/>
              </a:rPr>
              <a:t>Used by                      - limited effects but </a:t>
            </a:r>
          </a:p>
          <a:p>
            <a:pPr>
              <a:buNone/>
            </a:pPr>
            <a:r>
              <a:rPr lang="en-GB" dirty="0" smtClean="0">
                <a:cs typeface="Aharoni" pitchFamily="2" charset="-79"/>
              </a:rPr>
              <a:t>                        to performance</a:t>
            </a:r>
          </a:p>
          <a:p>
            <a:r>
              <a:rPr lang="en-GB" dirty="0" smtClean="0">
                <a:cs typeface="Aharoni" pitchFamily="2" charset="-79"/>
              </a:rPr>
              <a:t>No known problems, but potential long-term</a:t>
            </a:r>
          </a:p>
          <a:p>
            <a:endParaRPr lang="en-GB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8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8146" y="164639"/>
            <a:ext cx="8965467" cy="121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Food Supplements - Protein</a:t>
            </a:r>
            <a:endParaRPr lang="en-GB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16766"/>
            <a:ext cx="8435280" cy="4800533"/>
          </a:xfrm>
        </p:spPr>
        <p:txBody>
          <a:bodyPr>
            <a:normAutofit/>
          </a:bodyPr>
          <a:lstStyle/>
          <a:p>
            <a:r>
              <a:rPr lang="en-GB" dirty="0" smtClean="0">
                <a:cs typeface="Aharoni" pitchFamily="2" charset="-79"/>
              </a:rPr>
              <a:t>Protein – taken to increase                  - </a:t>
            </a:r>
          </a:p>
          <a:p>
            <a:r>
              <a:rPr lang="en-GB" dirty="0" smtClean="0">
                <a:cs typeface="Aharoni" pitchFamily="2" charset="-79"/>
              </a:rPr>
              <a:t>Used by                                  performers</a:t>
            </a:r>
          </a:p>
          <a:p>
            <a:r>
              <a:rPr lang="en-GB" dirty="0" smtClean="0">
                <a:cs typeface="Aharoni" pitchFamily="2" charset="-79"/>
              </a:rPr>
              <a:t>Training effect – build more muscle</a:t>
            </a:r>
          </a:p>
          <a:p>
            <a:r>
              <a:rPr lang="en-GB" dirty="0" smtClean="0">
                <a:cs typeface="Aharoni" pitchFamily="2" charset="-79"/>
              </a:rPr>
              <a:t>Requires exceptional training load to be  </a:t>
            </a:r>
          </a:p>
          <a:p>
            <a:pPr>
              <a:buNone/>
            </a:pPr>
            <a:r>
              <a:rPr lang="en-GB" dirty="0" smtClean="0">
                <a:cs typeface="Aharoni" pitchFamily="2" charset="-79"/>
              </a:rPr>
              <a:t>                       - enough in balanced diet - no need to take more for majority! </a:t>
            </a:r>
          </a:p>
          <a:p>
            <a:endParaRPr lang="en-GB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8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8146" y="164639"/>
            <a:ext cx="8965467" cy="121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Typical question</a:t>
            </a:r>
            <a:endParaRPr lang="en-GB" sz="4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16766"/>
            <a:ext cx="8435280" cy="4800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cs typeface="Aharoni" pitchFamily="2" charset="-79"/>
              </a:rPr>
              <a:t>What are the potential benefits and harmful effects to a performer taking caffeine before an event.	</a:t>
            </a:r>
            <a:r>
              <a:rPr lang="en-GB" sz="2800" i="1" dirty="0" smtClean="0">
                <a:cs typeface="Aharoni" pitchFamily="2" charset="-79"/>
              </a:rPr>
              <a:t>(4 marks)</a:t>
            </a:r>
            <a:endParaRPr lang="en-GB" sz="28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8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8146" y="164639"/>
            <a:ext cx="8965467" cy="121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Food Supplements - Caffeine</a:t>
            </a:r>
            <a:endParaRPr lang="en-GB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16766"/>
            <a:ext cx="8219256" cy="4800533"/>
          </a:xfrm>
        </p:spPr>
        <p:txBody>
          <a:bodyPr>
            <a:normAutofit/>
          </a:bodyPr>
          <a:lstStyle/>
          <a:p>
            <a:r>
              <a:rPr lang="en-GB" dirty="0" smtClean="0">
                <a:cs typeface="Aharoni" pitchFamily="2" charset="-79"/>
              </a:rPr>
              <a:t>Caffeine – stimulant – increased </a:t>
            </a:r>
          </a:p>
          <a:p>
            <a:r>
              <a:rPr lang="en-GB" dirty="0" smtClean="0">
                <a:cs typeface="Aharoni" pitchFamily="2" charset="-79"/>
              </a:rPr>
              <a:t>Increases fat use in long-duration activities –                           </a:t>
            </a:r>
          </a:p>
          <a:p>
            <a:endParaRPr lang="en-GB" dirty="0" smtClean="0">
              <a:cs typeface="Aharoni" pitchFamily="2" charset="-79"/>
            </a:endParaRPr>
          </a:p>
          <a:p>
            <a:r>
              <a:rPr lang="en-GB" dirty="0" smtClean="0">
                <a:cs typeface="Aharoni" pitchFamily="2" charset="-79"/>
              </a:rPr>
              <a:t>Used by                     performers - </a:t>
            </a:r>
          </a:p>
          <a:p>
            <a:r>
              <a:rPr lang="en-GB" dirty="0" smtClean="0">
                <a:cs typeface="Aharoni" pitchFamily="2" charset="-79"/>
              </a:rPr>
              <a:t>Use can cause dehydration  </a:t>
            </a:r>
          </a:p>
          <a:p>
            <a:r>
              <a:rPr lang="en-GB" dirty="0" smtClean="0">
                <a:cs typeface="Aharoni" pitchFamily="2" charset="-79"/>
              </a:rPr>
              <a:t>Used by many, because no longer</a:t>
            </a:r>
            <a:endParaRPr lang="en-GB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8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173895"/>
            <a:ext cx="1147664" cy="615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1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  <a:cs typeface="Andalus" pitchFamily="18" charset="-78"/>
              </a:rPr>
              <a:t>Slide No.</a:t>
            </a:r>
            <a:endParaRPr lang="en-GB" sz="18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  <a:cs typeface="Andalus" pitchFamily="18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146" y="164639"/>
            <a:ext cx="8965467" cy="121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Food Supplements – Herbal remedies</a:t>
            </a:r>
            <a:endParaRPr lang="en-GB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62372" y="1373362"/>
            <a:ext cx="8219256" cy="4800533"/>
          </a:xfrm>
        </p:spPr>
        <p:txBody>
          <a:bodyPr>
            <a:normAutofit/>
          </a:bodyPr>
          <a:lstStyle/>
          <a:p>
            <a:r>
              <a:rPr lang="en-GB" dirty="0" smtClean="0">
                <a:cs typeface="Aharoni" pitchFamily="2" charset="-79"/>
              </a:rPr>
              <a:t>Herbal Remedies - use of plant extracts</a:t>
            </a:r>
            <a:endParaRPr lang="en-GB" b="1" dirty="0" smtClean="0">
              <a:cs typeface="Aharoni" pitchFamily="2" charset="-79"/>
            </a:endParaRPr>
          </a:p>
          <a:p>
            <a:r>
              <a:rPr lang="en-GB" dirty="0" smtClean="0">
                <a:cs typeface="Aharoni" pitchFamily="2" charset="-79"/>
              </a:rPr>
              <a:t>May contain useful                   and  </a:t>
            </a:r>
          </a:p>
          <a:p>
            <a:r>
              <a:rPr lang="en-GB" dirty="0" smtClean="0">
                <a:cs typeface="Aharoni" pitchFamily="2" charset="-79"/>
              </a:rPr>
              <a:t>Problem - performers  not  aware of what other substances contained in extract - </a:t>
            </a:r>
            <a:endParaRPr lang="en-GB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8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8146" y="164639"/>
            <a:ext cx="8965467" cy="121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Food Supplements – Bicarbonate of Soda</a:t>
            </a:r>
            <a:endParaRPr lang="en-GB" sz="4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16766"/>
            <a:ext cx="8219256" cy="4800533"/>
          </a:xfrm>
        </p:spPr>
        <p:txBody>
          <a:bodyPr>
            <a:normAutofit/>
          </a:bodyPr>
          <a:lstStyle/>
          <a:p>
            <a:r>
              <a:rPr lang="en-GB" dirty="0" smtClean="0">
                <a:cs typeface="Aharoni" pitchFamily="2" charset="-79"/>
              </a:rPr>
              <a:t>Bicarbonate of soda –                       effects of </a:t>
            </a:r>
          </a:p>
          <a:p>
            <a:endParaRPr lang="en-GB" dirty="0" smtClean="0">
              <a:cs typeface="Aharoni" pitchFamily="2" charset="-79"/>
            </a:endParaRPr>
          </a:p>
          <a:p>
            <a:r>
              <a:rPr lang="en-GB" dirty="0" smtClean="0">
                <a:cs typeface="Aharoni" pitchFamily="2" charset="-79"/>
              </a:rPr>
              <a:t>Used by                                     performers</a:t>
            </a:r>
          </a:p>
          <a:p>
            <a:r>
              <a:rPr lang="en-GB" dirty="0" smtClean="0">
                <a:cs typeface="Aharoni" pitchFamily="2" charset="-79"/>
              </a:rPr>
              <a:t>Delays</a:t>
            </a:r>
          </a:p>
          <a:p>
            <a:r>
              <a:rPr lang="en-GB" dirty="0" smtClean="0">
                <a:cs typeface="Aharoni" pitchFamily="2" charset="-79"/>
              </a:rPr>
              <a:t>But ingestion causes                                  and</a:t>
            </a:r>
          </a:p>
        </p:txBody>
      </p:sp>
    </p:spTree>
    <p:extLst>
      <p:ext uri="{BB962C8B-B14F-4D97-AF65-F5344CB8AC3E}">
        <p14:creationId xmlns="" xmlns:p14="http://schemas.microsoft.com/office/powerpoint/2010/main" val="22878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8146" y="164639"/>
            <a:ext cx="8965467" cy="121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Food Supplements - Water</a:t>
            </a:r>
            <a:endParaRPr lang="en-GB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84479"/>
            <a:ext cx="8219256" cy="4800533"/>
          </a:xfrm>
        </p:spPr>
        <p:txBody>
          <a:bodyPr>
            <a:normAutofit/>
          </a:bodyPr>
          <a:lstStyle/>
          <a:p>
            <a:r>
              <a:rPr lang="en-GB" dirty="0" smtClean="0">
                <a:cs typeface="Aharoni" pitchFamily="2" charset="-79"/>
              </a:rPr>
              <a:t>Exercise generates heat - lost mainly by                              </a:t>
            </a:r>
          </a:p>
          <a:p>
            <a:pPr>
              <a:buNone/>
            </a:pPr>
            <a:r>
              <a:rPr lang="en-GB" dirty="0" smtClean="0">
                <a:cs typeface="Aharoni" pitchFamily="2" charset="-79"/>
              </a:rPr>
              <a:t>                   -    1-3 litres per hour -   </a:t>
            </a:r>
          </a:p>
          <a:p>
            <a:r>
              <a:rPr lang="en-GB" dirty="0" smtClean="0">
                <a:cs typeface="Aharoni" pitchFamily="2" charset="-79"/>
              </a:rPr>
              <a:t>Causes increased                                and </a:t>
            </a:r>
          </a:p>
          <a:p>
            <a:pPr>
              <a:buNone/>
            </a:pPr>
            <a:endParaRPr lang="en-GB" dirty="0" smtClean="0">
              <a:cs typeface="Aharoni" pitchFamily="2" charset="-79"/>
            </a:endParaRPr>
          </a:p>
          <a:p>
            <a:r>
              <a:rPr lang="en-GB" dirty="0" smtClean="0">
                <a:cs typeface="Aharoni" pitchFamily="2" charset="-79"/>
              </a:rPr>
              <a:t>Need to                      before and during event</a:t>
            </a:r>
          </a:p>
          <a:p>
            <a:pPr>
              <a:buNone/>
            </a:pPr>
            <a:endParaRPr lang="en-GB" dirty="0" smtClean="0"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8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8146" y="164639"/>
            <a:ext cx="8965467" cy="1219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Food Supplements – Athlete’s diet</a:t>
            </a:r>
            <a:endParaRPr lang="en-GB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16766"/>
            <a:ext cx="8219256" cy="4800533"/>
          </a:xfrm>
        </p:spPr>
        <p:txBody>
          <a:bodyPr>
            <a:normAutofit/>
          </a:bodyPr>
          <a:lstStyle/>
          <a:p>
            <a:r>
              <a:rPr lang="en-GB" dirty="0" smtClean="0">
                <a:cs typeface="Aharoni" pitchFamily="2" charset="-79"/>
              </a:rPr>
              <a:t>Specialist foods only if</a:t>
            </a:r>
          </a:p>
          <a:p>
            <a:r>
              <a:rPr lang="en-GB" dirty="0" smtClean="0">
                <a:cs typeface="Aharoni" pitchFamily="2" charset="-79"/>
              </a:rPr>
              <a:t>Simple                              usually adequate</a:t>
            </a:r>
          </a:p>
          <a:p>
            <a:r>
              <a:rPr lang="en-GB" dirty="0" smtClean="0">
                <a:cs typeface="Aharoni" pitchFamily="2" charset="-79"/>
              </a:rPr>
              <a:t>Sufficient                    gained from nutritious rather than junk foods</a:t>
            </a:r>
          </a:p>
          <a:p>
            <a:r>
              <a:rPr lang="en-GB" dirty="0" smtClean="0">
                <a:cs typeface="Aharoni" pitchFamily="2" charset="-79"/>
              </a:rPr>
              <a:t>Sufficient vitamins and minerals from </a:t>
            </a:r>
          </a:p>
          <a:p>
            <a:endParaRPr lang="en-GB" dirty="0" smtClean="0">
              <a:cs typeface="Aharoni" pitchFamily="2" charset="-79"/>
            </a:endParaRPr>
          </a:p>
          <a:p>
            <a:r>
              <a:rPr lang="en-GB" dirty="0" smtClean="0">
                <a:cs typeface="Aharoni" pitchFamily="2" charset="-79"/>
              </a:rPr>
              <a:t>Sufficient protein from  </a:t>
            </a:r>
          </a:p>
          <a:p>
            <a:pPr>
              <a:buNone/>
            </a:pPr>
            <a:endParaRPr lang="en-GB" dirty="0" smtClean="0"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8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EPOC and lactate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Sports supplements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Cognitive methods to control anxiety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Baron’s distraction-conflict theory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World Games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use drugs?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Strategies to reduce drug-taking</a:t>
            </a:r>
            <a:br>
              <a:rPr lang="en-GB" dirty="0" smtClean="0"/>
            </a:br>
            <a:r>
              <a:rPr lang="en-GB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4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POMS – Typical question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Morgan’s profile of mood state (POMS) is a questionnaire given to performers to establish their relative measures on six mental health states.</a:t>
            </a:r>
          </a:p>
          <a:p>
            <a:pPr marL="0" indent="0">
              <a:buNone/>
            </a:pPr>
            <a:r>
              <a:rPr lang="en-GB" dirty="0" smtClean="0"/>
              <a:t>Research has shown that the profile for POMS differs between elite and non-elite performers.  Describe these differences.					</a:t>
            </a:r>
            <a:r>
              <a:rPr lang="en-GB" i="1" dirty="0" smtClean="0"/>
              <a:t>(3 marks)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Profile of Mood States</a:t>
            </a:r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35138" y="1232753"/>
            <a:ext cx="6248400" cy="3733800"/>
            <a:chOff x="1056" y="1392"/>
            <a:chExt cx="3936" cy="2352"/>
          </a:xfrm>
        </p:grpSpPr>
        <p:sp>
          <p:nvSpPr>
            <p:cNvPr id="14363" name="Line 4"/>
            <p:cNvSpPr>
              <a:spLocks noChangeShapeType="1"/>
            </p:cNvSpPr>
            <p:nvPr/>
          </p:nvSpPr>
          <p:spPr bwMode="auto">
            <a:xfrm>
              <a:off x="1056" y="1392"/>
              <a:ext cx="0" cy="2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4" name="Line 5"/>
            <p:cNvSpPr>
              <a:spLocks noChangeShapeType="1"/>
            </p:cNvSpPr>
            <p:nvPr/>
          </p:nvSpPr>
          <p:spPr bwMode="auto">
            <a:xfrm flipH="1">
              <a:off x="1056" y="3696"/>
              <a:ext cx="39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5" name="Line 6"/>
            <p:cNvSpPr>
              <a:spLocks noChangeShapeType="1"/>
            </p:cNvSpPr>
            <p:nvPr/>
          </p:nvSpPr>
          <p:spPr bwMode="auto">
            <a:xfrm>
              <a:off x="1248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6" name="Line 7"/>
            <p:cNvSpPr>
              <a:spLocks noChangeShapeType="1"/>
            </p:cNvSpPr>
            <p:nvPr/>
          </p:nvSpPr>
          <p:spPr bwMode="auto">
            <a:xfrm>
              <a:off x="1920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7" name="Line 8"/>
            <p:cNvSpPr>
              <a:spLocks noChangeShapeType="1"/>
            </p:cNvSpPr>
            <p:nvPr/>
          </p:nvSpPr>
          <p:spPr bwMode="auto">
            <a:xfrm>
              <a:off x="2640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8" name="Line 9"/>
            <p:cNvSpPr>
              <a:spLocks noChangeShapeType="1"/>
            </p:cNvSpPr>
            <p:nvPr/>
          </p:nvSpPr>
          <p:spPr bwMode="auto">
            <a:xfrm>
              <a:off x="4128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9" name="Line 10"/>
            <p:cNvSpPr>
              <a:spLocks noChangeShapeType="1"/>
            </p:cNvSpPr>
            <p:nvPr/>
          </p:nvSpPr>
          <p:spPr bwMode="auto">
            <a:xfrm>
              <a:off x="3408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0" name="Line 11"/>
            <p:cNvSpPr>
              <a:spLocks noChangeShapeType="1"/>
            </p:cNvSpPr>
            <p:nvPr/>
          </p:nvSpPr>
          <p:spPr bwMode="auto">
            <a:xfrm>
              <a:off x="4848" y="360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268538" y="1797903"/>
            <a:ext cx="5715000" cy="1981200"/>
            <a:chOff x="1248" y="2016"/>
            <a:chExt cx="3600" cy="1248"/>
          </a:xfrm>
        </p:grpSpPr>
        <p:sp>
          <p:nvSpPr>
            <p:cNvPr id="14358" name="Line 13"/>
            <p:cNvSpPr>
              <a:spLocks noChangeShapeType="1"/>
            </p:cNvSpPr>
            <p:nvPr/>
          </p:nvSpPr>
          <p:spPr bwMode="auto">
            <a:xfrm flipH="1" flipV="1">
              <a:off x="1248" y="3120"/>
              <a:ext cx="67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9" name="Line 14"/>
            <p:cNvSpPr>
              <a:spLocks noChangeShapeType="1"/>
            </p:cNvSpPr>
            <p:nvPr/>
          </p:nvSpPr>
          <p:spPr bwMode="auto">
            <a:xfrm flipH="1">
              <a:off x="1920" y="2832"/>
              <a:ext cx="67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0" name="Line 15"/>
            <p:cNvSpPr>
              <a:spLocks noChangeShapeType="1"/>
            </p:cNvSpPr>
            <p:nvPr/>
          </p:nvSpPr>
          <p:spPr bwMode="auto">
            <a:xfrm flipH="1">
              <a:off x="2592" y="2016"/>
              <a:ext cx="816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1" name="Line 16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72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2" name="Line 17"/>
            <p:cNvSpPr>
              <a:spLocks noChangeShapeType="1"/>
            </p:cNvSpPr>
            <p:nvPr/>
          </p:nvSpPr>
          <p:spPr bwMode="auto">
            <a:xfrm flipH="1" flipV="1">
              <a:off x="4128" y="2976"/>
              <a:ext cx="72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68538" y="3512403"/>
            <a:ext cx="5715000" cy="381000"/>
            <a:chOff x="1981200" y="4343400"/>
            <a:chExt cx="5715000" cy="381000"/>
          </a:xfrm>
        </p:grpSpPr>
        <p:sp>
          <p:nvSpPr>
            <p:cNvPr id="14342" name="Line 19"/>
            <p:cNvSpPr>
              <a:spLocks noChangeShapeType="1"/>
            </p:cNvSpPr>
            <p:nvPr/>
          </p:nvSpPr>
          <p:spPr bwMode="auto">
            <a:xfrm flipH="1" flipV="1">
              <a:off x="1981200" y="4343400"/>
              <a:ext cx="106680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43" name="Line 20"/>
            <p:cNvSpPr>
              <a:spLocks noChangeShapeType="1"/>
            </p:cNvSpPr>
            <p:nvPr/>
          </p:nvSpPr>
          <p:spPr bwMode="auto">
            <a:xfrm flipH="1">
              <a:off x="3048000" y="4724400"/>
              <a:ext cx="1066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44" name="Line 21"/>
            <p:cNvSpPr>
              <a:spLocks noChangeShapeType="1"/>
            </p:cNvSpPr>
            <p:nvPr/>
          </p:nvSpPr>
          <p:spPr bwMode="auto">
            <a:xfrm flipV="1">
              <a:off x="4114800" y="4419600"/>
              <a:ext cx="12954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45" name="Line 22"/>
            <p:cNvSpPr>
              <a:spLocks noChangeShapeType="1"/>
            </p:cNvSpPr>
            <p:nvPr/>
          </p:nvSpPr>
          <p:spPr bwMode="auto">
            <a:xfrm flipH="1" flipV="1">
              <a:off x="5410200" y="4419600"/>
              <a:ext cx="1106488" cy="233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46" name="Line 23"/>
            <p:cNvSpPr>
              <a:spLocks noChangeShapeType="1"/>
            </p:cNvSpPr>
            <p:nvPr/>
          </p:nvSpPr>
          <p:spPr bwMode="auto">
            <a:xfrm flipH="1">
              <a:off x="6516688" y="4648200"/>
              <a:ext cx="1179512" cy="47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57432" name="Text Box 24"/>
          <p:cNvSpPr txBox="1">
            <a:spLocks noChangeArrowheads="1"/>
          </p:cNvSpPr>
          <p:nvPr/>
        </p:nvSpPr>
        <p:spPr bwMode="auto">
          <a:xfrm>
            <a:off x="3753057" y="53244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/>
              <a:t>Mood states</a:t>
            </a:r>
            <a:endParaRPr lang="en-US" sz="2400" dirty="0"/>
          </a:p>
        </p:txBody>
      </p:sp>
      <p:sp>
        <p:nvSpPr>
          <p:cNvPr id="657433" name="Text Box 25"/>
          <p:cNvSpPr txBox="1">
            <a:spLocks noChangeArrowheads="1"/>
          </p:cNvSpPr>
          <p:nvPr/>
        </p:nvSpPr>
        <p:spPr bwMode="auto">
          <a:xfrm>
            <a:off x="668338" y="2270978"/>
            <a:ext cx="106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2400" dirty="0"/>
              <a:t>Test score</a:t>
            </a:r>
            <a:endParaRPr lang="en-US" sz="2400" dirty="0"/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476375" y="4966553"/>
            <a:ext cx="6754813" cy="336550"/>
            <a:chOff x="930" y="3430"/>
            <a:chExt cx="4255" cy="212"/>
          </a:xfrm>
        </p:grpSpPr>
        <p:sp>
          <p:nvSpPr>
            <p:cNvPr id="14353" name="Text Box 29"/>
            <p:cNvSpPr txBox="1">
              <a:spLocks noChangeArrowheads="1"/>
            </p:cNvSpPr>
            <p:nvPr/>
          </p:nvSpPr>
          <p:spPr bwMode="auto">
            <a:xfrm>
              <a:off x="2290" y="3430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/>
                <a:t>anger</a:t>
              </a:r>
              <a:endParaRPr lang="en-US" sz="1600"/>
            </a:p>
          </p:txBody>
        </p:sp>
        <p:sp>
          <p:nvSpPr>
            <p:cNvPr id="14354" name="Text Box 30"/>
            <p:cNvSpPr txBox="1">
              <a:spLocks noChangeArrowheads="1"/>
            </p:cNvSpPr>
            <p:nvPr/>
          </p:nvSpPr>
          <p:spPr bwMode="auto">
            <a:xfrm>
              <a:off x="3787" y="3430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dirty="0"/>
                <a:t>fatigue</a:t>
              </a:r>
              <a:endParaRPr lang="en-US" sz="1600" dirty="0"/>
            </a:p>
          </p:txBody>
        </p:sp>
        <p:sp>
          <p:nvSpPr>
            <p:cNvPr id="14355" name="Text Box 31"/>
            <p:cNvSpPr txBox="1">
              <a:spLocks noChangeArrowheads="1"/>
            </p:cNvSpPr>
            <p:nvPr/>
          </p:nvSpPr>
          <p:spPr bwMode="auto">
            <a:xfrm>
              <a:off x="4513" y="3430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/>
                <a:t>confusion</a:t>
              </a:r>
              <a:endParaRPr lang="en-US" sz="1600"/>
            </a:p>
          </p:txBody>
        </p:sp>
        <p:sp>
          <p:nvSpPr>
            <p:cNvPr id="14356" name="Text Box 32"/>
            <p:cNvSpPr txBox="1">
              <a:spLocks noChangeArrowheads="1"/>
            </p:cNvSpPr>
            <p:nvPr/>
          </p:nvSpPr>
          <p:spPr bwMode="auto">
            <a:xfrm>
              <a:off x="1474" y="3430"/>
              <a:ext cx="8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dirty="0"/>
                <a:t>depression</a:t>
              </a:r>
              <a:endParaRPr lang="en-US" sz="1600" dirty="0"/>
            </a:p>
          </p:txBody>
        </p:sp>
        <p:sp>
          <p:nvSpPr>
            <p:cNvPr id="14357" name="Text Box 33"/>
            <p:cNvSpPr txBox="1">
              <a:spLocks noChangeArrowheads="1"/>
            </p:cNvSpPr>
            <p:nvPr/>
          </p:nvSpPr>
          <p:spPr bwMode="auto">
            <a:xfrm>
              <a:off x="930" y="3430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dirty="0"/>
                <a:t>tension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Mood States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60598"/>
          </a:xfrm>
        </p:spPr>
        <p:txBody>
          <a:bodyPr/>
          <a:lstStyle/>
          <a:p>
            <a:pPr eaLnBrk="1" hangingPunct="1"/>
            <a:r>
              <a:rPr lang="en-GB" dirty="0" smtClean="0"/>
              <a:t>Successful elite performers show</a:t>
            </a:r>
          </a:p>
          <a:p>
            <a:pPr eaLnBrk="1" hangingPunct="1"/>
            <a:r>
              <a:rPr lang="en-GB" dirty="0" smtClean="0"/>
              <a:t>High vigour; low tension, depression, fatigue and confusion</a:t>
            </a:r>
          </a:p>
          <a:p>
            <a:pPr eaLnBrk="1" hangingPunct="1"/>
            <a:r>
              <a:rPr lang="en-GB" dirty="0" smtClean="0"/>
              <a:t>Unsuccessful athletes show</a:t>
            </a:r>
          </a:p>
          <a:p>
            <a:pPr eaLnBrk="1" hangingPunct="1"/>
            <a:r>
              <a:rPr lang="en-GB" dirty="0" smtClean="0"/>
              <a:t>Change in profile associated with</a:t>
            </a:r>
          </a:p>
          <a:p>
            <a:pPr eaLnBrk="1" hangingPunct="1"/>
            <a:r>
              <a:rPr lang="en-GB" dirty="0" smtClean="0"/>
              <a:t>Cannot be applied to all performers – success could lead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Cognitive methods – 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Outline two cognitive stress management techniques that can be used to control anxiety levels. 											</a:t>
            </a:r>
            <a:r>
              <a:rPr lang="en-GB" i="1" dirty="0" smtClean="0"/>
              <a:t>(7 marks)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Stress management</a:t>
            </a:r>
            <a:endParaRPr lang="en-US" smtClean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Control thoughts - cognitive techniques –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Involves redirecting thoughts away from the  cause of the         and  </a:t>
            </a:r>
          </a:p>
          <a:p>
            <a:pPr eaLnBrk="1" hangingPunct="1"/>
            <a:r>
              <a:rPr lang="en-US" dirty="0" smtClean="0"/>
              <a:t>Needs to be                             and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Imagery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eaLnBrk="1" hangingPunct="1"/>
            <a:r>
              <a:rPr lang="en-GB" dirty="0" smtClean="0"/>
              <a:t>Imagine                                    must be </a:t>
            </a:r>
          </a:p>
          <a:p>
            <a:pPr eaLnBrk="1" hangingPunct="1"/>
            <a:r>
              <a:rPr lang="en-GB" dirty="0" smtClean="0"/>
              <a:t>Use  </a:t>
            </a:r>
          </a:p>
          <a:p>
            <a:pPr eaLnBrk="1" hangingPunct="1"/>
            <a:r>
              <a:rPr lang="en-GB" dirty="0" smtClean="0"/>
              <a:t>Can imagine event – include possible </a:t>
            </a:r>
          </a:p>
          <a:p>
            <a:pPr eaLnBrk="1" hangingPunct="1"/>
            <a:r>
              <a:rPr lang="en-GB" dirty="0" smtClean="0"/>
              <a:t>Pre-experience achievement of             – increase </a:t>
            </a:r>
          </a:p>
          <a:p>
            <a:pPr eaLnBrk="1" hangingPunct="1"/>
            <a:r>
              <a:rPr lang="en-GB" dirty="0" smtClean="0"/>
              <a:t>Lock on to perfect performance – 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Attentional control (focusing)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65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Learn to concentrate/focus on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Concentration linked to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Tendency to focus on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Needs                   to control attention / avoid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GB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Use of key phrases to help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Use ‘routine’ for repeatable skills – </a:t>
            </a:r>
            <a:r>
              <a:rPr lang="en-GB" dirty="0" err="1" smtClean="0"/>
              <a:t>eg</a:t>
            </a:r>
            <a:r>
              <a:rPr lang="en-GB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Thought-stopping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of ‘action’ –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</a:p>
          <a:p>
            <a:pPr eaLnBrk="1" hangingPunct="1"/>
            <a:r>
              <a:rPr lang="en-GB" dirty="0" smtClean="0"/>
              <a:t>Switch attention to controlled  </a:t>
            </a:r>
          </a:p>
          <a:p>
            <a:pPr eaLnBrk="1" hangingPunct="1"/>
            <a:r>
              <a:rPr lang="en-GB" dirty="0" smtClean="0"/>
              <a:t>Use whenever                                   occurs</a:t>
            </a:r>
          </a:p>
          <a:p>
            <a:pPr eaLnBrk="1" hangingPunct="1"/>
            <a:r>
              <a:rPr lang="en-GB" dirty="0" smtClean="0"/>
              <a:t>Action                     that thought</a:t>
            </a:r>
          </a:p>
          <a:p>
            <a:pPr eaLnBrk="1" hangingPunct="1"/>
            <a:r>
              <a:rPr lang="en-GB" dirty="0" smtClean="0"/>
              <a:t>Involves                            – learn to think of action rather than negative thought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Self-talk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8425543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Develop                                    about your actions</a:t>
            </a:r>
          </a:p>
          <a:p>
            <a:pPr eaLnBrk="1" hangingPunct="1"/>
            <a:r>
              <a:rPr lang="en-GB" dirty="0" smtClean="0"/>
              <a:t>Learn to  </a:t>
            </a:r>
          </a:p>
          <a:p>
            <a:pPr eaLnBrk="1" hangingPunct="1"/>
            <a:r>
              <a:rPr lang="en-GB" dirty="0" smtClean="0"/>
              <a:t>Rehearse                       when things are going wrong -   </a:t>
            </a:r>
          </a:p>
          <a:p>
            <a:pPr eaLnBrk="1" hangingPunct="1"/>
            <a:r>
              <a:rPr lang="en-GB" dirty="0" smtClean="0"/>
              <a:t>Can be  </a:t>
            </a:r>
          </a:p>
          <a:p>
            <a:r>
              <a:rPr lang="en-GB" dirty="0" smtClean="0"/>
              <a:t>Can recall good                             plus a few thoughts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Distraction-conflict theory– 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Explain the principles of Barron’s distraction-conflict theory. 								</a:t>
            </a:r>
            <a:r>
              <a:rPr lang="en-GB" i="1" dirty="0" smtClean="0"/>
              <a:t>(3 marks)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Lactate threshold – 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-3175">
              <a:buNone/>
            </a:pPr>
            <a:r>
              <a:rPr lang="en-GB" sz="2400" dirty="0" smtClean="0"/>
              <a:t>Elite performers follow structured training programmes to develop exceptional levels of fitness.</a:t>
            </a:r>
          </a:p>
          <a:p>
            <a:pPr marL="85725" indent="-3175">
              <a:buNone/>
            </a:pPr>
            <a:r>
              <a:rPr lang="en-GB" sz="2400" dirty="0" smtClean="0"/>
              <a:t>	Outline the relationship between ‘VO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max’ and ‘lactate threshold’.											</a:t>
            </a:r>
            <a:r>
              <a:rPr lang="en-GB" sz="2400" i="1" dirty="0" smtClean="0"/>
              <a:t>(3 marks)</a:t>
            </a: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 </a:t>
            </a:r>
          </a:p>
          <a:p>
            <a:pPr marL="85725" indent="-3175">
              <a:buNone/>
            </a:pPr>
            <a:r>
              <a:rPr lang="en-GB" sz="2400" dirty="0" smtClean="0"/>
              <a:t>	 In terms of recovery, explain the relationship between lactate threshold and the functions of EPOC.				</a:t>
            </a:r>
            <a:r>
              <a:rPr lang="en-GB" sz="2400" i="1" dirty="0" smtClean="0"/>
              <a:t>(5 marks)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Baron – distraction-conflict theory</a:t>
            </a:r>
            <a:endParaRPr lang="en-US" sz="4000" smtClean="0"/>
          </a:p>
        </p:txBody>
      </p:sp>
      <p:sp>
        <p:nvSpPr>
          <p:cNvPr id="524291" name="Rectangle 3"/>
          <p:cNvSpPr>
            <a:spLocks noChangeArrowheads="1"/>
          </p:cNvSpPr>
          <p:nvPr/>
        </p:nvSpPr>
        <p:spPr bwMode="auto">
          <a:xfrm>
            <a:off x="7010400" y="2971800"/>
            <a:ext cx="1828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endParaRPr lang="en-US" sz="2400" dirty="0"/>
          </a:p>
        </p:txBody>
      </p:sp>
      <p:sp>
        <p:nvSpPr>
          <p:cNvPr id="524292" name="Rectangle 4"/>
          <p:cNvSpPr>
            <a:spLocks noChangeArrowheads="1"/>
          </p:cNvSpPr>
          <p:nvPr/>
        </p:nvSpPr>
        <p:spPr bwMode="auto">
          <a:xfrm>
            <a:off x="4800600" y="3200400"/>
            <a:ext cx="1676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endParaRPr lang="en-US" sz="2400" dirty="0"/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2667000" y="3200400"/>
            <a:ext cx="1676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endParaRPr lang="en-US" sz="2800" dirty="0"/>
          </a:p>
        </p:txBody>
      </p:sp>
      <p:sp>
        <p:nvSpPr>
          <p:cNvPr id="524294" name="Rectangle 6"/>
          <p:cNvSpPr>
            <a:spLocks noChangeArrowheads="1"/>
          </p:cNvSpPr>
          <p:nvPr/>
        </p:nvSpPr>
        <p:spPr bwMode="auto">
          <a:xfrm>
            <a:off x="381000" y="3200400"/>
            <a:ext cx="1828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GB" sz="2400"/>
              <a:t>Athlete performing</a:t>
            </a:r>
            <a:endParaRPr lang="en-US" sz="2400"/>
          </a:p>
        </p:txBody>
      </p:sp>
      <p:sp>
        <p:nvSpPr>
          <p:cNvPr id="524295" name="Rectangle 7"/>
          <p:cNvSpPr>
            <a:spLocks noChangeArrowheads="1"/>
          </p:cNvSpPr>
          <p:nvPr/>
        </p:nvSpPr>
        <p:spPr bwMode="auto">
          <a:xfrm>
            <a:off x="2667000" y="1676400"/>
            <a:ext cx="19812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GB" sz="2400" dirty="0"/>
              <a:t>Attends to demands of task</a:t>
            </a:r>
            <a:endParaRPr lang="en-US" sz="2400" dirty="0"/>
          </a:p>
        </p:txBody>
      </p:sp>
      <p:sp>
        <p:nvSpPr>
          <p:cNvPr id="524296" name="Rectangle 8"/>
          <p:cNvSpPr>
            <a:spLocks noChangeArrowheads="1"/>
          </p:cNvSpPr>
          <p:nvPr/>
        </p:nvSpPr>
        <p:spPr bwMode="auto">
          <a:xfrm>
            <a:off x="2667000" y="4495800"/>
            <a:ext cx="1905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GB" sz="2400"/>
              <a:t>Attends to distractor</a:t>
            </a:r>
            <a:endParaRPr lang="en-US" sz="2400"/>
          </a:p>
        </p:txBody>
      </p:sp>
      <p:sp>
        <p:nvSpPr>
          <p:cNvPr id="524297" name="Line 9"/>
          <p:cNvSpPr>
            <a:spLocks noChangeShapeType="1"/>
          </p:cNvSpPr>
          <p:nvPr/>
        </p:nvSpPr>
        <p:spPr bwMode="auto">
          <a:xfrm flipV="1">
            <a:off x="1600200" y="2286000"/>
            <a:ext cx="9906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24298" name="Line 10"/>
          <p:cNvSpPr>
            <a:spLocks noChangeShapeType="1"/>
          </p:cNvSpPr>
          <p:nvPr/>
        </p:nvSpPr>
        <p:spPr bwMode="auto">
          <a:xfrm flipH="1">
            <a:off x="3429000" y="28194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24299" name="Line 11"/>
          <p:cNvSpPr>
            <a:spLocks noChangeShapeType="1"/>
          </p:cNvSpPr>
          <p:nvPr/>
        </p:nvSpPr>
        <p:spPr bwMode="auto">
          <a:xfrm>
            <a:off x="1600200" y="3962400"/>
            <a:ext cx="990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24300" name="Line 12"/>
          <p:cNvSpPr>
            <a:spLocks noChangeShapeType="1"/>
          </p:cNvSpPr>
          <p:nvPr/>
        </p:nvSpPr>
        <p:spPr bwMode="auto">
          <a:xfrm flipH="1" flipV="1">
            <a:off x="3429000" y="4038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24301" name="Line 13"/>
          <p:cNvSpPr>
            <a:spLocks noChangeShapeType="1"/>
          </p:cNvSpPr>
          <p:nvPr/>
        </p:nvSpPr>
        <p:spPr bwMode="auto">
          <a:xfrm>
            <a:off x="4343400" y="35814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524302" name="Line 14"/>
          <p:cNvSpPr>
            <a:spLocks noChangeShapeType="1"/>
          </p:cNvSpPr>
          <p:nvPr/>
        </p:nvSpPr>
        <p:spPr bwMode="auto">
          <a:xfrm>
            <a:off x="6477000" y="35814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1" grpId="0" animBg="1"/>
      <p:bldP spid="524292" grpId="0" animBg="1"/>
      <p:bldP spid="524293" grpId="0" animBg="1"/>
      <p:bldP spid="524301" grpId="0" animBg="1"/>
      <p:bldP spid="52430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Distraction causes conflict</a:t>
            </a:r>
            <a:endParaRPr lang="en-GB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</a:rPr>
              <a:t>Paying attention to distraction limits                      </a:t>
            </a:r>
          </a:p>
          <a:p>
            <a:pPr>
              <a:buNone/>
            </a:pPr>
            <a:r>
              <a:rPr lang="en-GB" dirty="0" smtClean="0">
                <a:latin typeface="Calibri" pitchFamily="34" charset="0"/>
              </a:rPr>
              <a:t>                                       for skilled performance </a:t>
            </a:r>
          </a:p>
          <a:p>
            <a:r>
              <a:rPr lang="en-GB" dirty="0" smtClean="0">
                <a:latin typeface="Calibri" pitchFamily="34" charset="0"/>
              </a:rPr>
              <a:t>More difficult tasks require more</a:t>
            </a:r>
          </a:p>
          <a:p>
            <a:r>
              <a:rPr lang="en-GB" dirty="0" smtClean="0">
                <a:latin typeface="Calibri" pitchFamily="34" charset="0"/>
              </a:rPr>
              <a:t>Distraction causes an increase in</a:t>
            </a:r>
          </a:p>
          <a:p>
            <a:r>
              <a:rPr lang="en-GB" dirty="0" smtClean="0">
                <a:latin typeface="Calibri" pitchFamily="34" charset="0"/>
              </a:rPr>
              <a:t>Leading to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World games – Typical question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-3175">
              <a:buNone/>
            </a:pPr>
            <a:r>
              <a:rPr lang="en-GB" sz="2400" dirty="0" smtClean="0"/>
              <a:t>'World Class Events' is part of UK Sport's development programme, which aims to attract major sporting championships to the UK.</a:t>
            </a:r>
          </a:p>
          <a:p>
            <a:pPr marL="85725" indent="-3175">
              <a:buNone/>
            </a:pPr>
            <a:r>
              <a:rPr lang="en-GB" sz="2400" dirty="0" smtClean="0"/>
              <a:t>	Discuss the suggestion that hosting major championships will benefit the individual performer and the host. 		</a:t>
            </a:r>
            <a:r>
              <a:rPr lang="en-GB" sz="2400" i="1" dirty="0" smtClean="0"/>
              <a:t>(5 marks)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8758" y="304800"/>
            <a:ext cx="8431526" cy="1143000"/>
          </a:xfrm>
        </p:spPr>
        <p:txBody>
          <a:bodyPr/>
          <a:lstStyle/>
          <a:p>
            <a:r>
              <a:rPr lang="en-GB" dirty="0"/>
              <a:t>Characteristics of World games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891" y="1447800"/>
            <a:ext cx="8351797" cy="4800600"/>
          </a:xfrm>
        </p:spPr>
        <p:txBody>
          <a:bodyPr/>
          <a:lstStyle/>
          <a:p>
            <a:r>
              <a:rPr lang="en-GB" dirty="0"/>
              <a:t>   </a:t>
            </a:r>
            <a:r>
              <a:rPr lang="en-GB" dirty="0" smtClean="0"/>
              <a:t>         </a:t>
            </a:r>
            <a:r>
              <a:rPr lang="en-GB" dirty="0"/>
              <a:t>performers</a:t>
            </a:r>
          </a:p>
          <a:p>
            <a:r>
              <a:rPr lang="en-GB" dirty="0"/>
              <a:t> </a:t>
            </a:r>
          </a:p>
          <a:p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Large                 </a:t>
            </a:r>
            <a:r>
              <a:rPr lang="en-GB" dirty="0" smtClean="0"/>
              <a:t>           appeal</a:t>
            </a:r>
            <a:endParaRPr lang="en-GB" dirty="0"/>
          </a:p>
          <a:p>
            <a:r>
              <a:rPr lang="en-GB" dirty="0"/>
              <a:t>Requires major infrastructure –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Effects of World games </a:t>
            </a:r>
            <a:r>
              <a:rPr lang="en-GB" sz="4000" dirty="0" smtClean="0"/>
              <a:t>for </a:t>
            </a:r>
            <a:r>
              <a:rPr lang="en-GB" sz="4000" dirty="0"/>
              <a:t>performers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019" y="1447800"/>
            <a:ext cx="8268670" cy="4800600"/>
          </a:xfrm>
        </p:spPr>
        <p:txBody>
          <a:bodyPr/>
          <a:lstStyle/>
          <a:p>
            <a:r>
              <a:rPr lang="en-GB" dirty="0"/>
              <a:t>Highly          </a:t>
            </a:r>
            <a:r>
              <a:rPr lang="en-GB" dirty="0" smtClean="0"/>
              <a:t>             </a:t>
            </a:r>
            <a:r>
              <a:rPr lang="en-GB" dirty="0"/>
              <a:t>to </a:t>
            </a:r>
            <a:r>
              <a:rPr lang="en-GB" dirty="0" smtClean="0"/>
              <a:t>be/test themselves against the best - make </a:t>
            </a:r>
            <a:r>
              <a:rPr lang="en-GB" dirty="0"/>
              <a:t>most of abilities –  </a:t>
            </a:r>
          </a:p>
          <a:p>
            <a:pPr>
              <a:buNone/>
            </a:pPr>
            <a:r>
              <a:rPr lang="en-GB" dirty="0"/>
              <a:t> </a:t>
            </a:r>
          </a:p>
          <a:p>
            <a:r>
              <a:rPr lang="en-GB" dirty="0"/>
              <a:t> </a:t>
            </a:r>
          </a:p>
          <a:p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Effects of World games - Country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3143" y="1447800"/>
            <a:ext cx="8280545" cy="4800600"/>
          </a:xfrm>
        </p:spPr>
        <p:txBody>
          <a:bodyPr/>
          <a:lstStyle/>
          <a:p>
            <a:r>
              <a:rPr lang="en-GB" dirty="0"/>
              <a:t>            </a:t>
            </a:r>
            <a:r>
              <a:rPr lang="en-GB" dirty="0" smtClean="0"/>
              <a:t>      </a:t>
            </a:r>
            <a:r>
              <a:rPr lang="en-GB" dirty="0"/>
              <a:t>impact – seen as successful, part of national </a:t>
            </a:r>
            <a:r>
              <a:rPr lang="en-GB" dirty="0" smtClean="0"/>
              <a:t>character/political success</a:t>
            </a:r>
            <a:endParaRPr lang="en-GB" dirty="0"/>
          </a:p>
          <a:p>
            <a:r>
              <a:rPr lang="en-GB" dirty="0"/>
              <a:t>Social impact –  </a:t>
            </a:r>
          </a:p>
          <a:p>
            <a:r>
              <a:rPr lang="en-GB" dirty="0"/>
              <a:t>Economic impact – financial success – </a:t>
            </a:r>
          </a:p>
          <a:p>
            <a:endParaRPr lang="en-GB" dirty="0"/>
          </a:p>
          <a:p>
            <a:r>
              <a:rPr lang="en-GB" dirty="0"/>
              <a:t>Can have negative impact -  </a:t>
            </a:r>
            <a:endParaRPr lang="en-GB" dirty="0" smtClean="0"/>
          </a:p>
          <a:p>
            <a:r>
              <a:rPr lang="en-GB" dirty="0" smtClean="0"/>
              <a:t>Government support -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use drugs – Typical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Elite sport is waging a constant battle over the use of performance enhancing drugs.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Explain why some performers choose to take performance enhancing drugs, and describe some of the measures which are in place to solve this problem.							</a:t>
            </a:r>
            <a:r>
              <a:rPr lang="en-US" i="1" dirty="0" smtClean="0"/>
              <a:t>(7 marks)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Reasons why performers may take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dirty="0" smtClean="0"/>
              <a:t> </a:t>
            </a:r>
          </a:p>
          <a:p>
            <a:pPr lvl="0"/>
            <a:r>
              <a:rPr lang="en-GB" dirty="0" smtClean="0"/>
              <a:t> </a:t>
            </a:r>
            <a:endParaRPr lang="en-GB" dirty="0" smtClean="0"/>
          </a:p>
          <a:p>
            <a:pPr lvl="0"/>
            <a:r>
              <a:rPr lang="en-GB" dirty="0" smtClean="0"/>
              <a:t> </a:t>
            </a:r>
            <a:endParaRPr lang="en-GB" dirty="0" smtClean="0"/>
          </a:p>
          <a:p>
            <a:pPr lvl="0"/>
            <a:r>
              <a:rPr lang="en-GB" dirty="0" smtClean="0"/>
              <a:t> </a:t>
            </a:r>
            <a:endParaRPr lang="en-GB" dirty="0" smtClean="0"/>
          </a:p>
          <a:p>
            <a:pPr lvl="0"/>
            <a:r>
              <a:rPr lang="en-GB" dirty="0" smtClean="0"/>
              <a:t> </a:t>
            </a:r>
            <a:endParaRPr lang="en-GB" dirty="0" smtClean="0"/>
          </a:p>
          <a:p>
            <a:pPr lvl="0"/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Solutions to drug-taking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dirty="0" smtClean="0"/>
              <a:t>Unified policies -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 </a:t>
            </a:r>
            <a:endParaRPr lang="en-GB" dirty="0" smtClean="0"/>
          </a:p>
          <a:p>
            <a:r>
              <a:rPr lang="en-GB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8"/>
          <p:cNvSpPr>
            <a:spLocks noGrp="1"/>
          </p:cNvSpPr>
          <p:nvPr>
            <p:ph idx="1"/>
          </p:nvPr>
        </p:nvSpPr>
        <p:spPr>
          <a:xfrm>
            <a:off x="605642" y="1448790"/>
            <a:ext cx="7854790" cy="4677373"/>
          </a:xfrm>
        </p:spPr>
        <p:txBody>
          <a:bodyPr/>
          <a:lstStyle/>
          <a:p>
            <a:r>
              <a:rPr lang="en-GB" dirty="0" smtClean="0"/>
              <a:t>During intense exercise of short duration</a:t>
            </a:r>
          </a:p>
          <a:p>
            <a:r>
              <a:rPr lang="en-GB" dirty="0" smtClean="0"/>
              <a:t>Glycogen used as energy source</a:t>
            </a:r>
          </a:p>
          <a:p>
            <a:r>
              <a:rPr lang="en-GB" dirty="0" smtClean="0"/>
              <a:t>Too much                    produced by                    - excess is converted to</a:t>
            </a:r>
          </a:p>
          <a:p>
            <a:r>
              <a:rPr lang="en-GB" dirty="0" smtClean="0"/>
              <a:t>Can only last </a:t>
            </a:r>
          </a:p>
          <a:p>
            <a:endParaRPr lang="en-GB" dirty="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6928" y="214314"/>
            <a:ext cx="7599872" cy="1088276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dirty="0" smtClean="0"/>
              <a:t>Lactate Threshold/OBLA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0" name="Line 4"/>
          <p:cNvSpPr>
            <a:spLocks noChangeShapeType="1"/>
          </p:cNvSpPr>
          <p:nvPr/>
        </p:nvSpPr>
        <p:spPr bwMode="auto">
          <a:xfrm>
            <a:off x="2967038" y="1916113"/>
            <a:ext cx="1833562" cy="136147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628" name="Oval 6"/>
          <p:cNvSpPr>
            <a:spLocks noChangeArrowheads="1"/>
          </p:cNvSpPr>
          <p:nvPr/>
        </p:nvSpPr>
        <p:spPr bwMode="auto">
          <a:xfrm>
            <a:off x="5701994" y="4475163"/>
            <a:ext cx="2840038" cy="91281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/>
              <a:t>Mitochondria</a:t>
            </a:r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 flipH="1">
            <a:off x="4144488" y="3659763"/>
            <a:ext cx="414702" cy="50847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5199857" y="3571875"/>
            <a:ext cx="1357312" cy="857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0106" name="Line 10"/>
          <p:cNvSpPr>
            <a:spLocks noChangeShapeType="1"/>
          </p:cNvSpPr>
          <p:nvPr/>
        </p:nvSpPr>
        <p:spPr bwMode="auto">
          <a:xfrm flipH="1">
            <a:off x="3420095" y="4475163"/>
            <a:ext cx="453057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439387" y="304800"/>
            <a:ext cx="833647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 dirty="0"/>
              <a:t>During high intensity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Lactate threshold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76488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When                starts to                   in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Also known as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Percentage of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Occurs because of lack of                  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dirty="0" smtClean="0"/>
              <a:t>                         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Occurs at start of exercise =                                           and during                       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22400" y="1531796"/>
            <a:ext cx="7493000" cy="3637522"/>
            <a:chOff x="793" y="1434"/>
            <a:chExt cx="4720" cy="2463"/>
          </a:xfrm>
        </p:grpSpPr>
        <p:sp>
          <p:nvSpPr>
            <p:cNvPr id="378889" name="Line 9"/>
            <p:cNvSpPr>
              <a:spLocks noChangeShapeType="1"/>
            </p:cNvSpPr>
            <p:nvPr/>
          </p:nvSpPr>
          <p:spPr bwMode="auto">
            <a:xfrm>
              <a:off x="793" y="1434"/>
              <a:ext cx="0" cy="2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8890" name="Line 10"/>
            <p:cNvSpPr>
              <a:spLocks noChangeShapeType="1"/>
            </p:cNvSpPr>
            <p:nvPr/>
          </p:nvSpPr>
          <p:spPr bwMode="auto">
            <a:xfrm>
              <a:off x="793" y="3897"/>
              <a:ext cx="4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8891" name="Line 11"/>
            <p:cNvSpPr>
              <a:spLocks noChangeShapeType="1"/>
            </p:cNvSpPr>
            <p:nvPr/>
          </p:nvSpPr>
          <p:spPr bwMode="auto">
            <a:xfrm>
              <a:off x="793" y="3475"/>
              <a:ext cx="81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8892" name="Arc 12"/>
            <p:cNvSpPr>
              <a:spLocks/>
            </p:cNvSpPr>
            <p:nvPr/>
          </p:nvSpPr>
          <p:spPr bwMode="auto">
            <a:xfrm rot="10800000" flipV="1">
              <a:off x="1580" y="1524"/>
              <a:ext cx="2266" cy="19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8893" name="Arc 13"/>
            <p:cNvSpPr>
              <a:spLocks/>
            </p:cNvSpPr>
            <p:nvPr/>
          </p:nvSpPr>
          <p:spPr bwMode="auto">
            <a:xfrm rot="10800000">
              <a:off x="3831" y="1545"/>
              <a:ext cx="1666" cy="190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78900" name="Text Box 20"/>
          <p:cNvSpPr txBox="1">
            <a:spLocks noChangeArrowheads="1"/>
          </p:cNvSpPr>
          <p:nvPr/>
        </p:nvSpPr>
        <p:spPr bwMode="auto">
          <a:xfrm>
            <a:off x="332509" y="228600"/>
            <a:ext cx="8419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/>
              <a:t>Oxygen Uptake during Exercise</a:t>
            </a:r>
          </a:p>
        </p:txBody>
      </p:sp>
      <p:sp>
        <p:nvSpPr>
          <p:cNvPr id="378901" name="Text Box 21"/>
          <p:cNvSpPr txBox="1">
            <a:spLocks noChangeArrowheads="1"/>
          </p:cNvSpPr>
          <p:nvPr/>
        </p:nvSpPr>
        <p:spPr bwMode="auto">
          <a:xfrm>
            <a:off x="3760440" y="5308270"/>
            <a:ext cx="137160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/>
              <a:t>time</a:t>
            </a:r>
          </a:p>
        </p:txBody>
      </p:sp>
      <p:sp>
        <p:nvSpPr>
          <p:cNvPr id="378902" name="Text Box 22"/>
          <p:cNvSpPr txBox="1">
            <a:spLocks noChangeArrowheads="1"/>
          </p:cNvSpPr>
          <p:nvPr/>
        </p:nvSpPr>
        <p:spPr bwMode="auto">
          <a:xfrm>
            <a:off x="152400" y="3048000"/>
            <a:ext cx="990600" cy="701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dirty="0"/>
              <a:t>O</a:t>
            </a:r>
            <a:r>
              <a:rPr lang="en-GB" sz="2000" baseline="-25000" dirty="0"/>
              <a:t>2</a:t>
            </a:r>
            <a:r>
              <a:rPr lang="en-GB" sz="2000" dirty="0"/>
              <a:t> uptake</a:t>
            </a:r>
          </a:p>
        </p:txBody>
      </p:sp>
      <p:sp>
        <p:nvSpPr>
          <p:cNvPr id="378903" name="Text Box 23"/>
          <p:cNvSpPr txBox="1">
            <a:spLocks noChangeArrowheads="1"/>
          </p:cNvSpPr>
          <p:nvPr/>
        </p:nvSpPr>
        <p:spPr bwMode="auto">
          <a:xfrm>
            <a:off x="1637952" y="4754563"/>
            <a:ext cx="106680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 dirty="0"/>
              <a:t>rest</a:t>
            </a:r>
          </a:p>
        </p:txBody>
      </p:sp>
      <p:sp>
        <p:nvSpPr>
          <p:cNvPr id="378904" name="Text Box 24"/>
          <p:cNvSpPr txBox="1">
            <a:spLocks noChangeArrowheads="1"/>
          </p:cNvSpPr>
          <p:nvPr/>
        </p:nvSpPr>
        <p:spPr bwMode="auto">
          <a:xfrm>
            <a:off x="3912840" y="4754563"/>
            <a:ext cx="121920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 dirty="0"/>
              <a:t>exercise</a:t>
            </a:r>
          </a:p>
        </p:txBody>
      </p:sp>
      <p:sp>
        <p:nvSpPr>
          <p:cNvPr id="378905" name="Text Box 25"/>
          <p:cNvSpPr txBox="1">
            <a:spLocks noChangeArrowheads="1"/>
          </p:cNvSpPr>
          <p:nvPr/>
        </p:nvSpPr>
        <p:spPr bwMode="auto">
          <a:xfrm>
            <a:off x="6804917" y="4754563"/>
            <a:ext cx="129540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1600"/>
              <a:t>recovery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EPOC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Slow component: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Fast component: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Lactate tolerance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517" y="1447800"/>
            <a:ext cx="8316171" cy="4800600"/>
          </a:xfrm>
        </p:spPr>
        <p:txBody>
          <a:bodyPr/>
          <a:lstStyle/>
          <a:p>
            <a:pPr eaLnBrk="1" hangingPunct="1"/>
            <a:r>
              <a:rPr lang="en-GB" dirty="0" smtClean="0"/>
              <a:t>How well performer copes with             accumulation</a:t>
            </a:r>
          </a:p>
          <a:p>
            <a:pPr eaLnBrk="1" hangingPunct="1"/>
            <a:r>
              <a:rPr lang="en-GB" dirty="0" smtClean="0"/>
              <a:t>Depends on ability to                acidity of </a:t>
            </a:r>
          </a:p>
          <a:p>
            <a:pPr eaLnBrk="1" hangingPunct="1">
              <a:buFontTx/>
              <a:buNone/>
            </a:pPr>
            <a:r>
              <a:rPr lang="en-GB" dirty="0" smtClean="0"/>
              <a:t>                    accumulation</a:t>
            </a:r>
          </a:p>
          <a:p>
            <a:r>
              <a:rPr lang="en-GB" dirty="0" smtClean="0"/>
              <a:t>Fitter performers can remove                quicker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909</Words>
  <Application>Microsoft Office PowerPoint</Application>
  <PresentationFormat>On-screen Show (4:3)</PresentationFormat>
  <Paragraphs>213</Paragraphs>
  <Slides>38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AQA A2 Revision</vt:lpstr>
      <vt:lpstr>Content</vt:lpstr>
      <vt:lpstr>Lactate threshold – Typical question</vt:lpstr>
      <vt:lpstr>Lactate Threshold/OBLA</vt:lpstr>
      <vt:lpstr>Slide 5</vt:lpstr>
      <vt:lpstr>Lactate threshold</vt:lpstr>
      <vt:lpstr>Slide 7</vt:lpstr>
      <vt:lpstr>EPOC</vt:lpstr>
      <vt:lpstr>Lactate tolerance</vt:lpstr>
      <vt:lpstr>Removal of lactate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POMS – Typical question</vt:lpstr>
      <vt:lpstr>Profile of Mood States</vt:lpstr>
      <vt:lpstr>Mood States</vt:lpstr>
      <vt:lpstr>Cognitive methods – Typical question</vt:lpstr>
      <vt:lpstr>Stress management</vt:lpstr>
      <vt:lpstr>Imagery</vt:lpstr>
      <vt:lpstr>Attentional control (focusing)</vt:lpstr>
      <vt:lpstr>Thought-stopping</vt:lpstr>
      <vt:lpstr>Self-talk</vt:lpstr>
      <vt:lpstr>Distraction-conflict theory– Typical question</vt:lpstr>
      <vt:lpstr>Baron – distraction-conflict theory</vt:lpstr>
      <vt:lpstr>Distraction causes conflict</vt:lpstr>
      <vt:lpstr>World games – Typical question</vt:lpstr>
      <vt:lpstr>Characteristics of World games</vt:lpstr>
      <vt:lpstr>Effects of World games for performers</vt:lpstr>
      <vt:lpstr>Effects of World games - Country</vt:lpstr>
      <vt:lpstr>Why use drugs – Typical question</vt:lpstr>
      <vt:lpstr>Reasons why performers may take drugs</vt:lpstr>
      <vt:lpstr>Solutions to drug-taking problem</vt:lpstr>
    </vt:vector>
  </TitlesOfParts>
  <Company>Subject Support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jjjj</dc:title>
  <dc:creator>Subject Support</dc:creator>
  <cp:lastModifiedBy>Mike</cp:lastModifiedBy>
  <cp:revision>78</cp:revision>
  <dcterms:created xsi:type="dcterms:W3CDTF">2013-10-04T09:30:32Z</dcterms:created>
  <dcterms:modified xsi:type="dcterms:W3CDTF">2014-05-06T12:38:53Z</dcterms:modified>
</cp:coreProperties>
</file>