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67" r:id="rId12"/>
    <p:sldId id="268" r:id="rId13"/>
    <p:sldId id="279" r:id="rId14"/>
    <p:sldId id="274" r:id="rId15"/>
    <p:sldId id="270" r:id="rId16"/>
    <p:sldId id="273" r:id="rId17"/>
    <p:sldId id="280" r:id="rId18"/>
    <p:sldId id="275" r:id="rId19"/>
    <p:sldId id="278" r:id="rId20"/>
    <p:sldId id="283" r:id="rId21"/>
    <p:sldId id="277" r:id="rId22"/>
    <p:sldId id="271" r:id="rId23"/>
    <p:sldId id="281" r:id="rId24"/>
    <p:sldId id="272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13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10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96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07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8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61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7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01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7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892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E514F-7FBC-4528-8D93-2A0FAEC22BA8}" type="datetimeFigureOut">
              <a:rPr lang="en-GB" smtClean="0"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E355F-FE01-41D5-ADC0-E2E390217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04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-YWrPzsmE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t4N9GSBoMI" TargetMode="External"/><Relationship Id="rId2" Type="http://schemas.openxmlformats.org/officeDocument/2006/relationships/hyperlink" Target="https://www.youtube.com/watch?v=I_ctJqjlrH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Stages of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6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types of reinforcement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Positive reinforcement, </a:t>
            </a:r>
            <a:r>
              <a:rPr lang="en-GB" i="1" dirty="0"/>
              <a:t>negative reinforcement </a:t>
            </a:r>
            <a:r>
              <a:rPr lang="en-GB" i="1" dirty="0" smtClean="0"/>
              <a:t>and punishment</a:t>
            </a:r>
            <a:endParaRPr lang="en-GB" dirty="0"/>
          </a:p>
          <a:p>
            <a:r>
              <a:rPr lang="en-GB" i="1" u="sng" dirty="0"/>
              <a:t>Positive </a:t>
            </a:r>
            <a:r>
              <a:rPr lang="en-GB" i="1" dirty="0"/>
              <a:t>- Use of praise/rewards/self-satisfaction to encourage correct behaviour </a:t>
            </a:r>
            <a:endParaRPr lang="en-GB" dirty="0"/>
          </a:p>
          <a:p>
            <a:r>
              <a:rPr lang="en-GB" i="1" u="sng" dirty="0"/>
              <a:t>Negative </a:t>
            </a:r>
            <a:r>
              <a:rPr lang="en-GB" i="1" dirty="0"/>
              <a:t>- Removal of </a:t>
            </a:r>
            <a:r>
              <a:rPr lang="en-GB" i="1" dirty="0" smtClean="0"/>
              <a:t>criticism when fault is corrected/unpleasant </a:t>
            </a:r>
            <a:r>
              <a:rPr lang="en-GB" i="1" dirty="0"/>
              <a:t>stimulus to encourage desired response/</a:t>
            </a:r>
            <a:r>
              <a:rPr lang="en-GB" i="1" dirty="0" err="1"/>
              <a:t>eg</a:t>
            </a:r>
            <a:r>
              <a:rPr lang="en-GB" i="1" dirty="0"/>
              <a:t> coach stops shouting </a:t>
            </a:r>
            <a:endParaRPr lang="en-GB" dirty="0" smtClean="0"/>
          </a:p>
          <a:p>
            <a:r>
              <a:rPr lang="en-GB" u="sng" dirty="0" smtClean="0"/>
              <a:t>Punishment- </a:t>
            </a:r>
            <a:r>
              <a:rPr lang="en-GB" dirty="0" smtClean="0"/>
              <a:t>criticism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2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19" y="365125"/>
            <a:ext cx="7800975" cy="285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93" y="1058551"/>
            <a:ext cx="2667000" cy="28765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9593" y="1063447"/>
            <a:ext cx="2667000" cy="3145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95837" y="1525543"/>
            <a:ext cx="2667000" cy="3145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99593" y="1972595"/>
            <a:ext cx="2667000" cy="3145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95837" y="2339530"/>
            <a:ext cx="2667000" cy="3145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57" y="4192543"/>
            <a:ext cx="9934575" cy="419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837" y="4869085"/>
            <a:ext cx="7448550" cy="7048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90928" y="5311330"/>
            <a:ext cx="7630732" cy="31459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43084" y="246039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42376" y="4217427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87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50" y="1477916"/>
            <a:ext cx="7124700" cy="1914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50" y="465573"/>
            <a:ext cx="5381625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564" y="2179145"/>
            <a:ext cx="1962150" cy="390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1265" y="1477916"/>
            <a:ext cx="1914525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8995" y="2886881"/>
            <a:ext cx="1009650" cy="3905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1353" y="3909484"/>
            <a:ext cx="9714437" cy="243980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3350" y="5061397"/>
            <a:ext cx="7627915" cy="3734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03349" y="5967564"/>
            <a:ext cx="7627915" cy="3734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43084" y="246039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7)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49888" y="3655187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11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078" y="7032"/>
            <a:ext cx="10515600" cy="1325563"/>
          </a:xfrm>
        </p:spPr>
        <p:txBody>
          <a:bodyPr/>
          <a:lstStyle/>
          <a:p>
            <a:r>
              <a:rPr lang="en-GB" dirty="0" smtClean="0"/>
              <a:t>Practical example- Operant conditioning</a:t>
            </a:r>
            <a:endParaRPr lang="en-GB" dirty="0"/>
          </a:p>
        </p:txBody>
      </p:sp>
      <p:pic>
        <p:nvPicPr>
          <p:cNvPr id="1026" name="Picture 2" descr="Image result for badminton 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1" y="2686374"/>
            <a:ext cx="6968252" cy="353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iley Face 3"/>
          <p:cNvSpPr/>
          <p:nvPr/>
        </p:nvSpPr>
        <p:spPr>
          <a:xfrm>
            <a:off x="1249056" y="4204952"/>
            <a:ext cx="502276" cy="5022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6555346" y="5248141"/>
            <a:ext cx="502276" cy="50227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746975" y="1596981"/>
            <a:ext cx="5808371" cy="3696236"/>
          </a:xfrm>
          <a:custGeom>
            <a:avLst/>
            <a:gdLst>
              <a:gd name="connsiteX0" fmla="*/ 5898524 w 5898524"/>
              <a:gd name="connsiteY0" fmla="*/ 3379046 h 3379046"/>
              <a:gd name="connsiteX1" fmla="*/ 3335629 w 5898524"/>
              <a:gd name="connsiteY1" fmla="*/ 56297 h 3379046"/>
              <a:gd name="connsiteX2" fmla="*/ 0 w 5898524"/>
              <a:gd name="connsiteY2" fmla="*/ 1202517 h 3379046"/>
              <a:gd name="connsiteX3" fmla="*/ 0 w 5898524"/>
              <a:gd name="connsiteY3" fmla="*/ 1202517 h 3379046"/>
              <a:gd name="connsiteX4" fmla="*/ 0 w 5898524"/>
              <a:gd name="connsiteY4" fmla="*/ 1202517 h 33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8524" h="3379046">
                <a:moveTo>
                  <a:pt x="5898524" y="3379046"/>
                </a:moveTo>
                <a:cubicBezTo>
                  <a:pt x="5108620" y="1899049"/>
                  <a:pt x="4318716" y="419052"/>
                  <a:pt x="3335629" y="56297"/>
                </a:cubicBezTo>
                <a:cubicBezTo>
                  <a:pt x="2352542" y="-306458"/>
                  <a:pt x="0" y="1202517"/>
                  <a:pt x="0" y="1202517"/>
                </a:cubicBezTo>
                <a:lnTo>
                  <a:pt x="0" y="1202517"/>
                </a:lnTo>
                <a:lnTo>
                  <a:pt x="0" y="120251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221357" y="1060785"/>
            <a:ext cx="69706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a shot goes long and high</a:t>
            </a:r>
          </a:p>
          <a:p>
            <a:r>
              <a:rPr lang="en-GB" dirty="0" smtClean="0"/>
              <a:t>Our performer knows to move back and to the left.</a:t>
            </a:r>
          </a:p>
          <a:p>
            <a:r>
              <a:rPr lang="en-GB" dirty="0" smtClean="0"/>
              <a:t>Stimulus=Long, high shot.</a:t>
            </a:r>
          </a:p>
          <a:p>
            <a:r>
              <a:rPr lang="en-GB" dirty="0" smtClean="0"/>
              <a:t>Response=move back and left</a:t>
            </a:r>
          </a:p>
          <a:p>
            <a:r>
              <a:rPr lang="en-GB" dirty="0" smtClean="0"/>
              <a:t>The more it is practiced/grooved, the stronger the bond will become.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45192" y="3193961"/>
            <a:ext cx="399050" cy="10109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421287" y="4182414"/>
            <a:ext cx="528483" cy="524814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18187" y="4539803"/>
            <a:ext cx="63086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95264" y="3070566"/>
            <a:ext cx="1" cy="14692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4" descr="Image result for shuttle cock clipart"/>
          <p:cNvSpPr>
            <a:spLocks noChangeAspect="1" noChangeArrowheads="1"/>
          </p:cNvSpPr>
          <p:nvPr/>
        </p:nvSpPr>
        <p:spPr bwMode="auto">
          <a:xfrm>
            <a:off x="188891" y="-739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715227" y="2686374"/>
            <a:ext cx="40670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dirty="0"/>
              <a:t>The coach has noticed that player A moves their left leg  first when he should move their right leg.</a:t>
            </a:r>
          </a:p>
          <a:p>
            <a:r>
              <a:rPr lang="en-GB" dirty="0" smtClean="0"/>
              <a:t>Using operant conditioning, what </a:t>
            </a:r>
            <a:r>
              <a:rPr lang="en-GB" dirty="0"/>
              <a:t>can the coach do?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715227" y="4487428"/>
            <a:ext cx="42758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Manipulates the environment- puts a hoop down so the player has to step into the hoop with their right leg before going over to the left. </a:t>
            </a:r>
          </a:p>
          <a:p>
            <a:r>
              <a:rPr lang="en-GB" dirty="0"/>
              <a:t>Trying to create a new response to the same stimulus. </a:t>
            </a:r>
          </a:p>
          <a:p>
            <a:r>
              <a:rPr lang="en-GB" dirty="0"/>
              <a:t>Shaping the environment to get the desired response.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51332" y="4306957"/>
            <a:ext cx="29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734654" y="5750417"/>
            <a:ext cx="29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8535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2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Learning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886" y="1978025"/>
            <a:ext cx="419368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Social Learning Theory (Learning through </a:t>
            </a:r>
            <a:r>
              <a:rPr lang="en-GB" b="1" dirty="0" smtClean="0"/>
              <a:t>observation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4546" y="1978025"/>
            <a:ext cx="364257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Operant conditioning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(Learning through </a:t>
            </a:r>
            <a:r>
              <a:rPr lang="en-GB" b="1" dirty="0" smtClean="0"/>
              <a:t>reinforcement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93488" y="1978025"/>
            <a:ext cx="44346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Cognitive/Insight Learning Theory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(Learning through </a:t>
            </a:r>
            <a:r>
              <a:rPr lang="en-GB" b="1" dirty="0" smtClean="0"/>
              <a:t>problem solving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606" y="4004480"/>
            <a:ext cx="3361241" cy="2517686"/>
          </a:xfrm>
          <a:prstGeom prst="rect">
            <a:avLst/>
          </a:prstGeom>
        </p:spPr>
      </p:pic>
      <p:pic>
        <p:nvPicPr>
          <p:cNvPr id="7" name="Picture 2" descr="Image result for operant conditio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45" y="4004480"/>
            <a:ext cx="2613383" cy="221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3148" y="4453631"/>
            <a:ext cx="2114550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3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821" y="-240183"/>
            <a:ext cx="10515600" cy="1325563"/>
          </a:xfrm>
        </p:spPr>
        <p:txBody>
          <a:bodyPr/>
          <a:lstStyle/>
          <a:p>
            <a:r>
              <a:rPr lang="en-GB" dirty="0" smtClean="0"/>
              <a:t>Cognitive/Insight theory- Wolfgang Kohler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4408" y="1851382"/>
            <a:ext cx="11216426" cy="5006617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This theory requires the learner to look at the problem and work out how to solve it. </a:t>
            </a:r>
          </a:p>
          <a:p>
            <a:r>
              <a:rPr lang="en-GB" sz="2800" b="1" dirty="0" smtClean="0"/>
              <a:t>WHY???  </a:t>
            </a:r>
            <a:r>
              <a:rPr lang="en-GB" sz="2800" dirty="0" smtClean="0"/>
              <a:t>Have to understand the process </a:t>
            </a:r>
          </a:p>
          <a:p>
            <a:r>
              <a:rPr lang="en-GB" sz="2800" dirty="0" smtClean="0"/>
              <a:t>Learning the </a:t>
            </a:r>
            <a:r>
              <a:rPr lang="en-GB" sz="2800" b="1" dirty="0" smtClean="0"/>
              <a:t>WHOLE</a:t>
            </a:r>
            <a:r>
              <a:rPr lang="en-GB" sz="2800" dirty="0" smtClean="0"/>
              <a:t> skill (</a:t>
            </a:r>
            <a:r>
              <a:rPr lang="en-GB" sz="2800" dirty="0" err="1" smtClean="0"/>
              <a:t>Gestalist</a:t>
            </a:r>
            <a:r>
              <a:rPr lang="en-GB" sz="2800" dirty="0" smtClean="0"/>
              <a:t>)</a:t>
            </a:r>
          </a:p>
          <a:p>
            <a:r>
              <a:rPr lang="en-GB" dirty="0" smtClean="0"/>
              <a:t>Based on our </a:t>
            </a:r>
            <a:r>
              <a:rPr lang="en-GB" sz="2800" b="1" dirty="0" smtClean="0"/>
              <a:t>PERCEPTION </a:t>
            </a:r>
            <a:r>
              <a:rPr lang="en-GB" sz="2800" dirty="0" smtClean="0"/>
              <a:t>of the situation (improving our information processing system)</a:t>
            </a:r>
          </a:p>
          <a:p>
            <a:r>
              <a:rPr lang="en-GB" dirty="0" smtClean="0"/>
              <a:t>Involves trial and error</a:t>
            </a:r>
            <a:endParaRPr lang="en-GB" sz="2800" dirty="0" smtClean="0"/>
          </a:p>
          <a:p>
            <a:r>
              <a:rPr lang="en-GB" dirty="0" smtClean="0"/>
              <a:t>Involves</a:t>
            </a:r>
            <a:r>
              <a:rPr lang="en-GB" b="1" dirty="0" smtClean="0"/>
              <a:t> problem solving</a:t>
            </a:r>
          </a:p>
          <a:p>
            <a:r>
              <a:rPr lang="en-GB" dirty="0"/>
              <a:t>This problem solving will involve </a:t>
            </a:r>
            <a:r>
              <a:rPr lang="en-GB" b="1" dirty="0"/>
              <a:t>making sense of the </a:t>
            </a:r>
            <a:r>
              <a:rPr lang="en-GB" b="1" dirty="0" smtClean="0"/>
              <a:t>information</a:t>
            </a:r>
            <a:endParaRPr lang="en-GB" sz="2800" b="1" dirty="0" smtClean="0"/>
          </a:p>
          <a:p>
            <a:r>
              <a:rPr lang="en-GB" sz="2800" dirty="0" smtClean="0"/>
              <a:t>So you can apply it to a new situation  and adapt it better</a:t>
            </a:r>
          </a:p>
          <a:p>
            <a:r>
              <a:rPr lang="en-GB" sz="2800" dirty="0" smtClean="0"/>
              <a:t>Based on </a:t>
            </a:r>
            <a:r>
              <a:rPr lang="en-GB" sz="2800" b="1" dirty="0" smtClean="0"/>
              <a:t>PAST EXPERIENCES </a:t>
            </a:r>
            <a:r>
              <a:rPr lang="en-GB" sz="2800" dirty="0" smtClean="0"/>
              <a:t>(works wel</a:t>
            </a:r>
            <a:r>
              <a:rPr lang="en-GB" dirty="0" smtClean="0"/>
              <a:t>l with SCHEMA theory)</a:t>
            </a:r>
            <a:endParaRPr lang="en-GB" sz="2800" dirty="0" smtClean="0"/>
          </a:p>
          <a:p>
            <a:pPr marL="0" indent="0">
              <a:buNone/>
            </a:pPr>
            <a:endParaRPr lang="en-GB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3447977" y="1085380"/>
            <a:ext cx="49457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www.youtube.com/watch?v=6-YWrPzsmEE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2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 smtClean="0"/>
              <a:t>Links to sport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56" y="1117287"/>
            <a:ext cx="5408054" cy="4351338"/>
          </a:xfrm>
        </p:spPr>
        <p:txBody>
          <a:bodyPr>
            <a:normAutofit fontScale="92500" lnSpcReduction="20000"/>
          </a:bodyPr>
          <a:lstStyle/>
          <a:p>
            <a:r>
              <a:rPr lang="en-GB" i="1" dirty="0"/>
              <a:t>Cognitive  theory that involves  cognitive processes/development</a:t>
            </a:r>
          </a:p>
          <a:p>
            <a:r>
              <a:rPr lang="en-GB" i="1" dirty="0"/>
              <a:t>Is about understanding the process to achieve the result/why/reasons you do things</a:t>
            </a:r>
          </a:p>
          <a:p>
            <a:r>
              <a:rPr lang="en-GB" i="1" dirty="0"/>
              <a:t>Coach questions performer about why they’re performing in a particular way</a:t>
            </a:r>
          </a:p>
          <a:p>
            <a:r>
              <a:rPr lang="en-GB" i="1" dirty="0"/>
              <a:t>Experiences the ‘whole’ activity rather than skills in </a:t>
            </a:r>
            <a:r>
              <a:rPr lang="en-GB" i="1" dirty="0" smtClean="0"/>
              <a:t>isolation</a:t>
            </a:r>
          </a:p>
          <a:p>
            <a:r>
              <a:rPr lang="en-GB" i="1" dirty="0" smtClean="0"/>
              <a:t>Can apply it to health-Understand why they need to be healthy and the best way they can do that. 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32619" y="0"/>
            <a:ext cx="51858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u="sng" dirty="0" smtClean="0"/>
              <a:t>How can this approach have a</a:t>
            </a:r>
            <a:br>
              <a:rPr lang="en-GB" sz="3200" b="1" u="sng" dirty="0" smtClean="0"/>
            </a:br>
            <a:r>
              <a:rPr lang="en-GB" sz="3200" b="1" u="sng" dirty="0" smtClean="0"/>
              <a:t>positive effect on learning a skill</a:t>
            </a:r>
            <a:endParaRPr lang="en-GB" sz="3200" b="1" u="sng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32618" y="1143000"/>
            <a:ext cx="5185893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i="1" dirty="0" smtClean="0"/>
              <a:t>Allows learners to develop their own strategies and/or routes of understanding</a:t>
            </a:r>
          </a:p>
          <a:p>
            <a:r>
              <a:rPr lang="en-GB" sz="3200" i="1" dirty="0" smtClean="0"/>
              <a:t>Better for the performer rather than being told what to do all the time</a:t>
            </a:r>
          </a:p>
          <a:p>
            <a:r>
              <a:rPr lang="en-GB" sz="3200" i="1" dirty="0" smtClean="0"/>
              <a:t>Performer able to adjust movements as required</a:t>
            </a:r>
          </a:p>
          <a:p>
            <a:r>
              <a:rPr lang="en-GB" sz="3200" i="1" dirty="0" smtClean="0"/>
              <a:t>Improves motivation.</a:t>
            </a:r>
            <a:endParaRPr lang="en-GB" sz="32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8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078" y="7032"/>
            <a:ext cx="10515600" cy="1325563"/>
          </a:xfrm>
        </p:spPr>
        <p:txBody>
          <a:bodyPr/>
          <a:lstStyle/>
          <a:p>
            <a:r>
              <a:rPr lang="en-GB" dirty="0" smtClean="0"/>
              <a:t>Practical example- Cognitive/Insight learning</a:t>
            </a:r>
            <a:endParaRPr lang="en-GB" dirty="0"/>
          </a:p>
        </p:txBody>
      </p:sp>
      <p:pic>
        <p:nvPicPr>
          <p:cNvPr id="1026" name="Picture 2" descr="Image result for badminton co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91" y="2686374"/>
            <a:ext cx="6968252" cy="3539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miley Face 3"/>
          <p:cNvSpPr/>
          <p:nvPr/>
        </p:nvSpPr>
        <p:spPr>
          <a:xfrm>
            <a:off x="1249056" y="4204952"/>
            <a:ext cx="502276" cy="50227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miley Face 5"/>
          <p:cNvSpPr/>
          <p:nvPr/>
        </p:nvSpPr>
        <p:spPr>
          <a:xfrm>
            <a:off x="5583333" y="4182414"/>
            <a:ext cx="502276" cy="502276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541119" y="1121469"/>
            <a:ext cx="46472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Player A- Perfect player</a:t>
            </a:r>
          </a:p>
          <a:p>
            <a:r>
              <a:rPr lang="en-GB" dirty="0" smtClean="0"/>
              <a:t>Causing player B lots of problems, hitting it high and deep to the back corner and player B cannot respond with an effective back hand shot.</a:t>
            </a:r>
          </a:p>
          <a:p>
            <a:endParaRPr lang="en-GB" dirty="0"/>
          </a:p>
          <a:p>
            <a:r>
              <a:rPr lang="en-GB" dirty="0" smtClean="0"/>
              <a:t>Using Cognitive learning theory, what could a coach do?</a:t>
            </a:r>
          </a:p>
          <a:p>
            <a:endParaRPr lang="en-GB" dirty="0" smtClean="0"/>
          </a:p>
          <a:p>
            <a:r>
              <a:rPr lang="en-GB" dirty="0" smtClean="0"/>
              <a:t>Coach: ‘How can we solve this problem?’</a:t>
            </a:r>
          </a:p>
          <a:p>
            <a:r>
              <a:rPr lang="en-GB" dirty="0" smtClean="0"/>
              <a:t>Player B: ‘I need to improve my backhand’</a:t>
            </a:r>
          </a:p>
          <a:p>
            <a:r>
              <a:rPr lang="en-GB" dirty="0" smtClean="0"/>
              <a:t>Coach: </a:t>
            </a:r>
            <a:r>
              <a:rPr lang="en-GB" b="1" dirty="0" smtClean="0"/>
              <a:t>‘What else?’</a:t>
            </a:r>
          </a:p>
          <a:p>
            <a:r>
              <a:rPr lang="en-GB" dirty="0" smtClean="0"/>
              <a:t>Player B:  ‘Well, They are putting me back in that corner when I hit into the middle’</a:t>
            </a:r>
          </a:p>
          <a:p>
            <a:r>
              <a:rPr lang="en-GB" dirty="0" smtClean="0"/>
              <a:t>Coach: ‘So what can you do differently?’</a:t>
            </a:r>
          </a:p>
          <a:p>
            <a:r>
              <a:rPr lang="en-GB" dirty="0" smtClean="0"/>
              <a:t>Player B: ‘Well on my shots I’m going to try to send them to the corner or bring them into the middle.’</a:t>
            </a:r>
          </a:p>
          <a:p>
            <a:r>
              <a:rPr lang="en-GB" dirty="0" smtClean="0"/>
              <a:t>Helping the performer to find a solution.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0" name="AutoShape 4" descr="Image result for shuttle cock clipart"/>
          <p:cNvSpPr>
            <a:spLocks noChangeAspect="1" noChangeArrowheads="1"/>
          </p:cNvSpPr>
          <p:nvPr/>
        </p:nvSpPr>
        <p:spPr bwMode="auto">
          <a:xfrm>
            <a:off x="188891" y="-7399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1484243" y="1815734"/>
            <a:ext cx="5393635" cy="3736927"/>
          </a:xfrm>
          <a:custGeom>
            <a:avLst/>
            <a:gdLst>
              <a:gd name="connsiteX0" fmla="*/ 0 w 5393635"/>
              <a:gd name="connsiteY0" fmla="*/ 2371953 h 3736927"/>
              <a:gd name="connsiteX1" fmla="*/ 2173357 w 5393635"/>
              <a:gd name="connsiteY1" fmla="*/ 26318 h 3736927"/>
              <a:gd name="connsiteX2" fmla="*/ 5393635 w 5393635"/>
              <a:gd name="connsiteY2" fmla="*/ 3736927 h 3736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93635" h="3736927">
                <a:moveTo>
                  <a:pt x="0" y="2371953"/>
                </a:moveTo>
                <a:cubicBezTo>
                  <a:pt x="637209" y="1085387"/>
                  <a:pt x="1274418" y="-201178"/>
                  <a:pt x="2173357" y="26318"/>
                </a:cubicBezTo>
                <a:cubicBezTo>
                  <a:pt x="3072296" y="253814"/>
                  <a:pt x="4232965" y="1995370"/>
                  <a:pt x="5393635" y="37369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751332" y="4306957"/>
            <a:ext cx="29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903917" y="4564677"/>
            <a:ext cx="299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54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Learning theory- Observational</a:t>
            </a:r>
            <a:br>
              <a:rPr lang="en-GB" dirty="0" smtClean="0"/>
            </a:br>
            <a:r>
              <a:rPr lang="en-GB" dirty="0" smtClean="0"/>
              <a:t>(Bandura)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19" y="1786988"/>
            <a:ext cx="10515600" cy="4351338"/>
          </a:xfrm>
        </p:spPr>
        <p:txBody>
          <a:bodyPr/>
          <a:lstStyle/>
          <a:p>
            <a:r>
              <a:rPr lang="en-GB" dirty="0" smtClean="0"/>
              <a:t>Main idea is that people learn by observing others.</a:t>
            </a:r>
          </a:p>
          <a:p>
            <a:r>
              <a:rPr lang="en-GB" dirty="0" smtClean="0"/>
              <a:t>Situational/environmental learning</a:t>
            </a:r>
          </a:p>
          <a:p>
            <a:r>
              <a:rPr lang="en-GB" dirty="0" smtClean="0"/>
              <a:t>Modelling </a:t>
            </a:r>
            <a:endParaRPr lang="en-GB" dirty="0"/>
          </a:p>
          <a:p>
            <a:r>
              <a:rPr lang="en-GB" dirty="0"/>
              <a:t>Most people learn by copying</a:t>
            </a:r>
          </a:p>
          <a:p>
            <a:r>
              <a:rPr lang="en-GB" dirty="0"/>
              <a:t>Vicarious experience</a:t>
            </a:r>
          </a:p>
          <a:p>
            <a:r>
              <a:rPr lang="en-GB" dirty="0"/>
              <a:t>Builds up mental picture</a:t>
            </a:r>
          </a:p>
          <a:p>
            <a:r>
              <a:rPr lang="en-GB" dirty="0"/>
              <a:t>Creates patterns more </a:t>
            </a:r>
            <a:r>
              <a:rPr lang="en-GB" dirty="0" smtClean="0"/>
              <a:t>easily</a:t>
            </a:r>
          </a:p>
          <a:p>
            <a:r>
              <a:rPr lang="en-GB" dirty="0" smtClean="0"/>
              <a:t>Demonstrations- visual image</a:t>
            </a:r>
          </a:p>
        </p:txBody>
      </p:sp>
    </p:spTree>
    <p:extLst>
      <p:ext uri="{BB962C8B-B14F-4D97-AF65-F5344CB8AC3E}">
        <p14:creationId xmlns:p14="http://schemas.microsoft.com/office/powerpoint/2010/main" val="26870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Demonstrations must be effective…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Relevant to the learner</a:t>
            </a:r>
          </a:p>
          <a:p>
            <a:r>
              <a:rPr lang="en-GB" dirty="0" smtClean="0"/>
              <a:t>Accuracy</a:t>
            </a:r>
          </a:p>
          <a:p>
            <a:r>
              <a:rPr lang="en-GB" dirty="0" smtClean="0"/>
              <a:t>Status of the demonstrator- are they respected? Are they going to be taken seriously?</a:t>
            </a:r>
          </a:p>
          <a:p>
            <a:r>
              <a:rPr lang="en-GB" dirty="0" smtClean="0"/>
              <a:t>Physical and mental readiness</a:t>
            </a:r>
          </a:p>
          <a:p>
            <a:r>
              <a:rPr lang="en-GB" dirty="0" smtClean="0"/>
              <a:t>Motivation of learners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79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141" y="-368578"/>
            <a:ext cx="10515600" cy="1325563"/>
          </a:xfrm>
        </p:spPr>
        <p:txBody>
          <a:bodyPr/>
          <a:lstStyle/>
          <a:p>
            <a:r>
              <a:rPr lang="en-GB" dirty="0" smtClean="0"/>
              <a:t>Stages of learning-Characteristics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683781"/>
              </p:ext>
            </p:extLst>
          </p:nvPr>
        </p:nvGraphicFramePr>
        <p:xfrm>
          <a:off x="369195" y="3591058"/>
          <a:ext cx="10984605" cy="298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535"/>
                <a:gridCol w="3661535"/>
                <a:gridCol w="3661535"/>
              </a:tblGrid>
              <a:tr h="53748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2450348">
                <a:tc>
                  <a:txBody>
                    <a:bodyPr/>
                    <a:lstStyle/>
                    <a:p>
                      <a:endParaRPr lang="en-GB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34851" y="3284113"/>
            <a:ext cx="10869769" cy="0"/>
          </a:xfrm>
          <a:prstGeom prst="straightConnector1">
            <a:avLst/>
          </a:prstGeom>
          <a:ln w="5715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74" y="1137242"/>
            <a:ext cx="1995152" cy="19666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430" y="1249010"/>
            <a:ext cx="2619375" cy="1743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7515" y="484480"/>
            <a:ext cx="1743075" cy="26193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6828" y="3696237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Cognitive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035974" y="3696237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Associative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897489" y="3692082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Autonomous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40913" y="4301544"/>
            <a:ext cx="3103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Mental</a:t>
            </a:r>
            <a:r>
              <a:rPr lang="en-GB" baseline="0" dirty="0" smtClean="0"/>
              <a:t> picture</a:t>
            </a:r>
          </a:p>
          <a:p>
            <a:r>
              <a:rPr lang="en-GB" baseline="0" dirty="0" smtClean="0"/>
              <a:t>Conscious thought</a:t>
            </a:r>
          </a:p>
          <a:p>
            <a:r>
              <a:rPr lang="en-GB" baseline="0" dirty="0" smtClean="0"/>
              <a:t>No </a:t>
            </a:r>
            <a:r>
              <a:rPr lang="en-GB" baseline="0" dirty="0" err="1" smtClean="0"/>
              <a:t>kinaesthesis</a:t>
            </a:r>
            <a:endParaRPr lang="en-GB" baseline="0" dirty="0" smtClean="0"/>
          </a:p>
          <a:p>
            <a:r>
              <a:rPr lang="en-GB" baseline="0" dirty="0" smtClean="0"/>
              <a:t>Lacks fluency</a:t>
            </a:r>
          </a:p>
          <a:p>
            <a:r>
              <a:rPr lang="en-GB" baseline="0" dirty="0" smtClean="0"/>
              <a:t>Trial and error learning</a:t>
            </a:r>
          </a:p>
          <a:p>
            <a:r>
              <a:rPr lang="en-GB" baseline="0" dirty="0" smtClean="0"/>
              <a:t>Building S-R bond</a:t>
            </a:r>
          </a:p>
          <a:p>
            <a:r>
              <a:rPr lang="en-GB" b="1" baseline="0" dirty="0" smtClean="0"/>
              <a:t>Extrinsic feedback</a:t>
            </a:r>
          </a:p>
          <a:p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270956" y="4163044"/>
            <a:ext cx="31810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Practice stage</a:t>
            </a:r>
          </a:p>
          <a:p>
            <a:r>
              <a:rPr lang="en-GB" dirty="0" smtClean="0"/>
              <a:t>Fluency increases</a:t>
            </a:r>
          </a:p>
          <a:p>
            <a:r>
              <a:rPr lang="en-GB" dirty="0" smtClean="0"/>
              <a:t>More trial</a:t>
            </a:r>
            <a:r>
              <a:rPr lang="en-GB" baseline="0" dirty="0" smtClean="0"/>
              <a:t> and error</a:t>
            </a:r>
          </a:p>
          <a:p>
            <a:r>
              <a:rPr lang="en-GB" baseline="0" dirty="0" smtClean="0"/>
              <a:t>Match technical model to performance</a:t>
            </a:r>
          </a:p>
          <a:p>
            <a:r>
              <a:rPr lang="en-GB" baseline="0" dirty="0" smtClean="0"/>
              <a:t>EMP stored in LTM</a:t>
            </a:r>
          </a:p>
          <a:p>
            <a:r>
              <a:rPr lang="en-GB" b="1" baseline="0" dirty="0" smtClean="0"/>
              <a:t>Knowledge of results</a:t>
            </a:r>
          </a:p>
          <a:p>
            <a:r>
              <a:rPr lang="en-GB" b="1" baseline="0" dirty="0" smtClean="0"/>
              <a:t>Knowledge of performance</a:t>
            </a:r>
          </a:p>
          <a:p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888256" y="4162438"/>
            <a:ext cx="3029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Accurate</a:t>
            </a:r>
          </a:p>
          <a:p>
            <a:r>
              <a:rPr lang="en-GB" dirty="0" smtClean="0"/>
              <a:t>Grooved</a:t>
            </a:r>
          </a:p>
          <a:p>
            <a:r>
              <a:rPr lang="en-GB" dirty="0" smtClean="0"/>
              <a:t>Over-learned</a:t>
            </a:r>
          </a:p>
          <a:p>
            <a:r>
              <a:rPr lang="en-GB" dirty="0" smtClean="0"/>
              <a:t>Fluent</a:t>
            </a:r>
          </a:p>
          <a:p>
            <a:r>
              <a:rPr lang="en-GB" dirty="0" smtClean="0"/>
              <a:t>Efficient</a:t>
            </a:r>
          </a:p>
          <a:p>
            <a:r>
              <a:rPr lang="en-GB" dirty="0" smtClean="0"/>
              <a:t>Little</a:t>
            </a:r>
            <a:r>
              <a:rPr lang="en-GB" baseline="0" dirty="0" smtClean="0"/>
              <a:t> thought</a:t>
            </a:r>
          </a:p>
          <a:p>
            <a:r>
              <a:rPr lang="en-GB" b="1" baseline="0" dirty="0" smtClean="0"/>
              <a:t>Intrinsic feedback (</a:t>
            </a:r>
            <a:r>
              <a:rPr lang="en-GB" b="1" baseline="0" dirty="0" err="1" smtClean="0"/>
              <a:t>Kinaesthesis</a:t>
            </a:r>
            <a:r>
              <a:rPr lang="en-GB" b="1" baseline="0" dirty="0" smtClean="0"/>
              <a:t>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3608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805" y="-33609"/>
            <a:ext cx="10515600" cy="1325563"/>
          </a:xfrm>
        </p:spPr>
        <p:txBody>
          <a:bodyPr/>
          <a:lstStyle/>
          <a:p>
            <a:r>
              <a:rPr lang="en-GB" dirty="0" smtClean="0"/>
              <a:t>Bandura’s Model explaining observational learning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220788" y="1158279"/>
            <a:ext cx="2159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Demonstration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20788" y="2143728"/>
            <a:ext cx="193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Attention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20788" y="3094348"/>
            <a:ext cx="193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Retention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220788" y="4109098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Motor production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220788" y="5087008"/>
            <a:ext cx="1933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Motivation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20788" y="6064919"/>
            <a:ext cx="2708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Actual performance</a:t>
            </a:r>
            <a:endParaRPr lang="en-GB" sz="2400" dirty="0"/>
          </a:p>
        </p:txBody>
      </p:sp>
      <p:sp>
        <p:nvSpPr>
          <p:cNvPr id="10" name="Down Arrow 9"/>
          <p:cNvSpPr/>
          <p:nvPr/>
        </p:nvSpPr>
        <p:spPr>
          <a:xfrm>
            <a:off x="5721531" y="1528354"/>
            <a:ext cx="465908" cy="61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5721531" y="2528538"/>
            <a:ext cx="465908" cy="61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5721531" y="3543900"/>
            <a:ext cx="465908" cy="61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5721531" y="4557852"/>
            <a:ext cx="465908" cy="61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756364" y="5499109"/>
            <a:ext cx="465908" cy="6153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3209" y="-240183"/>
            <a:ext cx="10515600" cy="1325563"/>
          </a:xfrm>
        </p:spPr>
        <p:txBody>
          <a:bodyPr/>
          <a:lstStyle/>
          <a:p>
            <a:r>
              <a:rPr lang="en-GB" dirty="0" smtClean="0"/>
              <a:t>Bandura’s Model of social learning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5931"/>
              </p:ext>
            </p:extLst>
          </p:nvPr>
        </p:nvGraphicFramePr>
        <p:xfrm>
          <a:off x="221227" y="1085381"/>
          <a:ext cx="11447032" cy="4784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1758"/>
                <a:gridCol w="2861758"/>
                <a:gridCol w="2861758"/>
                <a:gridCol w="2861758"/>
              </a:tblGrid>
              <a:tr h="427526">
                <a:tc>
                  <a:txBody>
                    <a:bodyPr/>
                    <a:lstStyle/>
                    <a:p>
                      <a:r>
                        <a:rPr lang="en-GB" dirty="0" smtClean="0"/>
                        <a:t>Attention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Retention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Motor Production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Motivation</a:t>
                      </a:r>
                      <a:endParaRPr lang="en-GB" dirty="0"/>
                    </a:p>
                  </a:txBody>
                  <a:tcPr/>
                </a:tc>
              </a:tr>
              <a:tr h="435695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Brace 5"/>
          <p:cNvSpPr/>
          <p:nvPr/>
        </p:nvSpPr>
        <p:spPr>
          <a:xfrm rot="5400000">
            <a:off x="2588653" y="3387350"/>
            <a:ext cx="1197735" cy="51901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21217" y="6284890"/>
            <a:ext cx="5164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Perception- taking note and retaining information</a:t>
            </a:r>
            <a:endParaRPr lang="en-GB" dirty="0"/>
          </a:p>
        </p:txBody>
      </p:sp>
      <p:sp>
        <p:nvSpPr>
          <p:cNvPr id="8" name="Right Brace 7"/>
          <p:cNvSpPr/>
          <p:nvPr/>
        </p:nvSpPr>
        <p:spPr>
          <a:xfrm rot="5400000">
            <a:off x="8126570" y="2949264"/>
            <a:ext cx="1197735" cy="519018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8075055" y="6211978"/>
            <a:ext cx="32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Psychomotor- reproduce the skill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92428" y="1444487"/>
            <a:ext cx="237213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Amount of notice taken by the learner, </a:t>
            </a:r>
            <a:r>
              <a:rPr lang="en-GB" sz="2000" b="1" dirty="0"/>
              <a:t>NOT</a:t>
            </a:r>
            <a:r>
              <a:rPr lang="en-GB" sz="2000" dirty="0"/>
              <a:t> just paying attention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Coach can aid this by highlighting cues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Needs to be accurate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Not too long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Must be attractive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Significant 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Role model/ peer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Needs to be seen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31477" y="1413610"/>
            <a:ext cx="255113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Internalisation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Can they remember the skill?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Creation of a mental picture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Meaningful demo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Coach careful not to overload performer with too much verbal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Mental rehearsal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2</a:t>
            </a:r>
            <a:r>
              <a:rPr lang="en-GB" sz="2000" baseline="30000" dirty="0"/>
              <a:t>nd</a:t>
            </a:r>
            <a:r>
              <a:rPr lang="en-GB" sz="2000" dirty="0"/>
              <a:t> image to help- </a:t>
            </a:r>
            <a:r>
              <a:rPr lang="en-GB" sz="2000" i="1" dirty="0"/>
              <a:t>hand in cookie jar</a:t>
            </a: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143386" y="1485311"/>
            <a:ext cx="26030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Must have the physical ability to copy the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Must be given the opportunity to do this straight after the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Reproducing the skill</a:t>
            </a:r>
          </a:p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8918713" y="1431672"/>
            <a:ext cx="255767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Performer wants to learn the skill- do they have the desire to copy the action?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Based on successful completion of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Reinforcement/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Perceived status of the model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4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/>
      <p:bldP spid="11" grpId="0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556" y="178953"/>
            <a:ext cx="8039100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85" y="559953"/>
            <a:ext cx="3933825" cy="2914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7485" y="531378"/>
            <a:ext cx="3971925" cy="2971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598" y="3503178"/>
            <a:ext cx="11565564" cy="2019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752" y="5551053"/>
            <a:ext cx="11649410" cy="130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5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9144000" cy="26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955630"/>
            <a:ext cx="5010150" cy="25431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0720" y="955630"/>
            <a:ext cx="3265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</a:p>
          <a:p>
            <a:endParaRPr lang="en-GB" dirty="0"/>
          </a:p>
          <a:p>
            <a:r>
              <a:rPr lang="en-GB" dirty="0" smtClean="0"/>
              <a:t>2</a:t>
            </a:r>
          </a:p>
          <a:p>
            <a:endParaRPr lang="en-GB" dirty="0"/>
          </a:p>
          <a:p>
            <a:r>
              <a:rPr lang="en-GB" dirty="0" smtClean="0"/>
              <a:t>5</a:t>
            </a:r>
          </a:p>
          <a:p>
            <a:endParaRPr lang="en-GB" dirty="0"/>
          </a:p>
          <a:p>
            <a:r>
              <a:rPr lang="en-GB" dirty="0" smtClean="0"/>
              <a:t>4</a:t>
            </a:r>
          </a:p>
          <a:p>
            <a:endParaRPr lang="en-GB" dirty="0"/>
          </a:p>
          <a:p>
            <a:r>
              <a:rPr lang="en-GB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46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736" y="1547477"/>
            <a:ext cx="3333750" cy="2114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11" y="222361"/>
            <a:ext cx="3419475" cy="2571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1161" y="1682101"/>
            <a:ext cx="1076325" cy="4286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1161" y="2357102"/>
            <a:ext cx="1495425" cy="495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1161" y="3098778"/>
            <a:ext cx="1609725" cy="485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273" y="873750"/>
            <a:ext cx="4210050" cy="5619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7011" y="3830929"/>
            <a:ext cx="6000750" cy="29241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85928" y="4659795"/>
            <a:ext cx="1762125" cy="5334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85928" y="6114267"/>
            <a:ext cx="2038350" cy="4191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43065" y="5463231"/>
            <a:ext cx="18478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0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1714"/>
            <a:ext cx="8896350" cy="2219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96" y="2584450"/>
            <a:ext cx="11769884" cy="331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915478"/>
            <a:ext cx="7153275" cy="3590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1475" y="3674303"/>
            <a:ext cx="2019300" cy="304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7756" y="508794"/>
            <a:ext cx="182880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2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73" y="36217"/>
            <a:ext cx="9701683" cy="5473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4" y="1445319"/>
            <a:ext cx="3043306" cy="2229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2770" y="511561"/>
            <a:ext cx="5198638" cy="725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785" y="2970620"/>
            <a:ext cx="1981711" cy="704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72663" y="2162721"/>
            <a:ext cx="2081197" cy="6976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29423" y="1368473"/>
            <a:ext cx="2124437" cy="6631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9145" y="3867126"/>
            <a:ext cx="9933941" cy="464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5068" y="4221682"/>
            <a:ext cx="4128917" cy="244732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3085" y="6192486"/>
            <a:ext cx="4128917" cy="47651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143084" y="246039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1)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7624" y="3730016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8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1546"/>
            <a:ext cx="10515600" cy="1325563"/>
          </a:xfrm>
        </p:spPr>
        <p:txBody>
          <a:bodyPr/>
          <a:lstStyle/>
          <a:p>
            <a:r>
              <a:rPr lang="en-GB" dirty="0" smtClean="0"/>
              <a:t>Performance curves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43904"/>
            <a:ext cx="1186144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 smtClean="0"/>
              <a:t>Whenever we learn something we learn it at different rates and we can have different levels of success.</a:t>
            </a:r>
          </a:p>
          <a:p>
            <a:pPr marL="0" indent="0">
              <a:buNone/>
            </a:pPr>
            <a:r>
              <a:rPr lang="en-GB" sz="1600" dirty="0" smtClean="0"/>
              <a:t>These can be illustrated through performance curves. </a:t>
            </a:r>
          </a:p>
          <a:p>
            <a:pPr marL="0" indent="0">
              <a:buNone/>
            </a:pPr>
            <a:r>
              <a:rPr lang="en-GB" sz="1600" dirty="0" smtClean="0"/>
              <a:t>A learning plateau occurs when the learner stops progressing and no improvement in skill is evident. The athlete may still be learning but performance does not improve.</a:t>
            </a:r>
            <a:endParaRPr lang="en-GB" sz="16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87134" y="2588654"/>
            <a:ext cx="1" cy="1712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687133" y="4282936"/>
            <a:ext cx="203486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6214" y="3115020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Performance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331075" y="4296657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Trial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571202" y="2515061"/>
            <a:ext cx="2730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00B050"/>
                </a:solidFill>
              </a:rPr>
              <a:t>Positive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The more you do it, the faster you improve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7266371" y="2510294"/>
            <a:ext cx="1" cy="1712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266370" y="4204576"/>
            <a:ext cx="203486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48875" y="2930354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7910312" y="4218297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Trial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493876" y="2542331"/>
            <a:ext cx="27303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FF0000"/>
                </a:solidFill>
              </a:rPr>
              <a:t>Negative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Rate  of increase of performance will gradually reduce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Learn it quickly and then slow down (plateau)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700551" y="4830793"/>
            <a:ext cx="1" cy="1712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00550" y="6525075"/>
            <a:ext cx="203486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83055" y="5291660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2344492" y="6538796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Trial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3928056" y="4862830"/>
            <a:ext cx="2730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0070C0"/>
                </a:solidFill>
              </a:rPr>
              <a:t>Linear</a:t>
            </a:r>
            <a:r>
              <a:rPr lang="en-GB" u="sng" dirty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70C0"/>
                </a:solidFill>
              </a:rPr>
              <a:t>Rate of improvement remains constant</a:t>
            </a: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1962953" y="4932608"/>
            <a:ext cx="1424191" cy="1287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7266371" y="4813901"/>
            <a:ext cx="1" cy="17128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7266370" y="6508183"/>
            <a:ext cx="203486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848875" y="5274768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7910312" y="6521904"/>
            <a:ext cx="139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Trial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9493875" y="4837888"/>
            <a:ext cx="2730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solidFill>
                  <a:srgbClr val="7030A0"/>
                </a:solidFill>
              </a:rPr>
              <a:t>S-Shape</a:t>
            </a:r>
            <a:endParaRPr lang="en-GB" u="sng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7030A0"/>
                </a:solidFill>
              </a:rPr>
              <a:t>Combination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</a:rPr>
              <a:t>Little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B0F0"/>
                </a:solidFill>
              </a:rPr>
              <a:t>Rapid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FF0000"/>
                </a:solidFill>
              </a:rPr>
              <a:t>learning plateau</a:t>
            </a:r>
          </a:p>
        </p:txBody>
      </p:sp>
      <p:sp>
        <p:nvSpPr>
          <p:cNvPr id="43" name="Freeform 42"/>
          <p:cNvSpPr/>
          <p:nvPr/>
        </p:nvSpPr>
        <p:spPr>
          <a:xfrm>
            <a:off x="1841679" y="2730321"/>
            <a:ext cx="1365341" cy="1146220"/>
          </a:xfrm>
          <a:custGeom>
            <a:avLst/>
            <a:gdLst>
              <a:gd name="connsiteX0" fmla="*/ 0 w 1365341"/>
              <a:gd name="connsiteY0" fmla="*/ 1146220 h 1146220"/>
              <a:gd name="connsiteX1" fmla="*/ 64394 w 1365341"/>
              <a:gd name="connsiteY1" fmla="*/ 1133341 h 1146220"/>
              <a:gd name="connsiteX2" fmla="*/ 141667 w 1365341"/>
              <a:gd name="connsiteY2" fmla="*/ 1107583 h 1146220"/>
              <a:gd name="connsiteX3" fmla="*/ 180304 w 1365341"/>
              <a:gd name="connsiteY3" fmla="*/ 1094704 h 1146220"/>
              <a:gd name="connsiteX4" fmla="*/ 231820 w 1365341"/>
              <a:gd name="connsiteY4" fmla="*/ 1081825 h 1146220"/>
              <a:gd name="connsiteX5" fmla="*/ 309093 w 1365341"/>
              <a:gd name="connsiteY5" fmla="*/ 1056068 h 1146220"/>
              <a:gd name="connsiteX6" fmla="*/ 463639 w 1365341"/>
              <a:gd name="connsiteY6" fmla="*/ 978794 h 1146220"/>
              <a:gd name="connsiteX7" fmla="*/ 502276 w 1365341"/>
              <a:gd name="connsiteY7" fmla="*/ 965916 h 1146220"/>
              <a:gd name="connsiteX8" fmla="*/ 579549 w 1365341"/>
              <a:gd name="connsiteY8" fmla="*/ 914400 h 1146220"/>
              <a:gd name="connsiteX9" fmla="*/ 592428 w 1365341"/>
              <a:gd name="connsiteY9" fmla="*/ 875764 h 1146220"/>
              <a:gd name="connsiteX10" fmla="*/ 669701 w 1365341"/>
              <a:gd name="connsiteY10" fmla="*/ 850006 h 1146220"/>
              <a:gd name="connsiteX11" fmla="*/ 785611 w 1365341"/>
              <a:gd name="connsiteY11" fmla="*/ 785611 h 1146220"/>
              <a:gd name="connsiteX12" fmla="*/ 824248 w 1365341"/>
              <a:gd name="connsiteY12" fmla="*/ 772733 h 1146220"/>
              <a:gd name="connsiteX13" fmla="*/ 862884 w 1365341"/>
              <a:gd name="connsiteY13" fmla="*/ 746975 h 1146220"/>
              <a:gd name="connsiteX14" fmla="*/ 888642 w 1365341"/>
              <a:gd name="connsiteY14" fmla="*/ 708338 h 1146220"/>
              <a:gd name="connsiteX15" fmla="*/ 927279 w 1365341"/>
              <a:gd name="connsiteY15" fmla="*/ 695459 h 1146220"/>
              <a:gd name="connsiteX16" fmla="*/ 1043189 w 1365341"/>
              <a:gd name="connsiteY16" fmla="*/ 592428 h 1146220"/>
              <a:gd name="connsiteX17" fmla="*/ 1094704 w 1365341"/>
              <a:gd name="connsiteY17" fmla="*/ 515155 h 1146220"/>
              <a:gd name="connsiteX18" fmla="*/ 1120462 w 1365341"/>
              <a:gd name="connsiteY18" fmla="*/ 476518 h 1146220"/>
              <a:gd name="connsiteX19" fmla="*/ 1133341 w 1365341"/>
              <a:gd name="connsiteY19" fmla="*/ 437882 h 1146220"/>
              <a:gd name="connsiteX20" fmla="*/ 1171977 w 1365341"/>
              <a:gd name="connsiteY20" fmla="*/ 412124 h 1146220"/>
              <a:gd name="connsiteX21" fmla="*/ 1197735 w 1365341"/>
              <a:gd name="connsiteY21" fmla="*/ 373487 h 1146220"/>
              <a:gd name="connsiteX22" fmla="*/ 1210614 w 1365341"/>
              <a:gd name="connsiteY22" fmla="*/ 334851 h 1146220"/>
              <a:gd name="connsiteX23" fmla="*/ 1262129 w 1365341"/>
              <a:gd name="connsiteY23" fmla="*/ 257578 h 1146220"/>
              <a:gd name="connsiteX24" fmla="*/ 1287887 w 1365341"/>
              <a:gd name="connsiteY24" fmla="*/ 218941 h 1146220"/>
              <a:gd name="connsiteX25" fmla="*/ 1313645 w 1365341"/>
              <a:gd name="connsiteY25" fmla="*/ 180304 h 1146220"/>
              <a:gd name="connsiteX26" fmla="*/ 1326524 w 1365341"/>
              <a:gd name="connsiteY26" fmla="*/ 103031 h 1146220"/>
              <a:gd name="connsiteX27" fmla="*/ 1352282 w 1365341"/>
              <a:gd name="connsiteY27" fmla="*/ 64394 h 1146220"/>
              <a:gd name="connsiteX28" fmla="*/ 1365160 w 1365341"/>
              <a:gd name="connsiteY28" fmla="*/ 0 h 114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365341" h="1146220">
                <a:moveTo>
                  <a:pt x="0" y="1146220"/>
                </a:moveTo>
                <a:cubicBezTo>
                  <a:pt x="21465" y="1141927"/>
                  <a:pt x="43276" y="1139101"/>
                  <a:pt x="64394" y="1133341"/>
                </a:cubicBezTo>
                <a:cubicBezTo>
                  <a:pt x="90588" y="1126197"/>
                  <a:pt x="115909" y="1116169"/>
                  <a:pt x="141667" y="1107583"/>
                </a:cubicBezTo>
                <a:cubicBezTo>
                  <a:pt x="154546" y="1103290"/>
                  <a:pt x="167134" y="1097997"/>
                  <a:pt x="180304" y="1094704"/>
                </a:cubicBezTo>
                <a:cubicBezTo>
                  <a:pt x="197476" y="1090411"/>
                  <a:pt x="214866" y="1086911"/>
                  <a:pt x="231820" y="1081825"/>
                </a:cubicBezTo>
                <a:cubicBezTo>
                  <a:pt x="257826" y="1074023"/>
                  <a:pt x="309093" y="1056068"/>
                  <a:pt x="309093" y="1056068"/>
                </a:cubicBezTo>
                <a:cubicBezTo>
                  <a:pt x="408953" y="989494"/>
                  <a:pt x="357001" y="1014339"/>
                  <a:pt x="463639" y="978794"/>
                </a:cubicBezTo>
                <a:lnTo>
                  <a:pt x="502276" y="965916"/>
                </a:lnTo>
                <a:cubicBezTo>
                  <a:pt x="528034" y="948744"/>
                  <a:pt x="569759" y="943768"/>
                  <a:pt x="579549" y="914400"/>
                </a:cubicBezTo>
                <a:cubicBezTo>
                  <a:pt x="583842" y="901521"/>
                  <a:pt x="581381" y="883654"/>
                  <a:pt x="592428" y="875764"/>
                </a:cubicBezTo>
                <a:cubicBezTo>
                  <a:pt x="614522" y="859983"/>
                  <a:pt x="669701" y="850006"/>
                  <a:pt x="669701" y="850006"/>
                </a:cubicBezTo>
                <a:cubicBezTo>
                  <a:pt x="727536" y="792171"/>
                  <a:pt x="691060" y="817127"/>
                  <a:pt x="785611" y="785611"/>
                </a:cubicBezTo>
                <a:lnTo>
                  <a:pt x="824248" y="772733"/>
                </a:lnTo>
                <a:cubicBezTo>
                  <a:pt x="837127" y="764147"/>
                  <a:pt x="851939" y="757920"/>
                  <a:pt x="862884" y="746975"/>
                </a:cubicBezTo>
                <a:cubicBezTo>
                  <a:pt x="873829" y="736030"/>
                  <a:pt x="876555" y="718007"/>
                  <a:pt x="888642" y="708338"/>
                </a:cubicBezTo>
                <a:cubicBezTo>
                  <a:pt x="899243" y="699857"/>
                  <a:pt x="915137" y="701530"/>
                  <a:pt x="927279" y="695459"/>
                </a:cubicBezTo>
                <a:cubicBezTo>
                  <a:pt x="965992" y="676103"/>
                  <a:pt x="1026122" y="618028"/>
                  <a:pt x="1043189" y="592428"/>
                </a:cubicBezTo>
                <a:lnTo>
                  <a:pt x="1094704" y="515155"/>
                </a:lnTo>
                <a:cubicBezTo>
                  <a:pt x="1103290" y="502276"/>
                  <a:pt x="1115567" y="491202"/>
                  <a:pt x="1120462" y="476518"/>
                </a:cubicBezTo>
                <a:cubicBezTo>
                  <a:pt x="1124755" y="463639"/>
                  <a:pt x="1124861" y="448483"/>
                  <a:pt x="1133341" y="437882"/>
                </a:cubicBezTo>
                <a:cubicBezTo>
                  <a:pt x="1143010" y="425795"/>
                  <a:pt x="1159098" y="420710"/>
                  <a:pt x="1171977" y="412124"/>
                </a:cubicBezTo>
                <a:cubicBezTo>
                  <a:pt x="1180563" y="399245"/>
                  <a:pt x="1190813" y="387331"/>
                  <a:pt x="1197735" y="373487"/>
                </a:cubicBezTo>
                <a:cubicBezTo>
                  <a:pt x="1203806" y="361345"/>
                  <a:pt x="1204021" y="346718"/>
                  <a:pt x="1210614" y="334851"/>
                </a:cubicBezTo>
                <a:cubicBezTo>
                  <a:pt x="1225648" y="307790"/>
                  <a:pt x="1244957" y="283336"/>
                  <a:pt x="1262129" y="257578"/>
                </a:cubicBezTo>
                <a:lnTo>
                  <a:pt x="1287887" y="218941"/>
                </a:lnTo>
                <a:lnTo>
                  <a:pt x="1313645" y="180304"/>
                </a:lnTo>
                <a:cubicBezTo>
                  <a:pt x="1317938" y="154546"/>
                  <a:pt x="1318266" y="127804"/>
                  <a:pt x="1326524" y="103031"/>
                </a:cubicBezTo>
                <a:cubicBezTo>
                  <a:pt x="1331419" y="88347"/>
                  <a:pt x="1345360" y="78239"/>
                  <a:pt x="1352282" y="64394"/>
                </a:cubicBezTo>
                <a:cubicBezTo>
                  <a:pt x="1367875" y="33208"/>
                  <a:pt x="1365160" y="29470"/>
                  <a:pt x="1365160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8003141" y="5237405"/>
            <a:ext cx="517313" cy="651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reeform 47"/>
          <p:cNvSpPr/>
          <p:nvPr/>
        </p:nvSpPr>
        <p:spPr>
          <a:xfrm>
            <a:off x="8512935" y="5048518"/>
            <a:ext cx="605307" cy="206062"/>
          </a:xfrm>
          <a:custGeom>
            <a:avLst/>
            <a:gdLst>
              <a:gd name="connsiteX0" fmla="*/ 0 w 605307"/>
              <a:gd name="connsiteY0" fmla="*/ 206062 h 206062"/>
              <a:gd name="connsiteX1" fmla="*/ 38637 w 605307"/>
              <a:gd name="connsiteY1" fmla="*/ 141668 h 206062"/>
              <a:gd name="connsiteX2" fmla="*/ 115910 w 605307"/>
              <a:gd name="connsiteY2" fmla="*/ 90152 h 206062"/>
              <a:gd name="connsiteX3" fmla="*/ 154547 w 605307"/>
              <a:gd name="connsiteY3" fmla="*/ 64395 h 206062"/>
              <a:gd name="connsiteX4" fmla="*/ 193183 w 605307"/>
              <a:gd name="connsiteY4" fmla="*/ 38637 h 206062"/>
              <a:gd name="connsiteX5" fmla="*/ 321972 w 605307"/>
              <a:gd name="connsiteY5" fmla="*/ 0 h 206062"/>
              <a:gd name="connsiteX6" fmla="*/ 528034 w 605307"/>
              <a:gd name="connsiteY6" fmla="*/ 12879 h 206062"/>
              <a:gd name="connsiteX7" fmla="*/ 566671 w 605307"/>
              <a:gd name="connsiteY7" fmla="*/ 38637 h 206062"/>
              <a:gd name="connsiteX8" fmla="*/ 605307 w 605307"/>
              <a:gd name="connsiteY8" fmla="*/ 51516 h 206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307" h="206062">
                <a:moveTo>
                  <a:pt x="0" y="206062"/>
                </a:moveTo>
                <a:cubicBezTo>
                  <a:pt x="12879" y="184597"/>
                  <a:pt x="20937" y="159368"/>
                  <a:pt x="38637" y="141668"/>
                </a:cubicBezTo>
                <a:cubicBezTo>
                  <a:pt x="60527" y="119778"/>
                  <a:pt x="90152" y="107324"/>
                  <a:pt x="115910" y="90152"/>
                </a:cubicBezTo>
                <a:lnTo>
                  <a:pt x="154547" y="64395"/>
                </a:lnTo>
                <a:cubicBezTo>
                  <a:pt x="167426" y="55809"/>
                  <a:pt x="178499" y="43532"/>
                  <a:pt x="193183" y="38637"/>
                </a:cubicBezTo>
                <a:cubicBezTo>
                  <a:pt x="287249" y="7282"/>
                  <a:pt x="244116" y="19464"/>
                  <a:pt x="321972" y="0"/>
                </a:cubicBezTo>
                <a:cubicBezTo>
                  <a:pt x="390659" y="4293"/>
                  <a:pt x="460055" y="2145"/>
                  <a:pt x="528034" y="12879"/>
                </a:cubicBezTo>
                <a:cubicBezTo>
                  <a:pt x="543323" y="15293"/>
                  <a:pt x="552827" y="31715"/>
                  <a:pt x="566671" y="38637"/>
                </a:cubicBezTo>
                <a:cubicBezTo>
                  <a:pt x="578813" y="44708"/>
                  <a:pt x="605307" y="51516"/>
                  <a:pt x="605307" y="51516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7431110" y="5911403"/>
            <a:ext cx="553791" cy="283335"/>
          </a:xfrm>
          <a:custGeom>
            <a:avLst/>
            <a:gdLst>
              <a:gd name="connsiteX0" fmla="*/ 0 w 553791"/>
              <a:gd name="connsiteY0" fmla="*/ 283335 h 283335"/>
              <a:gd name="connsiteX1" fmla="*/ 193183 w 553791"/>
              <a:gd name="connsiteY1" fmla="*/ 257577 h 283335"/>
              <a:gd name="connsiteX2" fmla="*/ 231820 w 553791"/>
              <a:gd name="connsiteY2" fmla="*/ 244698 h 283335"/>
              <a:gd name="connsiteX3" fmla="*/ 309093 w 553791"/>
              <a:gd name="connsiteY3" fmla="*/ 180304 h 283335"/>
              <a:gd name="connsiteX4" fmla="*/ 386366 w 553791"/>
              <a:gd name="connsiteY4" fmla="*/ 128789 h 283335"/>
              <a:gd name="connsiteX5" fmla="*/ 425003 w 553791"/>
              <a:gd name="connsiteY5" fmla="*/ 103031 h 283335"/>
              <a:gd name="connsiteX6" fmla="*/ 463639 w 553791"/>
              <a:gd name="connsiteY6" fmla="*/ 77273 h 283335"/>
              <a:gd name="connsiteX7" fmla="*/ 502276 w 553791"/>
              <a:gd name="connsiteY7" fmla="*/ 64394 h 283335"/>
              <a:gd name="connsiteX8" fmla="*/ 553791 w 553791"/>
              <a:gd name="connsiteY8" fmla="*/ 0 h 283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3791" h="283335">
                <a:moveTo>
                  <a:pt x="0" y="283335"/>
                </a:moveTo>
                <a:cubicBezTo>
                  <a:pt x="111401" y="273207"/>
                  <a:pt x="113544" y="280331"/>
                  <a:pt x="193183" y="257577"/>
                </a:cubicBezTo>
                <a:cubicBezTo>
                  <a:pt x="206236" y="253847"/>
                  <a:pt x="219678" y="250769"/>
                  <a:pt x="231820" y="244698"/>
                </a:cubicBezTo>
                <a:cubicBezTo>
                  <a:pt x="287045" y="217086"/>
                  <a:pt x="257823" y="220180"/>
                  <a:pt x="309093" y="180304"/>
                </a:cubicBezTo>
                <a:cubicBezTo>
                  <a:pt x="333529" y="161298"/>
                  <a:pt x="360608" y="145961"/>
                  <a:pt x="386366" y="128789"/>
                </a:cubicBezTo>
                <a:lnTo>
                  <a:pt x="425003" y="103031"/>
                </a:lnTo>
                <a:cubicBezTo>
                  <a:pt x="437882" y="94445"/>
                  <a:pt x="448955" y="82168"/>
                  <a:pt x="463639" y="77273"/>
                </a:cubicBezTo>
                <a:lnTo>
                  <a:pt x="502276" y="64394"/>
                </a:lnTo>
                <a:cubicBezTo>
                  <a:pt x="534769" y="15655"/>
                  <a:pt x="517089" y="36703"/>
                  <a:pt x="553791" y="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/>
          <p:cNvSpPr/>
          <p:nvPr/>
        </p:nvSpPr>
        <p:spPr>
          <a:xfrm>
            <a:off x="7484503" y="2769202"/>
            <a:ext cx="1609859" cy="1057634"/>
          </a:xfrm>
          <a:custGeom>
            <a:avLst/>
            <a:gdLst>
              <a:gd name="connsiteX0" fmla="*/ 0 w 1609859"/>
              <a:gd name="connsiteY0" fmla="*/ 1057634 h 1057634"/>
              <a:gd name="connsiteX1" fmla="*/ 77273 w 1609859"/>
              <a:gd name="connsiteY1" fmla="*/ 800056 h 1057634"/>
              <a:gd name="connsiteX2" fmla="*/ 103031 w 1609859"/>
              <a:gd name="connsiteY2" fmla="*/ 761419 h 1057634"/>
              <a:gd name="connsiteX3" fmla="*/ 115910 w 1609859"/>
              <a:gd name="connsiteY3" fmla="*/ 722783 h 1057634"/>
              <a:gd name="connsiteX4" fmla="*/ 141667 w 1609859"/>
              <a:gd name="connsiteY4" fmla="*/ 684146 h 1057634"/>
              <a:gd name="connsiteX5" fmla="*/ 167425 w 1609859"/>
              <a:gd name="connsiteY5" fmla="*/ 606873 h 1057634"/>
              <a:gd name="connsiteX6" fmla="*/ 257577 w 1609859"/>
              <a:gd name="connsiteY6" fmla="*/ 503842 h 1057634"/>
              <a:gd name="connsiteX7" fmla="*/ 309093 w 1609859"/>
              <a:gd name="connsiteY7" fmla="*/ 439448 h 1057634"/>
              <a:gd name="connsiteX8" fmla="*/ 321972 w 1609859"/>
              <a:gd name="connsiteY8" fmla="*/ 400811 h 1057634"/>
              <a:gd name="connsiteX9" fmla="*/ 399245 w 1609859"/>
              <a:gd name="connsiteY9" fmla="*/ 349296 h 1057634"/>
              <a:gd name="connsiteX10" fmla="*/ 489397 w 1609859"/>
              <a:gd name="connsiteY10" fmla="*/ 246265 h 1057634"/>
              <a:gd name="connsiteX11" fmla="*/ 553791 w 1609859"/>
              <a:gd name="connsiteY11" fmla="*/ 194749 h 1057634"/>
              <a:gd name="connsiteX12" fmla="*/ 579549 w 1609859"/>
              <a:gd name="connsiteY12" fmla="*/ 156112 h 1057634"/>
              <a:gd name="connsiteX13" fmla="*/ 656822 w 1609859"/>
              <a:gd name="connsiteY13" fmla="*/ 130355 h 1057634"/>
              <a:gd name="connsiteX14" fmla="*/ 759853 w 1609859"/>
              <a:gd name="connsiteY14" fmla="*/ 65960 h 1057634"/>
              <a:gd name="connsiteX15" fmla="*/ 798490 w 1609859"/>
              <a:gd name="connsiteY15" fmla="*/ 40203 h 1057634"/>
              <a:gd name="connsiteX16" fmla="*/ 901521 w 1609859"/>
              <a:gd name="connsiteY16" fmla="*/ 14445 h 1057634"/>
              <a:gd name="connsiteX17" fmla="*/ 953036 w 1609859"/>
              <a:gd name="connsiteY17" fmla="*/ 1566 h 1057634"/>
              <a:gd name="connsiteX18" fmla="*/ 1249251 w 1609859"/>
              <a:gd name="connsiteY18" fmla="*/ 14445 h 1057634"/>
              <a:gd name="connsiteX19" fmla="*/ 1313645 w 1609859"/>
              <a:gd name="connsiteY19" fmla="*/ 1566 h 1057634"/>
              <a:gd name="connsiteX20" fmla="*/ 1609859 w 1609859"/>
              <a:gd name="connsiteY20" fmla="*/ 1566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609859" h="1057634">
                <a:moveTo>
                  <a:pt x="0" y="1057634"/>
                </a:moveTo>
                <a:cubicBezTo>
                  <a:pt x="25758" y="971775"/>
                  <a:pt x="47825" y="884720"/>
                  <a:pt x="77273" y="800056"/>
                </a:cubicBezTo>
                <a:cubicBezTo>
                  <a:pt x="82358" y="785436"/>
                  <a:pt x="96109" y="775263"/>
                  <a:pt x="103031" y="761419"/>
                </a:cubicBezTo>
                <a:cubicBezTo>
                  <a:pt x="109102" y="749277"/>
                  <a:pt x="109839" y="734925"/>
                  <a:pt x="115910" y="722783"/>
                </a:cubicBezTo>
                <a:cubicBezTo>
                  <a:pt x="122832" y="708939"/>
                  <a:pt x="135381" y="698290"/>
                  <a:pt x="141667" y="684146"/>
                </a:cubicBezTo>
                <a:cubicBezTo>
                  <a:pt x="152694" y="659335"/>
                  <a:pt x="152364" y="629464"/>
                  <a:pt x="167425" y="606873"/>
                </a:cubicBezTo>
                <a:cubicBezTo>
                  <a:pt x="227527" y="516721"/>
                  <a:pt x="193183" y="546772"/>
                  <a:pt x="257577" y="503842"/>
                </a:cubicBezTo>
                <a:cubicBezTo>
                  <a:pt x="289949" y="406726"/>
                  <a:pt x="242516" y="522668"/>
                  <a:pt x="309093" y="439448"/>
                </a:cubicBezTo>
                <a:cubicBezTo>
                  <a:pt x="317574" y="428847"/>
                  <a:pt x="312373" y="410410"/>
                  <a:pt x="321972" y="400811"/>
                </a:cubicBezTo>
                <a:cubicBezTo>
                  <a:pt x="343862" y="378921"/>
                  <a:pt x="399245" y="349296"/>
                  <a:pt x="399245" y="349296"/>
                </a:cubicBezTo>
                <a:cubicBezTo>
                  <a:pt x="459346" y="259143"/>
                  <a:pt x="425002" y="289193"/>
                  <a:pt x="489397" y="246265"/>
                </a:cubicBezTo>
                <a:cubicBezTo>
                  <a:pt x="563217" y="135535"/>
                  <a:pt x="464923" y="265845"/>
                  <a:pt x="553791" y="194749"/>
                </a:cubicBezTo>
                <a:cubicBezTo>
                  <a:pt x="565878" y="185079"/>
                  <a:pt x="566423" y="164316"/>
                  <a:pt x="579549" y="156112"/>
                </a:cubicBezTo>
                <a:cubicBezTo>
                  <a:pt x="602573" y="141722"/>
                  <a:pt x="656822" y="130355"/>
                  <a:pt x="656822" y="130355"/>
                </a:cubicBezTo>
                <a:cubicBezTo>
                  <a:pt x="718608" y="37676"/>
                  <a:pt x="631117" y="151780"/>
                  <a:pt x="759853" y="65960"/>
                </a:cubicBezTo>
                <a:cubicBezTo>
                  <a:pt x="772732" y="57374"/>
                  <a:pt x="784646" y="47125"/>
                  <a:pt x="798490" y="40203"/>
                </a:cubicBezTo>
                <a:cubicBezTo>
                  <a:pt x="826108" y="26395"/>
                  <a:pt x="875067" y="20324"/>
                  <a:pt x="901521" y="14445"/>
                </a:cubicBezTo>
                <a:cubicBezTo>
                  <a:pt x="918800" y="10605"/>
                  <a:pt x="935864" y="5859"/>
                  <a:pt x="953036" y="1566"/>
                </a:cubicBezTo>
                <a:cubicBezTo>
                  <a:pt x="1051774" y="5859"/>
                  <a:pt x="1150419" y="14445"/>
                  <a:pt x="1249251" y="14445"/>
                </a:cubicBezTo>
                <a:cubicBezTo>
                  <a:pt x="1271141" y="14445"/>
                  <a:pt x="1291769" y="2347"/>
                  <a:pt x="1313645" y="1566"/>
                </a:cubicBezTo>
                <a:cubicBezTo>
                  <a:pt x="1412320" y="-1958"/>
                  <a:pt x="1511121" y="1566"/>
                  <a:pt x="1609859" y="156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72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3" grpId="0"/>
      <p:bldP spid="24" grpId="0"/>
      <p:bldP spid="30" grpId="0"/>
      <p:bldP spid="31" grpId="0"/>
      <p:bldP spid="32" grpId="0"/>
      <p:bldP spid="38" grpId="0"/>
      <p:bldP spid="39" grpId="0"/>
      <p:bldP spid="40" grpId="0"/>
      <p:bldP spid="43" grpId="0" animBg="1"/>
      <p:bldP spid="48" grpId="0" animBg="1"/>
      <p:bldP spid="49" grpId="0" animBg="1"/>
      <p:bldP spid="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531" y="148978"/>
            <a:ext cx="10114890" cy="6623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92" y="997911"/>
            <a:ext cx="5152684" cy="273696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6292" y="997911"/>
            <a:ext cx="5152684" cy="4702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6292" y="1468192"/>
            <a:ext cx="5152684" cy="4702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6292" y="1951757"/>
            <a:ext cx="5152684" cy="4702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26" y="3921415"/>
            <a:ext cx="11726270" cy="74033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7426" y="4848290"/>
            <a:ext cx="5152684" cy="47028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1"/>
                </a:solidFill>
              </a:rPr>
              <a:t>Positive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3084" y="246039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3748157"/>
            <a:ext cx="706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61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What causes learning plateaus?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7439"/>
            <a:ext cx="10515600" cy="4351338"/>
          </a:xfrm>
        </p:spPr>
        <p:txBody>
          <a:bodyPr/>
          <a:lstStyle/>
          <a:p>
            <a:r>
              <a:rPr lang="en-GB" sz="2400" dirty="0" smtClean="0"/>
              <a:t>Not physically ready yet</a:t>
            </a:r>
          </a:p>
          <a:p>
            <a:r>
              <a:rPr lang="en-GB" sz="2400" dirty="0" smtClean="0"/>
              <a:t>Ability</a:t>
            </a:r>
          </a:p>
          <a:p>
            <a:r>
              <a:rPr lang="en-GB" sz="2400" dirty="0" smtClean="0"/>
              <a:t>Fundamental skills learnt poorly</a:t>
            </a:r>
          </a:p>
          <a:p>
            <a:r>
              <a:rPr lang="en-GB" sz="2400" dirty="0" smtClean="0"/>
              <a:t>Fatigue</a:t>
            </a:r>
          </a:p>
          <a:p>
            <a:r>
              <a:rPr lang="en-GB" sz="2400" dirty="0" smtClean="0"/>
              <a:t>Simple to complex skills</a:t>
            </a:r>
          </a:p>
          <a:p>
            <a:r>
              <a:rPr lang="en-GB" sz="2400" dirty="0" smtClean="0"/>
              <a:t>Boredom</a:t>
            </a:r>
          </a:p>
          <a:p>
            <a:r>
              <a:rPr lang="en-GB" sz="2400" dirty="0" smtClean="0"/>
              <a:t>Motivation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160114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/>
              <a:t>How can we reduce this happening?</a:t>
            </a:r>
            <a:endParaRPr lang="en-GB" sz="28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01409" y="132556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Ensure athletes are ready</a:t>
            </a:r>
          </a:p>
          <a:p>
            <a:r>
              <a:rPr lang="en-GB" sz="2400" dirty="0" smtClean="0"/>
              <a:t>Reset goals</a:t>
            </a:r>
          </a:p>
          <a:p>
            <a:r>
              <a:rPr lang="en-GB" sz="2400" dirty="0" smtClean="0"/>
              <a:t>Avoid fatigue</a:t>
            </a:r>
          </a:p>
          <a:p>
            <a:r>
              <a:rPr lang="en-GB" sz="2400" dirty="0" smtClean="0"/>
              <a:t>Break the skill down (part practice)</a:t>
            </a:r>
          </a:p>
          <a:p>
            <a:r>
              <a:rPr lang="en-GB" sz="2400" dirty="0" smtClean="0"/>
              <a:t>Visualise/mental rehearsal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32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854" y="61219"/>
            <a:ext cx="10515600" cy="1325563"/>
          </a:xfrm>
        </p:spPr>
        <p:txBody>
          <a:bodyPr/>
          <a:lstStyle/>
          <a:p>
            <a:r>
              <a:rPr lang="en-GB" dirty="0" smtClean="0"/>
              <a:t>Theories  of 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/>
              <a:t>Operant conditioning</a:t>
            </a:r>
          </a:p>
          <a:p>
            <a:pPr algn="ctr"/>
            <a:r>
              <a:rPr lang="en-GB" sz="4800" dirty="0" smtClean="0"/>
              <a:t>Insight learning</a:t>
            </a:r>
          </a:p>
          <a:p>
            <a:pPr algn="ctr"/>
            <a:r>
              <a:rPr lang="en-GB" sz="4800" dirty="0" smtClean="0"/>
              <a:t>Observational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3148" y="4453631"/>
            <a:ext cx="2114550" cy="2162175"/>
          </a:xfrm>
          <a:prstGeom prst="rect">
            <a:avLst/>
          </a:prstGeom>
        </p:spPr>
      </p:pic>
      <p:pic>
        <p:nvPicPr>
          <p:cNvPr id="1026" name="Picture 2" descr="Image result for operant conditio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30" y="1927426"/>
            <a:ext cx="2613383" cy="221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0759" y="127939"/>
            <a:ext cx="3361241" cy="251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3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499" y="-36318"/>
            <a:ext cx="10515600" cy="1325563"/>
          </a:xfrm>
        </p:spPr>
        <p:txBody>
          <a:bodyPr/>
          <a:lstStyle/>
          <a:p>
            <a:r>
              <a:rPr lang="en-GB" dirty="0" smtClean="0"/>
              <a:t>Operant conditioning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30" y="1433675"/>
            <a:ext cx="10752786" cy="5306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BF SKINNER</a:t>
            </a:r>
          </a:p>
          <a:p>
            <a:pPr marL="0" indent="0">
              <a:buNone/>
            </a:pPr>
            <a:r>
              <a:rPr lang="en-GB" dirty="0" smtClean="0"/>
              <a:t>Also known as behaviourism</a:t>
            </a:r>
          </a:p>
          <a:p>
            <a:pPr marL="0" indent="0">
              <a:buNone/>
            </a:pPr>
            <a:r>
              <a:rPr lang="en-GB" dirty="0" smtClean="0"/>
              <a:t>We learn through the </a:t>
            </a:r>
            <a:r>
              <a:rPr lang="en-GB" b="1" u="sng" dirty="0" smtClean="0"/>
              <a:t>consequences</a:t>
            </a:r>
            <a:r>
              <a:rPr lang="en-GB" dirty="0" smtClean="0"/>
              <a:t> of our actions.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 form of connectionist learning.</a:t>
            </a:r>
          </a:p>
          <a:p>
            <a:pPr marL="0" indent="0">
              <a:buNone/>
            </a:pPr>
            <a:r>
              <a:rPr lang="en-GB" dirty="0" smtClean="0"/>
              <a:t>Skinner’s box- </a:t>
            </a:r>
            <a:r>
              <a:rPr lang="en-GB" dirty="0" smtClean="0">
                <a:hlinkClick r:id="rId2"/>
              </a:rPr>
              <a:t>https://www.youtube.com/watch?v=I_ctJqjlrHA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https://www.youtube.com/watch?v=Mt4N9GSBoMI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25462" y="2846230"/>
            <a:ext cx="682581" cy="7212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426299" y="2846230"/>
            <a:ext cx="658968" cy="592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43638" y="3567447"/>
            <a:ext cx="176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Reinforcement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981164" y="3613207"/>
            <a:ext cx="1764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Punishment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18690" y="3543056"/>
            <a:ext cx="197167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40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 smtClean="0"/>
              <a:t>Operant conditioning-What is it exactly?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986" y="1325563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Learning is based on strengthening the relationship between stimulus and response (S-R bond)</a:t>
            </a:r>
          </a:p>
          <a:p>
            <a:r>
              <a:rPr lang="en-GB" dirty="0" smtClean="0"/>
              <a:t>The likelihood of the desired response is increased</a:t>
            </a:r>
          </a:p>
          <a:p>
            <a:r>
              <a:rPr lang="en-GB" dirty="0" smtClean="0"/>
              <a:t>The learner associates consequences of previous action with current situation</a:t>
            </a:r>
          </a:p>
          <a:p>
            <a:r>
              <a:rPr lang="en-GB" dirty="0" smtClean="0"/>
              <a:t>Trial and error learning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How can a coach use operant conditioning to develop skills?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Correct mistakes</a:t>
            </a:r>
          </a:p>
          <a:p>
            <a:r>
              <a:rPr lang="en-GB" dirty="0" smtClean="0"/>
              <a:t>Punishment to decrease probability of undesired response</a:t>
            </a:r>
          </a:p>
          <a:p>
            <a:r>
              <a:rPr lang="en-GB" dirty="0" smtClean="0"/>
              <a:t>Praise and reward</a:t>
            </a:r>
          </a:p>
          <a:p>
            <a:r>
              <a:rPr lang="en-GB" dirty="0" smtClean="0"/>
              <a:t>Shaping: manipulation of the environment to get the desired action</a:t>
            </a:r>
          </a:p>
          <a:p>
            <a:r>
              <a:rPr lang="en-GB" dirty="0" err="1" smtClean="0"/>
              <a:t>E.g</a:t>
            </a:r>
            <a:r>
              <a:rPr lang="en-GB" dirty="0" smtClean="0"/>
              <a:t> Use of targets/lower baskets to give success</a:t>
            </a:r>
          </a:p>
          <a:p>
            <a:r>
              <a:rPr lang="en-GB" dirty="0" smtClean="0"/>
              <a:t>Negative reinforcement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5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1121</Words>
  <Application>Microsoft Office PowerPoint</Application>
  <PresentationFormat>Widescreen</PresentationFormat>
  <Paragraphs>231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Stages of learning</vt:lpstr>
      <vt:lpstr>Stages of learning-Characteristics</vt:lpstr>
      <vt:lpstr>PowerPoint Presentation</vt:lpstr>
      <vt:lpstr>Performance curves</vt:lpstr>
      <vt:lpstr>PowerPoint Presentation</vt:lpstr>
      <vt:lpstr>What causes learning plateaus?</vt:lpstr>
      <vt:lpstr>Theories  of  learning</vt:lpstr>
      <vt:lpstr>Operant conditioning</vt:lpstr>
      <vt:lpstr>Operant conditioning-What is it exactly?</vt:lpstr>
      <vt:lpstr>Different types of reinforcement</vt:lpstr>
      <vt:lpstr>PowerPoint Presentation</vt:lpstr>
      <vt:lpstr>PowerPoint Presentation</vt:lpstr>
      <vt:lpstr>Practical example- Operant conditioning</vt:lpstr>
      <vt:lpstr>Learning theories</vt:lpstr>
      <vt:lpstr>Cognitive/Insight theory- Wolfgang Kohler</vt:lpstr>
      <vt:lpstr>Links to sport</vt:lpstr>
      <vt:lpstr>Practical example- Cognitive/Insight learning</vt:lpstr>
      <vt:lpstr>Social Learning theory- Observational (Bandura)</vt:lpstr>
      <vt:lpstr>Demonstrations must be effective…</vt:lpstr>
      <vt:lpstr>Bandura’s Model explaining observational learning </vt:lpstr>
      <vt:lpstr>Bandura’s Model of social learning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Trudgeon</dc:creator>
  <cp:lastModifiedBy>Danielle Trudgeon</cp:lastModifiedBy>
  <cp:revision>35</cp:revision>
  <dcterms:created xsi:type="dcterms:W3CDTF">2015-12-28T14:14:41Z</dcterms:created>
  <dcterms:modified xsi:type="dcterms:W3CDTF">2016-01-07T14:14:41Z</dcterms:modified>
</cp:coreProperties>
</file>