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3"/>
  </p:notes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1" r:id="rId9"/>
    <p:sldId id="275" r:id="rId10"/>
    <p:sldId id="276" r:id="rId11"/>
    <p:sldId id="27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2" autoAdjust="0"/>
    <p:restoredTop sz="9466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F0ED3BF-D6DB-4A5E-808A-88FED1FA4756}" type="datetimeFigureOut">
              <a:rPr lang="en-GB"/>
              <a:pPr>
                <a:defRPr/>
              </a:pPr>
              <a:t>08/09/2015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C27A99E-4F4A-4337-AFE5-FBDBA16888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961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53CBB92-FBDD-47F2-907B-58285B970ECB}" type="datetime1">
              <a:rPr lang="en-GB"/>
              <a:pPr>
                <a:defRPr/>
              </a:pPr>
              <a:t>08/09/2015</a:t>
            </a:fld>
            <a:endParaRPr lang="en-GB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97A327E-59CE-4366-83CC-57F9FE0E4B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AF0E4-FA11-431F-B966-6EB47292E78B}" type="datetime1">
              <a:rPr lang="en-GB"/>
              <a:pPr>
                <a:defRPr/>
              </a:pPr>
              <a:t>08/09/2015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6AED4-5197-4CA0-9259-BC1C86F6D8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0EF43-5BE2-4487-B0B0-498CC17AD696}" type="datetime1">
              <a:rPr lang="en-GB"/>
              <a:pPr>
                <a:defRPr/>
              </a:pPr>
              <a:t>08/09/2015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578DB-7656-429D-9B54-94FFCD56BD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21F15-57F6-46D5-B9A2-FE74E2D1AC9F}" type="datetime1">
              <a:rPr lang="en-GB"/>
              <a:pPr>
                <a:defRPr/>
              </a:pPr>
              <a:t>08/09/2015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14CE8-1A9D-42A0-99F0-AC08C1AAD8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5CE386-01E3-47B3-BCF4-88E0D5E1DEE2}" type="datetime1">
              <a:rPr lang="en-GB"/>
              <a:pPr>
                <a:defRPr/>
              </a:pPr>
              <a:t>08/09/2015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4A1764-5CBE-4BC4-8513-2BE7EC8F64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1E1290-6FD4-4D2B-9D2F-9C54039932E3}" type="datetime1">
              <a:rPr lang="en-GB"/>
              <a:pPr>
                <a:defRPr/>
              </a:pPr>
              <a:t>08/09/2015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0ED8ED-6A6B-4844-A33E-12982880D3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148E64-1BB2-4482-BFAB-27F3752C9049}" type="datetime1">
              <a:rPr lang="en-GB"/>
              <a:pPr>
                <a:defRPr/>
              </a:pPr>
              <a:t>08/09/2015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945C0B-3886-4610-BF09-D80D3A6E2C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063CEC-7F1C-446D-8FC2-341A45C4FC44}" type="datetime1">
              <a:rPr lang="en-GB"/>
              <a:pPr>
                <a:defRPr/>
              </a:pPr>
              <a:t>08/09/2015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67F4C3-35C4-4A2C-934B-6CF28E458B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7B5A2-1E34-462A-905D-C066A3196912}" type="datetime1">
              <a:rPr lang="en-GB"/>
              <a:pPr>
                <a:defRPr/>
              </a:pPr>
              <a:t>08/09/2015</a:t>
            </a:fld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B1620-9F6F-4AA3-90C0-772E82CFAE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E6AD85-4F4B-4D6D-A336-B7AA5EC0C8EB}" type="datetime1">
              <a:rPr lang="en-GB"/>
              <a:pPr>
                <a:defRPr/>
              </a:pPr>
              <a:t>08/09/2015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1B3ED5-12C2-4ED7-8A65-2FB027388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59677BB-7D04-4C91-9849-0E01A0474DBD}" type="datetime1">
              <a:rPr lang="en-GB"/>
              <a:pPr>
                <a:defRPr/>
              </a:pPr>
              <a:t>08/09/2015</a:t>
            </a:fld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F33A99E-5761-477B-B5E9-8A49E1411C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0A8B4A7-C740-43ED-B75B-501CF1E88DBD}" type="datetime1">
              <a:rPr lang="en-GB"/>
              <a:pPr>
                <a:defRPr/>
              </a:pPr>
              <a:t>08/09/2015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13D56B2-BE23-401A-A3F0-5DBFC84AF0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1" r:id="rId2"/>
    <p:sldLayoutId id="2147483913" r:id="rId3"/>
    <p:sldLayoutId id="2147483914" r:id="rId4"/>
    <p:sldLayoutId id="2147483915" r:id="rId5"/>
    <p:sldLayoutId id="2147483916" r:id="rId6"/>
    <p:sldLayoutId id="2147483910" r:id="rId7"/>
    <p:sldLayoutId id="2147483917" r:id="rId8"/>
    <p:sldLayoutId id="2147483918" r:id="rId9"/>
    <p:sldLayoutId id="2147483909" r:id="rId10"/>
    <p:sldLayoutId id="2147483908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8860" y="1924770"/>
            <a:ext cx="7992888" cy="206175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Skill Acquisition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D09BD13-322E-4961-81AB-0F4615EF777B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Classification of skill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73299" y="1823165"/>
            <a:ext cx="7920507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01648" y="4446972"/>
            <a:ext cx="7920507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80115" y="2006690"/>
            <a:ext cx="1651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SELF-PACED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567948" y="2006690"/>
            <a:ext cx="1651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EXTERNALLY PACED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25569" y="4529485"/>
            <a:ext cx="1651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DISCRETE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607694" y="3914167"/>
            <a:ext cx="1651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SERIAL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7687077" y="4796883"/>
            <a:ext cx="1651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CONTINUOUS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217" y="4783799"/>
            <a:ext cx="1480361" cy="112899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1366" y="4776935"/>
            <a:ext cx="1716582" cy="113585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0931" y="4657945"/>
            <a:ext cx="1793081" cy="137383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72645" y="2006690"/>
            <a:ext cx="1895303" cy="106137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3299" y="2398407"/>
            <a:ext cx="1607344" cy="160734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094012" y="908720"/>
            <a:ext cx="2142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Pacing continuum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638514" y="3672364"/>
            <a:ext cx="3109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Continuity continuum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04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Classroom session</a:t>
            </a:r>
          </a:p>
          <a:p>
            <a:r>
              <a:rPr lang="en-GB" dirty="0" smtClean="0"/>
              <a:t>We will look at how our brains process and store information.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week....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14CE8-1A9D-42A0-99F0-AC08C1AAD812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21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1"/>
          <p:cNvSpPr>
            <a:spLocks noGrp="1"/>
          </p:cNvSpPr>
          <p:nvPr>
            <p:ph idx="1"/>
          </p:nvPr>
        </p:nvSpPr>
        <p:spPr>
          <a:xfrm>
            <a:off x="468313" y="1125538"/>
            <a:ext cx="8229600" cy="5040312"/>
          </a:xfrm>
        </p:spPr>
        <p:txBody>
          <a:bodyPr/>
          <a:lstStyle/>
          <a:p>
            <a:pPr marL="109538" indent="0">
              <a:buFont typeface="Wingdings 3" pitchFamily="18" charset="2"/>
              <a:buNone/>
            </a:pPr>
            <a:r>
              <a:rPr lang="en-GB" sz="2000" dirty="0" smtClean="0"/>
              <a:t>Trying to classify or group motor skill in sport is an inexact science, because one motor skill involves interlinking many factors. </a:t>
            </a:r>
          </a:p>
          <a:p>
            <a:pPr marL="109538" indent="0">
              <a:buFont typeface="Wingdings 3" pitchFamily="18" charset="2"/>
              <a:buNone/>
            </a:pPr>
            <a:endParaRPr lang="en-GB" sz="2000" dirty="0" smtClean="0"/>
          </a:p>
          <a:p>
            <a:pPr marL="109538" indent="0">
              <a:buFont typeface="Wingdings 3" pitchFamily="18" charset="2"/>
              <a:buNone/>
            </a:pPr>
            <a:r>
              <a:rPr lang="en-GB" sz="2000" dirty="0" smtClean="0"/>
              <a:t>A good way to classify a skill is by judging it against several narrow criteria. We will look at a few of these.</a:t>
            </a:r>
          </a:p>
          <a:p>
            <a:pPr marL="109538" indent="0">
              <a:buFont typeface="Wingdings 3" pitchFamily="18" charset="2"/>
              <a:buNone/>
            </a:pPr>
            <a:endParaRPr lang="en-GB" sz="2000" dirty="0" smtClean="0"/>
          </a:p>
          <a:p>
            <a:pPr lvl="1"/>
            <a:r>
              <a:rPr lang="en-GB" sz="2000" dirty="0" smtClean="0"/>
              <a:t>open – closed</a:t>
            </a:r>
          </a:p>
          <a:p>
            <a:pPr marL="109538" indent="0">
              <a:buFont typeface="Wingdings 3" pitchFamily="18" charset="2"/>
              <a:buNone/>
            </a:pPr>
            <a:r>
              <a:rPr lang="en-GB" sz="2000" dirty="0" smtClean="0"/>
              <a:t> </a:t>
            </a:r>
          </a:p>
          <a:p>
            <a:pPr lvl="1"/>
            <a:r>
              <a:rPr lang="en-GB" sz="2000" dirty="0" smtClean="0"/>
              <a:t>discrete – serial – continuous</a:t>
            </a:r>
          </a:p>
          <a:p>
            <a:pPr marL="109538" indent="0">
              <a:buFont typeface="Wingdings 3" pitchFamily="18" charset="2"/>
              <a:buNone/>
            </a:pPr>
            <a:endParaRPr lang="en-GB" sz="2000" dirty="0" smtClean="0"/>
          </a:p>
          <a:p>
            <a:pPr lvl="1"/>
            <a:r>
              <a:rPr lang="en-GB" sz="2000" dirty="0" smtClean="0"/>
              <a:t>gross – fine</a:t>
            </a:r>
          </a:p>
          <a:p>
            <a:pPr marL="109538" indent="0">
              <a:buFont typeface="Wingdings 3" pitchFamily="18" charset="2"/>
              <a:buNone/>
            </a:pPr>
            <a:endParaRPr lang="en-GB" sz="2000" dirty="0" smtClean="0"/>
          </a:p>
          <a:p>
            <a:pPr lvl="1"/>
            <a:r>
              <a:rPr lang="en-GB" sz="2000" dirty="0" smtClean="0"/>
              <a:t>self paced – externally paced</a:t>
            </a:r>
          </a:p>
        </p:txBody>
      </p:sp>
      <p:sp>
        <p:nvSpPr>
          <p:cNvPr id="1843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EB88AE-66A3-44B1-9377-1AFE1F3DE595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dirty="0"/>
              <a:t>Classification of </a:t>
            </a:r>
            <a:r>
              <a:rPr lang="en-GB" dirty="0" smtClean="0"/>
              <a:t>skill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416602"/>
            <a:ext cx="1885950" cy="24193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84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84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313" y="1228725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1800" dirty="0" smtClean="0"/>
              <a:t>This classification concerns the environment in which a skill is performed.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en-GB" sz="1800" dirty="0"/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en-GB" sz="1800" dirty="0"/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1800" dirty="0" smtClean="0"/>
              <a:t>		An </a:t>
            </a:r>
            <a:r>
              <a:rPr lang="en-GB" sz="1800" dirty="0" smtClean="0">
                <a:solidFill>
                  <a:schemeClr val="accent3"/>
                </a:solidFill>
              </a:rPr>
              <a:t>open</a:t>
            </a:r>
            <a:r>
              <a:rPr lang="en-GB" sz="1800" dirty="0" smtClean="0"/>
              <a:t> skill is performed in an environment with 			</a:t>
            </a:r>
            <a:r>
              <a:rPr lang="en-GB" sz="1800" dirty="0" smtClean="0">
                <a:solidFill>
                  <a:schemeClr val="accent3"/>
                </a:solidFill>
              </a:rPr>
              <a:t>changing factors </a:t>
            </a:r>
            <a:r>
              <a:rPr lang="en-GB" sz="1800" dirty="0" smtClean="0"/>
              <a:t>e.g. passing to a team mate in football.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1800" dirty="0" smtClean="0"/>
              <a:t> 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1800" dirty="0" smtClean="0"/>
              <a:t>		This skill is </a:t>
            </a:r>
            <a:r>
              <a:rPr lang="en-GB" sz="1800" dirty="0" smtClean="0">
                <a:solidFill>
                  <a:schemeClr val="accent3"/>
                </a:solidFill>
              </a:rPr>
              <a:t>directly affected by changing factors </a:t>
            </a:r>
            <a:r>
              <a:rPr lang="en-GB" sz="1800" dirty="0" smtClean="0"/>
              <a:t>such 		as the movement of the ball, the movement of your 			team mate, the surface of the pitch, wind and other 			weather, positions of opposing players etc.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en-GB" sz="1800" dirty="0" smtClean="0"/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en-GB" sz="1800" dirty="0" smtClean="0"/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en-GB" sz="1800" dirty="0"/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1800" dirty="0" smtClean="0"/>
              <a:t>A </a:t>
            </a:r>
            <a:r>
              <a:rPr lang="en-GB" sz="1800" dirty="0" smtClean="0">
                <a:solidFill>
                  <a:schemeClr val="accent1"/>
                </a:solidFill>
              </a:rPr>
              <a:t>closed skill</a:t>
            </a:r>
            <a:r>
              <a:rPr lang="en-GB" sz="1800" dirty="0" smtClean="0"/>
              <a:t> is one in which </a:t>
            </a:r>
            <a:r>
              <a:rPr lang="en-GB" sz="1800" dirty="0" smtClean="0">
                <a:solidFill>
                  <a:schemeClr val="accent1"/>
                </a:solidFill>
              </a:rPr>
              <a:t>external factors do not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1800" dirty="0" smtClean="0">
                <a:solidFill>
                  <a:schemeClr val="accent1"/>
                </a:solidFill>
              </a:rPr>
              <a:t>change</a:t>
            </a:r>
            <a:r>
              <a:rPr lang="en-GB" sz="1800" dirty="0" smtClean="0"/>
              <a:t> e.g. throwing a dart. 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1800" dirty="0" smtClean="0"/>
              <a:t>The position of the board, type of dart etc. are all 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1800" dirty="0" smtClean="0"/>
              <a:t>fixed and will not vary from one throw to the next.</a:t>
            </a:r>
            <a:endParaRPr lang="en-GB" sz="1800" dirty="0"/>
          </a:p>
        </p:txBody>
      </p:sp>
      <p:sp>
        <p:nvSpPr>
          <p:cNvPr id="1945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CDC7774-549D-4681-B187-E84782654D7E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0881" y="188640"/>
            <a:ext cx="8229600" cy="1143000"/>
          </a:xfrm>
        </p:spPr>
        <p:txBody>
          <a:bodyPr/>
          <a:lstStyle/>
          <a:p>
            <a:pPr marL="571500" indent="-5715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Open - Closed</a:t>
            </a:r>
            <a:endParaRPr lang="en-GB" dirty="0"/>
          </a:p>
        </p:txBody>
      </p:sp>
      <p:pic>
        <p:nvPicPr>
          <p:cNvPr id="19460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0" y="1773238"/>
            <a:ext cx="1779588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9563" y="3789363"/>
            <a:ext cx="203835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7956550" y="5732463"/>
            <a:ext cx="741363" cy="4333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652120" y="61268"/>
            <a:ext cx="3719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Environmental Influence</a:t>
            </a:r>
            <a:endParaRPr lang="en-GB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4954587"/>
          </a:xfrm>
        </p:spPr>
        <p:txBody>
          <a:bodyPr>
            <a:normAutofit/>
          </a:bodyPr>
          <a:lstStyle/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2000" dirty="0"/>
              <a:t>	</a:t>
            </a:r>
            <a:r>
              <a:rPr lang="en-GB" sz="2000" dirty="0" smtClean="0"/>
              <a:t>	</a:t>
            </a:r>
            <a:r>
              <a:rPr lang="en-GB" sz="2000" dirty="0" smtClean="0">
                <a:solidFill>
                  <a:schemeClr val="accent3"/>
                </a:solidFill>
              </a:rPr>
              <a:t>Discrete</a:t>
            </a:r>
            <a:r>
              <a:rPr lang="en-GB" sz="2000" dirty="0" smtClean="0"/>
              <a:t> </a:t>
            </a:r>
            <a:r>
              <a:rPr lang="en-GB" sz="2000" dirty="0" smtClean="0"/>
              <a:t>skills have a </a:t>
            </a:r>
            <a:r>
              <a:rPr lang="en-GB" sz="2000" dirty="0" smtClean="0">
                <a:solidFill>
                  <a:schemeClr val="accent3"/>
                </a:solidFill>
              </a:rPr>
              <a:t>definite beginning </a:t>
            </a:r>
            <a:r>
              <a:rPr lang="en-GB" sz="2000" dirty="0" smtClean="0"/>
              <a:t>and a 		</a:t>
            </a:r>
            <a:r>
              <a:rPr lang="en-GB" sz="2000" dirty="0" smtClean="0">
                <a:solidFill>
                  <a:schemeClr val="accent3"/>
                </a:solidFill>
              </a:rPr>
              <a:t>definite end </a:t>
            </a:r>
            <a:r>
              <a:rPr lang="en-GB" sz="2000" dirty="0" smtClean="0"/>
              <a:t>e.g. a handstand. Start balanced on 		feet, end balanced on hands. 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en-GB" sz="2000" dirty="0" smtClean="0"/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2000" dirty="0" smtClean="0"/>
              <a:t>			</a:t>
            </a:r>
            <a:r>
              <a:rPr lang="en-GB" sz="2000" dirty="0" smtClean="0">
                <a:solidFill>
                  <a:schemeClr val="accent1"/>
                </a:solidFill>
              </a:rPr>
              <a:t>Serial</a:t>
            </a:r>
            <a:r>
              <a:rPr lang="en-GB" sz="2000" dirty="0" smtClean="0"/>
              <a:t> skills are </a:t>
            </a:r>
            <a:r>
              <a:rPr lang="en-GB" sz="2000" dirty="0" smtClean="0">
                <a:solidFill>
                  <a:schemeClr val="accent1"/>
                </a:solidFill>
              </a:rPr>
              <a:t>discrete </a:t>
            </a:r>
            <a:r>
              <a:rPr lang="en-GB" sz="2000" dirty="0" smtClean="0">
                <a:solidFill>
                  <a:schemeClr val="accent1"/>
                </a:solidFill>
              </a:rPr>
              <a:t>skills linked </a:t>
            </a:r>
            <a:r>
              <a:rPr lang="en-GB" sz="2000" dirty="0" smtClean="0"/>
              <a:t>				together e.g. a triple jump links a hop, a 			step and a jump.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en-GB" sz="2000" dirty="0" smtClean="0"/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en-GB" sz="2000" dirty="0"/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en-GB" sz="2000" dirty="0" smtClean="0"/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en-GB" sz="2000" dirty="0"/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2000" dirty="0" smtClean="0">
                <a:solidFill>
                  <a:schemeClr val="accent2"/>
                </a:solidFill>
              </a:rPr>
              <a:t>Continuous</a:t>
            </a:r>
            <a:r>
              <a:rPr lang="en-GB" sz="2000" dirty="0" smtClean="0"/>
              <a:t> skills cannot be easily broken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2000" dirty="0" smtClean="0"/>
              <a:t>down into discreet skills as they must be 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2000" dirty="0" smtClean="0">
                <a:solidFill>
                  <a:schemeClr val="accent2"/>
                </a:solidFill>
              </a:rPr>
              <a:t>performed continually </a:t>
            </a:r>
            <a:r>
              <a:rPr lang="en-GB" sz="2000" dirty="0" smtClean="0"/>
              <a:t>e.g. pedalling a bike.</a:t>
            </a:r>
            <a:endParaRPr lang="en-GB" sz="2000" dirty="0"/>
          </a:p>
        </p:txBody>
      </p:sp>
      <p:sp>
        <p:nvSpPr>
          <p:cNvPr id="2048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E308991-12C0-438F-8CBE-BD72BE34AD30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663749"/>
            <a:ext cx="8229600" cy="70609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Discrete </a:t>
            </a:r>
            <a:r>
              <a:rPr lang="en-GB" dirty="0"/>
              <a:t>– </a:t>
            </a:r>
            <a:r>
              <a:rPr lang="en-GB" dirty="0" smtClean="0"/>
              <a:t>Serial </a:t>
            </a:r>
            <a:r>
              <a:rPr lang="en-GB" dirty="0"/>
              <a:t>– </a:t>
            </a:r>
            <a:r>
              <a:rPr lang="en-GB" dirty="0" smtClean="0"/>
              <a:t>Continuous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20484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981075"/>
            <a:ext cx="1681163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3357563"/>
            <a:ext cx="7488237" cy="99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67438" y="4508500"/>
            <a:ext cx="24765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059066" y="61268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Continuity Continuum </a:t>
            </a:r>
            <a:endParaRPr lang="en-GB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2000" dirty="0" smtClean="0"/>
              <a:t>This classification is based on the size and accuracy of movements. 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en-GB" sz="2000" dirty="0"/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2000" dirty="0" smtClean="0">
                <a:solidFill>
                  <a:schemeClr val="accent2"/>
                </a:solidFill>
              </a:rPr>
              <a:t>Gross</a:t>
            </a:r>
            <a:r>
              <a:rPr lang="en-GB" sz="2000" dirty="0" smtClean="0"/>
              <a:t> skills involve </a:t>
            </a:r>
            <a:r>
              <a:rPr lang="en-GB" sz="2000" dirty="0" smtClean="0">
                <a:solidFill>
                  <a:schemeClr val="accent2"/>
                </a:solidFill>
              </a:rPr>
              <a:t>big </a:t>
            </a:r>
            <a:r>
              <a:rPr lang="en-GB" sz="2000" dirty="0" smtClean="0"/>
              <a:t>movements such 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2000" dirty="0" smtClean="0"/>
              <a:t>as the leg and arm movements found 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2000" dirty="0" smtClean="0"/>
              <a:t>in running.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en-GB" sz="2000" dirty="0" smtClean="0"/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en-GB" sz="2000" dirty="0"/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en-GB" sz="2000" dirty="0"/>
          </a:p>
          <a:p>
            <a:pPr marL="109728" indent="0" fontAlgn="auto">
              <a:lnSpc>
                <a:spcPct val="11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en-GB" sz="2000" dirty="0" smtClean="0"/>
              <a:t>			</a:t>
            </a:r>
            <a:r>
              <a:rPr lang="en-GB" sz="2000" dirty="0" smtClean="0">
                <a:solidFill>
                  <a:schemeClr val="accent1"/>
                </a:solidFill>
              </a:rPr>
              <a:t>Fine</a:t>
            </a:r>
            <a:r>
              <a:rPr lang="en-GB" sz="2000" dirty="0" smtClean="0"/>
              <a:t> skills involve </a:t>
            </a:r>
            <a:r>
              <a:rPr lang="en-GB" sz="2000" dirty="0" smtClean="0">
                <a:solidFill>
                  <a:schemeClr val="accent1"/>
                </a:solidFill>
              </a:rPr>
              <a:t>precise</a:t>
            </a:r>
            <a:r>
              <a:rPr lang="en-GB" sz="2000" dirty="0" smtClean="0"/>
              <a:t>, usually </a:t>
            </a:r>
          </a:p>
          <a:p>
            <a:pPr marL="109728" indent="0" fontAlgn="auto">
              <a:lnSpc>
                <a:spcPct val="11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en-GB" sz="2000" dirty="0"/>
              <a:t>	</a:t>
            </a:r>
            <a:r>
              <a:rPr lang="en-GB" sz="2000" dirty="0" smtClean="0"/>
              <a:t>		smaller movements such as the fine 				adjustments of the wrist when aiming </a:t>
            </a:r>
          </a:p>
          <a:p>
            <a:pPr marL="109728" indent="0" fontAlgn="auto">
              <a:lnSpc>
                <a:spcPct val="11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en-GB" sz="2000" dirty="0"/>
              <a:t>	</a:t>
            </a:r>
            <a:r>
              <a:rPr lang="en-GB" sz="2000" dirty="0" smtClean="0"/>
              <a:t>		a putt in golf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2150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D078856-38A1-45F3-93C2-D2D3C60DF9AA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Gross - Fine</a:t>
            </a:r>
            <a:endParaRPr lang="en-GB" dirty="0"/>
          </a:p>
        </p:txBody>
      </p:sp>
      <p:pic>
        <p:nvPicPr>
          <p:cNvPr id="21508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2001838"/>
            <a:ext cx="199072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3759200"/>
            <a:ext cx="1717675" cy="228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059066" y="61268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Muscular Involvement</a:t>
            </a:r>
            <a:endParaRPr lang="en-GB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2000" dirty="0" smtClean="0"/>
              <a:t>The timing or pacing of a skill can be classified according to </a:t>
            </a:r>
            <a:r>
              <a:rPr lang="en-GB" sz="2000" dirty="0" smtClean="0">
                <a:solidFill>
                  <a:schemeClr val="accent3"/>
                </a:solidFill>
              </a:rPr>
              <a:t>where the control of the pace lies</a:t>
            </a:r>
            <a:r>
              <a:rPr lang="en-GB" sz="2000" dirty="0" smtClean="0"/>
              <a:t>.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en-GB" sz="2000" dirty="0"/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2000" dirty="0" smtClean="0">
                <a:solidFill>
                  <a:schemeClr val="accent1"/>
                </a:solidFill>
              </a:rPr>
              <a:t>Self paced </a:t>
            </a:r>
            <a:r>
              <a:rPr lang="en-GB" sz="2000" dirty="0" smtClean="0"/>
              <a:t>skills are under the control 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2000" dirty="0" smtClean="0"/>
              <a:t>of the </a:t>
            </a:r>
            <a:r>
              <a:rPr lang="en-GB" sz="2000" dirty="0" smtClean="0">
                <a:solidFill>
                  <a:schemeClr val="accent1"/>
                </a:solidFill>
              </a:rPr>
              <a:t>performer</a:t>
            </a:r>
            <a:r>
              <a:rPr lang="en-GB" sz="2000" dirty="0" smtClean="0"/>
              <a:t>. 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2000" dirty="0" smtClean="0"/>
              <a:t>E.g. throwing a javelin.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en-GB" sz="2000" dirty="0" smtClean="0"/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en-GB" sz="2000" dirty="0"/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en-GB" sz="2000" dirty="0"/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2000" dirty="0" smtClean="0"/>
              <a:t>			</a:t>
            </a:r>
            <a:r>
              <a:rPr lang="en-GB" sz="2000" dirty="0" smtClean="0">
                <a:solidFill>
                  <a:schemeClr val="accent2"/>
                </a:solidFill>
              </a:rPr>
              <a:t>Externally paced </a:t>
            </a:r>
            <a:r>
              <a:rPr lang="en-GB" sz="2000" dirty="0" smtClean="0"/>
              <a:t>skills are </a:t>
            </a:r>
            <a:r>
              <a:rPr lang="en-GB" sz="2000" dirty="0" smtClean="0">
                <a:solidFill>
                  <a:schemeClr val="accent2"/>
                </a:solidFill>
              </a:rPr>
              <a:t>dictated to</a:t>
            </a:r>
            <a:r>
              <a:rPr lang="en-GB" sz="2000" dirty="0" smtClean="0"/>
              <a:t> by 			the surrounding environment.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2000" dirty="0"/>
              <a:t>	</a:t>
            </a:r>
            <a:r>
              <a:rPr lang="en-GB" sz="2000" dirty="0" smtClean="0"/>
              <a:t>		E.g. timing a rugby tackle correctly to hit a 			moving opponent. </a:t>
            </a:r>
            <a:endParaRPr lang="en-GB" sz="2000" dirty="0"/>
          </a:p>
        </p:txBody>
      </p:sp>
      <p:sp>
        <p:nvSpPr>
          <p:cNvPr id="2253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5C407E6-8954-4E1E-9C9A-4BCE0BC8991F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63526"/>
            <a:ext cx="8229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Self Paced - Externally Paced</a:t>
            </a:r>
            <a:endParaRPr lang="en-GB" dirty="0"/>
          </a:p>
        </p:txBody>
      </p:sp>
      <p:pic>
        <p:nvPicPr>
          <p:cNvPr id="22532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2222500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3789363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059066" y="61268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Pacing continuum</a:t>
            </a:r>
            <a:endParaRPr lang="en-GB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ontent Placeholder 1"/>
          <p:cNvSpPr>
            <a:spLocks noGrp="1"/>
          </p:cNvSpPr>
          <p:nvPr>
            <p:ph idx="1"/>
          </p:nvPr>
        </p:nvSpPr>
        <p:spPr>
          <a:xfrm>
            <a:off x="468313" y="1125538"/>
            <a:ext cx="8229600" cy="4525962"/>
          </a:xfrm>
        </p:spPr>
        <p:txBody>
          <a:bodyPr/>
          <a:lstStyle/>
          <a:p>
            <a:pPr marL="109538" indent="0">
              <a:buFont typeface="Wingdings 3" pitchFamily="18" charset="2"/>
              <a:buNone/>
            </a:pPr>
            <a:r>
              <a:rPr lang="en-GB" sz="2000" dirty="0" smtClean="0"/>
              <a:t>A</a:t>
            </a:r>
            <a:r>
              <a:rPr lang="en-GB" sz="1800" dirty="0" smtClean="0"/>
              <a:t>s you have probably already realised skills rarely fit neatly into one of these criteria, they usually have a combination of both/all the features of the criteria. </a:t>
            </a:r>
          </a:p>
          <a:p>
            <a:pPr marL="109538" indent="0">
              <a:buFont typeface="Wingdings 3" pitchFamily="18" charset="2"/>
              <a:buNone/>
            </a:pPr>
            <a:endParaRPr lang="en-GB" sz="1800" dirty="0" smtClean="0"/>
          </a:p>
          <a:p>
            <a:pPr marL="109538" indent="0">
              <a:buFont typeface="Wingdings 3" pitchFamily="18" charset="2"/>
              <a:buNone/>
            </a:pPr>
            <a:r>
              <a:rPr lang="en-GB" sz="1800" dirty="0" smtClean="0"/>
              <a:t>To really classify skill, the criteria have to be viewed as a continuum which the skill sits on. The dart throw mentioned earlier as a closed skill could still be affected by background noise, so has small elements of open skill while being predominantly a closed skill.</a:t>
            </a:r>
          </a:p>
          <a:p>
            <a:pPr marL="109538" indent="0">
              <a:buFont typeface="Wingdings 3" pitchFamily="18" charset="2"/>
              <a:buNone/>
            </a:pPr>
            <a:endParaRPr lang="en-GB" sz="1800" dirty="0" smtClean="0"/>
          </a:p>
          <a:p>
            <a:pPr marL="109538" indent="0">
              <a:buFont typeface="Wingdings 3" pitchFamily="18" charset="2"/>
              <a:buNone/>
            </a:pPr>
            <a:r>
              <a:rPr lang="en-GB" sz="1800" dirty="0" smtClean="0"/>
              <a:t>Here you can see how some different skills fit onto the open closed continuum.</a:t>
            </a:r>
          </a:p>
        </p:txBody>
      </p:sp>
      <p:sp>
        <p:nvSpPr>
          <p:cNvPr id="2355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01CD930-1BB5-4E0E-BB24-153F58AF1E4A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GB" dirty="0" smtClean="0"/>
              <a:t>Continua</a:t>
            </a:r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495300" y="4799013"/>
            <a:ext cx="8397875" cy="1549400"/>
            <a:chOff x="495300" y="4799013"/>
            <a:chExt cx="8397875" cy="1549400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1331913" y="5445125"/>
              <a:ext cx="6553200" cy="71438"/>
            </a:xfrm>
            <a:prstGeom prst="line">
              <a:avLst/>
            </a:prstGeom>
            <a:ln w="15875" cmpd="sng">
              <a:solidFill>
                <a:schemeClr val="tx1"/>
              </a:solidFill>
              <a:headEnd type="diamond" w="lg" len="sm"/>
              <a:tailEnd type="diamond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57" name="TextBox 8"/>
            <p:cNvSpPr txBox="1">
              <a:spLocks noChangeArrowheads="1"/>
            </p:cNvSpPr>
            <p:nvPr/>
          </p:nvSpPr>
          <p:spPr bwMode="auto">
            <a:xfrm>
              <a:off x="495300" y="5332413"/>
              <a:ext cx="792163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dirty="0">
                  <a:latin typeface="Lucida Sans Unicode" pitchFamily="34" charset="0"/>
                </a:rPr>
                <a:t>Open</a:t>
              </a:r>
            </a:p>
          </p:txBody>
        </p:sp>
        <p:sp>
          <p:nvSpPr>
            <p:cNvPr id="23558" name="TextBox 9"/>
            <p:cNvSpPr txBox="1">
              <a:spLocks noChangeArrowheads="1"/>
            </p:cNvSpPr>
            <p:nvPr/>
          </p:nvSpPr>
          <p:spPr bwMode="auto">
            <a:xfrm>
              <a:off x="7885113" y="5300663"/>
              <a:ext cx="1008062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>
                  <a:latin typeface="Lucida Sans Unicode" pitchFamily="34" charset="0"/>
                </a:rPr>
                <a:t>Closed</a:t>
              </a:r>
            </a:p>
          </p:txBody>
        </p:sp>
        <p:sp>
          <p:nvSpPr>
            <p:cNvPr id="23559" name="TextBox 10"/>
            <p:cNvSpPr txBox="1">
              <a:spLocks noChangeArrowheads="1"/>
            </p:cNvSpPr>
            <p:nvPr/>
          </p:nvSpPr>
          <p:spPr bwMode="auto">
            <a:xfrm>
              <a:off x="1287463" y="4957763"/>
              <a:ext cx="1368425" cy="585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600">
                  <a:latin typeface="Lucida Sans Unicode" pitchFamily="34" charset="0"/>
                </a:rPr>
                <a:t>football </a:t>
              </a:r>
            </a:p>
            <a:p>
              <a:pPr algn="ctr"/>
              <a:r>
                <a:rPr lang="en-GB" sz="1600">
                  <a:latin typeface="Lucida Sans Unicode" pitchFamily="34" charset="0"/>
                </a:rPr>
                <a:t>pass</a:t>
              </a:r>
            </a:p>
          </p:txBody>
        </p:sp>
        <p:sp>
          <p:nvSpPr>
            <p:cNvPr id="23560" name="TextBox 11"/>
            <p:cNvSpPr txBox="1">
              <a:spLocks noChangeArrowheads="1"/>
            </p:cNvSpPr>
            <p:nvPr/>
          </p:nvSpPr>
          <p:spPr bwMode="auto">
            <a:xfrm>
              <a:off x="6588125" y="4799013"/>
              <a:ext cx="1296988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600">
                  <a:latin typeface="Lucida Sans Unicode" pitchFamily="34" charset="0"/>
                </a:rPr>
                <a:t>dart </a:t>
              </a:r>
            </a:p>
            <a:p>
              <a:pPr algn="ctr"/>
              <a:r>
                <a:rPr lang="en-GB" sz="1600">
                  <a:latin typeface="Lucida Sans Unicode" pitchFamily="34" charset="0"/>
                </a:rPr>
                <a:t>throw</a:t>
              </a:r>
            </a:p>
          </p:txBody>
        </p:sp>
        <p:sp>
          <p:nvSpPr>
            <p:cNvPr id="23561" name="TextBox 12"/>
            <p:cNvSpPr txBox="1">
              <a:spLocks noChangeArrowheads="1"/>
            </p:cNvSpPr>
            <p:nvPr/>
          </p:nvSpPr>
          <p:spPr bwMode="auto">
            <a:xfrm>
              <a:off x="4268788" y="4806950"/>
              <a:ext cx="2087562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600" dirty="0">
                  <a:latin typeface="Lucida Sans Unicode" pitchFamily="34" charset="0"/>
                </a:rPr>
                <a:t>Pick up a rolling cricket ball</a:t>
              </a:r>
            </a:p>
          </p:txBody>
        </p:sp>
        <p:sp>
          <p:nvSpPr>
            <p:cNvPr id="23562" name="TextBox 13"/>
            <p:cNvSpPr txBox="1">
              <a:spLocks noChangeArrowheads="1"/>
            </p:cNvSpPr>
            <p:nvPr/>
          </p:nvSpPr>
          <p:spPr bwMode="auto">
            <a:xfrm>
              <a:off x="2771775" y="5516563"/>
              <a:ext cx="1295400" cy="831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600">
                  <a:latin typeface="Lucida Sans Unicode" pitchFamily="34" charset="0"/>
                </a:rPr>
                <a:t>unless it hits a bump</a:t>
              </a: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5311775" y="5332413"/>
              <a:ext cx="0" cy="461962"/>
            </a:xfrm>
            <a:prstGeom prst="line">
              <a:avLst/>
            </a:prstGeom>
            <a:ln w="44450" cmpd="dbl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3995738" y="5794375"/>
              <a:ext cx="1316037" cy="0"/>
            </a:xfrm>
            <a:prstGeom prst="line">
              <a:avLst/>
            </a:prstGeom>
            <a:ln w="44450" cmpd="dbl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1000"/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537" indent="0">
              <a:lnSpc>
                <a:spcPct val="80000"/>
              </a:lnSpc>
              <a:buNone/>
            </a:pPr>
            <a:r>
              <a:rPr lang="en-GB" sz="1800" dirty="0" smtClean="0"/>
              <a:t>1) Can you place the pictures of the skills on the correct continuum?</a:t>
            </a:r>
          </a:p>
          <a:p>
            <a:pPr marL="109537" indent="0">
              <a:lnSpc>
                <a:spcPct val="80000"/>
              </a:lnSpc>
              <a:buNone/>
            </a:pPr>
            <a:r>
              <a:rPr lang="en-GB" sz="1800" dirty="0" smtClean="0"/>
              <a:t>2) Complete the table to bring our knowledge together. </a:t>
            </a:r>
            <a:endParaRPr lang="en-GB" sz="1800" dirty="0" smtClean="0"/>
          </a:p>
          <a:p>
            <a:pPr>
              <a:lnSpc>
                <a:spcPct val="80000"/>
              </a:lnSpc>
            </a:pPr>
            <a:endParaRPr lang="en-GB" sz="1800" dirty="0" smtClean="0"/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en-GB" sz="1800" dirty="0" smtClean="0"/>
              <a:t>For each one: </a:t>
            </a:r>
          </a:p>
          <a:p>
            <a:pPr>
              <a:lnSpc>
                <a:spcPct val="80000"/>
              </a:lnSpc>
            </a:pPr>
            <a:r>
              <a:rPr lang="en-GB" sz="1800" b="1" i="1" dirty="0" smtClean="0">
                <a:solidFill>
                  <a:srgbClr val="FF0000"/>
                </a:solidFill>
              </a:rPr>
              <a:t>Name</a:t>
            </a:r>
            <a:r>
              <a:rPr lang="en-GB" sz="1800" dirty="0" smtClean="0">
                <a:solidFill>
                  <a:srgbClr val="FF0000"/>
                </a:solidFill>
              </a:rPr>
              <a:t> </a:t>
            </a:r>
            <a:r>
              <a:rPr lang="en-GB" sz="1800" dirty="0" smtClean="0"/>
              <a:t> the skill.</a:t>
            </a:r>
          </a:p>
          <a:p>
            <a:pPr>
              <a:lnSpc>
                <a:spcPct val="80000"/>
              </a:lnSpc>
            </a:pPr>
            <a:r>
              <a:rPr lang="en-GB" sz="1800" b="1" i="1" dirty="0" smtClean="0">
                <a:solidFill>
                  <a:srgbClr val="FF0000"/>
                </a:solidFill>
              </a:rPr>
              <a:t>Identify</a:t>
            </a:r>
            <a:r>
              <a:rPr lang="en-GB" sz="1800" dirty="0" smtClean="0"/>
              <a:t>  the type(s) of skill being used.</a:t>
            </a:r>
          </a:p>
          <a:p>
            <a:pPr>
              <a:lnSpc>
                <a:spcPct val="80000"/>
              </a:lnSpc>
            </a:pPr>
            <a:r>
              <a:rPr lang="en-GB" sz="1800" b="1" i="1" dirty="0" smtClean="0">
                <a:solidFill>
                  <a:srgbClr val="FF0000"/>
                </a:solidFill>
              </a:rPr>
              <a:t>List</a:t>
            </a:r>
            <a:r>
              <a:rPr lang="en-GB" sz="1800" dirty="0" smtClean="0"/>
              <a:t>  as many abilities as possible the athlete might be drawing on to complete the skill.</a:t>
            </a:r>
          </a:p>
          <a:p>
            <a:pPr>
              <a:lnSpc>
                <a:spcPct val="80000"/>
              </a:lnSpc>
            </a:pPr>
            <a:r>
              <a:rPr lang="en-GB" sz="1800" b="1" i="1" dirty="0" smtClean="0">
                <a:solidFill>
                  <a:srgbClr val="FF0000"/>
                </a:solidFill>
              </a:rPr>
              <a:t>Classify</a:t>
            </a:r>
            <a:r>
              <a:rPr lang="en-GB" sz="1800" dirty="0" smtClean="0">
                <a:solidFill>
                  <a:srgbClr val="FF0000"/>
                </a:solidFill>
              </a:rPr>
              <a:t> </a:t>
            </a:r>
            <a:r>
              <a:rPr lang="en-GB" sz="1800" dirty="0" smtClean="0"/>
              <a:t> the skill using each of the four continua we have covered today.</a:t>
            </a:r>
          </a:p>
          <a:p>
            <a:pPr>
              <a:lnSpc>
                <a:spcPct val="80000"/>
              </a:lnSpc>
            </a:pPr>
            <a:r>
              <a:rPr lang="en-GB" sz="1800" b="1" i="1" dirty="0" smtClean="0">
                <a:solidFill>
                  <a:srgbClr val="FF0000"/>
                </a:solidFill>
              </a:rPr>
              <a:t>Justify</a:t>
            </a:r>
            <a:r>
              <a:rPr lang="en-GB" sz="1800" dirty="0" smtClean="0">
                <a:solidFill>
                  <a:srgbClr val="FF0000"/>
                </a:solidFill>
              </a:rPr>
              <a:t> </a:t>
            </a:r>
            <a:r>
              <a:rPr lang="en-GB" sz="1800" dirty="0" smtClean="0"/>
              <a:t> your answers with a short explanation. (Sorry you are past GCSE now).</a:t>
            </a:r>
          </a:p>
          <a:p>
            <a:pPr>
              <a:lnSpc>
                <a:spcPct val="80000"/>
              </a:lnSpc>
            </a:pPr>
            <a:endParaRPr lang="en-GB" sz="1800" dirty="0" smtClean="0"/>
          </a:p>
          <a:p>
            <a:pPr>
              <a:lnSpc>
                <a:spcPct val="80000"/>
              </a:lnSpc>
            </a:pPr>
            <a:r>
              <a:rPr lang="en-GB" sz="1800" dirty="0" smtClean="0"/>
              <a:t>Working together and discussing answers is fine but please produce your own set of answers. You will need them for exam revision.</a:t>
            </a:r>
          </a:p>
          <a:p>
            <a:pPr>
              <a:lnSpc>
                <a:spcPct val="80000"/>
              </a:lnSpc>
            </a:pPr>
            <a:r>
              <a:rPr lang="en-GB" sz="1800" dirty="0" smtClean="0"/>
              <a:t>Any you don't finish in this lesson please finish at home. </a:t>
            </a:r>
          </a:p>
          <a:p>
            <a:pPr>
              <a:lnSpc>
                <a:spcPct val="80000"/>
              </a:lnSpc>
            </a:pPr>
            <a:endParaRPr lang="en-GB" sz="1700" dirty="0" smtClean="0"/>
          </a:p>
          <a:p>
            <a:pPr>
              <a:lnSpc>
                <a:spcPct val="80000"/>
              </a:lnSpc>
            </a:pPr>
            <a:endParaRPr lang="en-GB" sz="1700" dirty="0" smtClean="0"/>
          </a:p>
        </p:txBody>
      </p:sp>
      <p:sp>
        <p:nvSpPr>
          <p:cNvPr id="2457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3F5CD7F-F02F-42A6-94E1-EA53DB3210DD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260648" y="5628"/>
            <a:ext cx="8229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GB" dirty="0" smtClean="0"/>
              <a:t>Task-21</a:t>
            </a:r>
            <a:r>
              <a:rPr lang="en-GB" baseline="30000" dirty="0" smtClean="0"/>
              <a:t>st</a:t>
            </a:r>
            <a:r>
              <a:rPr lang="en-GB" dirty="0" smtClean="0"/>
              <a:t> September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73299" y="1823165"/>
            <a:ext cx="7920507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73299" y="4390891"/>
            <a:ext cx="7920507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0115" y="2006690"/>
            <a:ext cx="1651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OPEN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889920" y="1993914"/>
            <a:ext cx="1651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CLOSED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80115" y="4574414"/>
            <a:ext cx="1651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GROSS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7957534" y="4561639"/>
            <a:ext cx="1651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FINE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5058758"/>
            <a:ext cx="1964531" cy="130730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8722" y="4574414"/>
            <a:ext cx="1893094" cy="135731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741" y="2006688"/>
            <a:ext cx="1707356" cy="1507331"/>
          </a:xfrm>
          <a:prstGeom prst="rect">
            <a:avLst/>
          </a:prstGeom>
        </p:spPr>
      </p:pic>
      <p:pic>
        <p:nvPicPr>
          <p:cNvPr id="15" name="Picture 10" descr="Image result for olympic divi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957" y="2006689"/>
            <a:ext cx="1985963" cy="1293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5094012" y="908720"/>
            <a:ext cx="3299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Environmental influence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5672766" y="3850812"/>
            <a:ext cx="2721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Muscular involvement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491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lnDef>
      <a:spPr>
        <a:ln w="25400"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1564</TotalTime>
  <Words>459</Words>
  <Application>Microsoft Office PowerPoint</Application>
  <PresentationFormat>On-screen Show (4:3)</PresentationFormat>
  <Paragraphs>118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Skill Acquisition </vt:lpstr>
      <vt:lpstr>Classification of skill </vt:lpstr>
      <vt:lpstr>Open - Closed</vt:lpstr>
      <vt:lpstr>Discrete – Serial – Continuous </vt:lpstr>
      <vt:lpstr>Gross - Fine</vt:lpstr>
      <vt:lpstr>Self Paced - Externally Paced</vt:lpstr>
      <vt:lpstr>Continua</vt:lpstr>
      <vt:lpstr>Task-21st September</vt:lpstr>
      <vt:lpstr>PowerPoint Presentation</vt:lpstr>
      <vt:lpstr>PowerPoint Presentation</vt:lpstr>
      <vt:lpstr>Next week....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level Physical Education</dc:title>
  <dc:creator>Joel Robinson</dc:creator>
  <cp:lastModifiedBy>Danielle Trudgeon</cp:lastModifiedBy>
  <cp:revision>67</cp:revision>
  <dcterms:created xsi:type="dcterms:W3CDTF">2012-10-28T13:38:23Z</dcterms:created>
  <dcterms:modified xsi:type="dcterms:W3CDTF">2015-09-08T12:50:08Z</dcterms:modified>
</cp:coreProperties>
</file>