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7" r:id="rId3"/>
    <p:sldId id="274" r:id="rId4"/>
    <p:sldId id="275" r:id="rId5"/>
    <p:sldId id="262" r:id="rId6"/>
    <p:sldId id="276" r:id="rId7"/>
    <p:sldId id="277" r:id="rId8"/>
    <p:sldId id="278" r:id="rId9"/>
    <p:sldId id="295" r:id="rId10"/>
    <p:sldId id="282" r:id="rId11"/>
    <p:sldId id="281" r:id="rId12"/>
    <p:sldId id="280" r:id="rId13"/>
    <p:sldId id="286" r:id="rId14"/>
    <p:sldId id="283" r:id="rId15"/>
    <p:sldId id="284" r:id="rId16"/>
    <p:sldId id="285" r:id="rId17"/>
    <p:sldId id="287" r:id="rId18"/>
    <p:sldId id="296" r:id="rId19"/>
    <p:sldId id="288" r:id="rId20"/>
    <p:sldId id="289" r:id="rId21"/>
    <p:sldId id="290" r:id="rId22"/>
    <p:sldId id="297" r:id="rId23"/>
    <p:sldId id="299" r:id="rId24"/>
    <p:sldId id="300" r:id="rId25"/>
    <p:sldId id="302" r:id="rId26"/>
    <p:sldId id="301" r:id="rId27"/>
    <p:sldId id="303" r:id="rId28"/>
    <p:sldId id="305" r:id="rId29"/>
    <p:sldId id="306" r:id="rId30"/>
    <p:sldId id="307" r:id="rId31"/>
    <p:sldId id="308" r:id="rId32"/>
    <p:sldId id="309" r:id="rId3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0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A3F9BF-6B1E-4938-B9D3-4C87F870CB8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763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4FB468-739B-4D57-AF5D-55180020A4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CF578-C1F5-4176-9ED0-1F3B179E9FB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89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FAAA-2FC6-4394-81E3-4415C9F3E2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752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79AFBF-6E80-423C-A65B-40B9C0592E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201B1-A866-4497-A66A-CF7CFF6F02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692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9C424-9841-45A5-8DC2-367BEBF9C4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35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3C2E2-598F-4BE8-98F7-979D2D8B0D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315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789D2-03D6-4606-97AA-21616CC40D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96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0045E-5EEB-44E9-889F-1962FBA1528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72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F2A94-9F86-4FFD-BB06-2F3270F3AF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032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34C57-F15F-4B33-AA13-57F8E72147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21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75B82-AD38-4889-869F-69E1D025D9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694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746A2-E24F-45DE-B438-522B6A528D0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290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71978-178D-4C58-B4AE-4316586B5D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144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53695-C796-41F3-95CC-4E48F889F85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25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D4391-EC84-47B5-949C-B8A48CCD04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01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C47070-331F-4AE6-A27C-09D9DEDEEC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577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5D08B-653C-4FCB-BCFB-6C977048D6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3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7C293-39CD-450A-8A96-8A3E5E8316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46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5FD0A-7B09-4322-A0F0-566157E027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68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05745-1FD0-4B8A-970C-5E706161CAB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02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93B3D-D5DE-48F6-A7DF-67FCA2ACD0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7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655795-B3D2-460B-A713-3F789F1B5F8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E51C5C-9726-4FE0-A339-DF8A29AD2A7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aF6Dvlvu4Q" TargetMode="Externa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93qwVmBseE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U1xkoxCMow" TargetMode="External"/><Relationship Id="rId2" Type="http://schemas.openxmlformats.org/officeDocument/2006/relationships/hyperlink" Target="http://www.youtube.com/watch?v=-3z1zag621Y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71600" y="2060847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GB" sz="4800" b="1" u="sng" dirty="0" smtClean="0">
                <a:latin typeface="Arial Black" pitchFamily="34" charset="0"/>
              </a:rPr>
              <a:t>Skill Acquisition</a:t>
            </a:r>
            <a:endParaRPr lang="en-GB" sz="4800" b="1" u="sng" dirty="0">
              <a:latin typeface="Arial Black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1475656" y="378904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endParaRPr lang="en-GB" sz="3600" b="1" u="sng" dirty="0">
              <a:latin typeface="Arial Black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228" y="3562595"/>
            <a:ext cx="1752381" cy="2561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Skilled Performance </a:t>
            </a:r>
            <a:r>
              <a:rPr lang="en-GB" b="1" u="sng" dirty="0" smtClean="0"/>
              <a:t>Characteristics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Learnt 				Economic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Efficient        Fluent/ Smooth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Aesthetically pleasing </a:t>
            </a:r>
          </a:p>
          <a:p>
            <a:pPr marL="0" indent="0">
              <a:buNone/>
            </a:pPr>
            <a:r>
              <a:rPr lang="en-GB" dirty="0" smtClean="0"/>
              <a:t>Adaptable      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Consistent/ repeatable/ few mistakes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	</a:t>
            </a:r>
            <a:r>
              <a:rPr lang="en-GB" dirty="0"/>
              <a:t>G</a:t>
            </a:r>
            <a:r>
              <a:rPr lang="en-GB" dirty="0" smtClean="0"/>
              <a:t>oal orientated </a:t>
            </a:r>
          </a:p>
          <a:p>
            <a:pPr marL="0" indent="0">
              <a:buNone/>
            </a:pPr>
            <a:r>
              <a:rPr lang="en-GB" dirty="0" smtClean="0"/>
              <a:t>Accurate/ Precise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Exam Question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/>
              <a:t>Performers need to learn skills in order to take part in physical activity. Skilled movements are learned, economic and efficient – they do not waste energy. </a:t>
            </a:r>
            <a:endParaRPr lang="en-GB" b="1" dirty="0" smtClean="0"/>
          </a:p>
          <a:p>
            <a:pPr marL="0" indent="0" algn="ctr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en-GB" b="1" dirty="0" smtClean="0"/>
              <a:t> </a:t>
            </a:r>
            <a:r>
              <a:rPr lang="en-GB" dirty="0"/>
              <a:t>Suggest </a:t>
            </a:r>
            <a:r>
              <a:rPr lang="en-GB" b="1" dirty="0"/>
              <a:t>three </a:t>
            </a:r>
            <a:r>
              <a:rPr lang="en-GB" dirty="0" smtClean="0"/>
              <a:t>other </a:t>
            </a:r>
            <a:r>
              <a:rPr lang="en-GB" dirty="0"/>
              <a:t>characteristics of skill</a:t>
            </a:r>
            <a:r>
              <a:rPr lang="en-GB" dirty="0" smtClean="0"/>
              <a:t>. (3)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53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Answer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 of 3 from;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A. Consistency/repeatable success/few mistakes/maximum certainty 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B. Coordinated/controlled 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C. Fluency/flowing/smooth 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D. Adaptable 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E. Aesthetically pleasing 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F. Goal orientated behaviour/ predetermined results 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G. Precise/Accurate/Correct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42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Ability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b="1" i="1" dirty="0" smtClean="0"/>
              <a:t>Inherited, innate, stable traits that determine a persons potential to acquire </a:t>
            </a:r>
            <a:r>
              <a:rPr lang="en-GB" sz="2800" b="1" i="1" dirty="0" smtClean="0"/>
              <a:t>sills.</a:t>
            </a:r>
          </a:p>
          <a:p>
            <a:pPr marL="0" indent="0" algn="ctr">
              <a:buNone/>
            </a:pPr>
            <a:endParaRPr lang="en-GB" sz="2800" b="1" i="1" dirty="0" smtClean="0"/>
          </a:p>
          <a:p>
            <a:pPr marL="0" indent="0" algn="ctr">
              <a:buNone/>
            </a:pPr>
            <a:r>
              <a:rPr lang="en-GB" sz="2800" b="1" i="1" dirty="0" smtClean="0"/>
              <a:t>E.g. coordination, balance, agility and reaction time</a:t>
            </a:r>
          </a:p>
          <a:p>
            <a:pPr marL="0" indent="0" algn="ctr">
              <a:buNone/>
            </a:pPr>
            <a:endParaRPr lang="en-GB" sz="2800" b="1" i="1" dirty="0" smtClean="0"/>
          </a:p>
          <a:p>
            <a:pPr marL="0" indent="0" algn="ctr">
              <a:buNone/>
            </a:pPr>
            <a:r>
              <a:rPr lang="en-GB" sz="2800" b="1" i="1" dirty="0" smtClean="0"/>
              <a:t>Use </a:t>
            </a:r>
            <a:r>
              <a:rPr lang="en-GB" sz="2800" b="1" i="1" dirty="0" smtClean="0"/>
              <a:t>and combination of abilities underpins the development of skilled actions.  </a:t>
            </a:r>
            <a:endParaRPr lang="en-GB" sz="2800" b="1" i="1" dirty="0"/>
          </a:p>
        </p:txBody>
      </p:sp>
    </p:spTree>
    <p:extLst>
      <p:ext uri="{BB962C8B-B14F-4D97-AF65-F5344CB8AC3E}">
        <p14:creationId xmlns:p14="http://schemas.microsoft.com/office/powerpoint/2010/main" val="301110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Types of Abilities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/>
              <a:t>Motor ability </a:t>
            </a:r>
            <a:r>
              <a:rPr lang="en-GB" dirty="0"/>
              <a:t>– concerned </a:t>
            </a:r>
            <a:r>
              <a:rPr lang="en-GB" dirty="0" smtClean="0"/>
              <a:t>with movements/actions/performing </a:t>
            </a:r>
            <a:r>
              <a:rPr lang="en-GB" dirty="0"/>
              <a:t>task; 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/>
              <a:t>Leg/arm/body muscle contractions/ pushing off the </a:t>
            </a:r>
            <a:r>
              <a:rPr lang="en-GB" dirty="0" smtClean="0"/>
              <a:t>blocks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  </a:t>
            </a:r>
            <a:r>
              <a:rPr lang="en-GB" b="1" i="1" dirty="0" smtClean="0"/>
              <a:t>Series of genetically inherited traits that determines an individuals coordination, balance and speed of reactions. 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69280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Types of Abilities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sz="3600" b="1" dirty="0"/>
              <a:t>Perceptual ability </a:t>
            </a:r>
            <a:r>
              <a:rPr lang="en-GB" dirty="0"/>
              <a:t>– receiving/ recognising/selecting information from senses; </a:t>
            </a:r>
          </a:p>
          <a:p>
            <a:r>
              <a:rPr lang="en-GB" dirty="0" err="1"/>
              <a:t>Eg</a:t>
            </a:r>
            <a:r>
              <a:rPr lang="en-GB" dirty="0"/>
              <a:t> reacting to the </a:t>
            </a:r>
            <a:r>
              <a:rPr lang="en-GB" dirty="0" smtClean="0"/>
              <a:t>gun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b="1" i="1" dirty="0" smtClean="0"/>
              <a:t>To be able to take in information, recognise it and make sense of it.</a:t>
            </a:r>
          </a:p>
          <a:p>
            <a:pPr marL="0" indent="0" algn="ctr">
              <a:buNone/>
            </a:pPr>
            <a:endParaRPr lang="en-GB" b="1" i="1" dirty="0" smtClean="0"/>
          </a:p>
          <a:p>
            <a:r>
              <a:rPr lang="en-GB" dirty="0" smtClean="0"/>
              <a:t>Information received from our senses- sight, sound, touch, kinesthesis. Information </a:t>
            </a:r>
            <a:r>
              <a:rPr lang="en-GB" dirty="0" smtClean="0"/>
              <a:t>from </a:t>
            </a:r>
            <a:r>
              <a:rPr lang="en-GB" dirty="0" smtClean="0"/>
              <a:t>display.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4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Types of Skill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Skilled performance…</a:t>
            </a:r>
          </a:p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Information </a:t>
            </a:r>
            <a:r>
              <a:rPr lang="en-GB" dirty="0" smtClean="0"/>
              <a:t>from environment</a:t>
            </a:r>
          </a:p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Select relevant information</a:t>
            </a:r>
          </a:p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Understand the information we have received and attend to it</a:t>
            </a:r>
          </a:p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Select and use correct physical response. </a:t>
            </a:r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4283968" y="1937380"/>
            <a:ext cx="242316" cy="618368"/>
          </a:xfrm>
          <a:prstGeom prst="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Down Arrow 4"/>
          <p:cNvSpPr/>
          <p:nvPr/>
        </p:nvSpPr>
        <p:spPr>
          <a:xfrm>
            <a:off x="4400555" y="3789040"/>
            <a:ext cx="242316" cy="618368"/>
          </a:xfrm>
          <a:prstGeom prst="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4279397" y="2802170"/>
            <a:ext cx="242316" cy="618368"/>
          </a:xfrm>
          <a:prstGeom prst="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4413162" y="5034328"/>
            <a:ext cx="242316" cy="618368"/>
          </a:xfrm>
          <a:prstGeom prst="down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1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419872" y="2852936"/>
            <a:ext cx="2066528" cy="1562472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>
                  <a:solidFill>
                    <a:schemeClr val="tx1"/>
                  </a:solidFill>
                </a:ln>
              </a:rPr>
              <a:t>Rugby Player</a:t>
            </a:r>
            <a:endParaRPr lang="en-GB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Oval 4"/>
          <p:cNvSpPr/>
          <p:nvPr/>
        </p:nvSpPr>
        <p:spPr>
          <a:xfrm>
            <a:off x="539552" y="814224"/>
            <a:ext cx="2232248" cy="1609328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Execute Movement 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39552" y="4797152"/>
            <a:ext cx="2232248" cy="1609328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Make Decision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6588224" y="4998961"/>
            <a:ext cx="2232248" cy="1609328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Interpret Stimuli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6156176" y="661824"/>
            <a:ext cx="2232248" cy="1609328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Detect stimuli </a:t>
            </a:r>
            <a:endParaRPr lang="en-GB" dirty="0"/>
          </a:p>
        </p:txBody>
      </p:sp>
      <p:sp>
        <p:nvSpPr>
          <p:cNvPr id="9" name="Curved Down Arrow 8"/>
          <p:cNvSpPr/>
          <p:nvPr/>
        </p:nvSpPr>
        <p:spPr>
          <a:xfrm rot="10800000">
            <a:off x="3716287" y="5593641"/>
            <a:ext cx="2296272" cy="10447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15992779">
            <a:off x="260679" y="3079234"/>
            <a:ext cx="2296272" cy="10447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>
            <a:off x="3563888" y="944136"/>
            <a:ext cx="2296272" cy="10447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5400000">
            <a:off x="6869564" y="3165519"/>
            <a:ext cx="2296272" cy="10447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9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Cognitive Skill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 algn="ctr">
              <a:buNone/>
            </a:pPr>
            <a:r>
              <a:rPr lang="en-GB" b="1" i="1" dirty="0" smtClean="0"/>
              <a:t>Use of the brain to reason and problem solve as a result of leaning and experience. </a:t>
            </a:r>
            <a:endParaRPr lang="en-GB" b="1" i="1" dirty="0" smtClean="0"/>
          </a:p>
          <a:p>
            <a:pPr marL="0" indent="0" algn="ctr">
              <a:buNone/>
            </a:pPr>
            <a:endParaRPr lang="en-GB" b="1" i="1" dirty="0"/>
          </a:p>
          <a:p>
            <a:r>
              <a:rPr lang="en-GB" dirty="0" smtClean="0"/>
              <a:t>Decision making, </a:t>
            </a:r>
            <a:r>
              <a:rPr lang="en-GB" dirty="0" smtClean="0"/>
              <a:t>tactics and strategies, reasoning</a:t>
            </a:r>
            <a:r>
              <a:rPr lang="en-GB" dirty="0" smtClean="0"/>
              <a:t>, deciding what to do, which action to use when.</a:t>
            </a:r>
          </a:p>
          <a:p>
            <a:r>
              <a:rPr lang="en-GB" dirty="0" smtClean="0"/>
              <a:t>Developed </a:t>
            </a:r>
            <a:r>
              <a:rPr lang="en-GB" dirty="0" smtClean="0"/>
              <a:t>over time </a:t>
            </a:r>
          </a:p>
          <a:p>
            <a:r>
              <a:rPr lang="en-GB" dirty="0" smtClean="0"/>
              <a:t>Make better decision about an opponent if you have played them before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Perceptual Skill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i="1" dirty="0" smtClean="0"/>
              <a:t>Selecting, interpreting and making sense of information </a:t>
            </a:r>
            <a:r>
              <a:rPr lang="en-GB" b="1" i="1" dirty="0" smtClean="0"/>
              <a:t>from </a:t>
            </a:r>
            <a:r>
              <a:rPr lang="en-GB" b="1" i="1" dirty="0" smtClean="0"/>
              <a:t>our senses. </a:t>
            </a:r>
            <a:endParaRPr lang="en-GB" b="1" i="1" dirty="0" smtClean="0"/>
          </a:p>
          <a:p>
            <a:pPr marL="0" indent="0" algn="ctr">
              <a:buNone/>
            </a:pPr>
            <a:endParaRPr lang="en-GB" b="1" i="1" dirty="0" smtClean="0"/>
          </a:p>
          <a:p>
            <a:r>
              <a:rPr lang="en-GB" dirty="0" smtClean="0"/>
              <a:t>How well we select, organise and recognise information gained from our senses. </a:t>
            </a:r>
            <a:endParaRPr lang="en-GB" dirty="0" smtClean="0"/>
          </a:p>
          <a:p>
            <a:r>
              <a:rPr lang="en-GB" dirty="0" smtClean="0"/>
              <a:t>Ability to quickly analyse location of teammates and own location before deciding best pass to do</a:t>
            </a:r>
            <a:endParaRPr lang="en-GB" dirty="0" smtClean="0"/>
          </a:p>
          <a:p>
            <a:r>
              <a:rPr lang="en-GB" dirty="0" smtClean="0"/>
              <a:t>Developed as getting older and </a:t>
            </a:r>
            <a:r>
              <a:rPr lang="en-GB" dirty="0" smtClean="0"/>
              <a:t>practise</a:t>
            </a:r>
          </a:p>
          <a:p>
            <a:r>
              <a:rPr lang="en-GB" dirty="0" smtClean="0"/>
              <a:t>Selective </a:t>
            </a:r>
            <a:r>
              <a:rPr lang="en-GB" dirty="0" smtClean="0"/>
              <a:t>Attention 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1200" dirty="0" smtClean="0"/>
              <a:t>http</a:t>
            </a:r>
            <a:r>
              <a:rPr lang="en-GB" sz="1200" dirty="0"/>
              <a:t>://www.bing.com/videos/search?q=ronaldo+in+dark&amp;docid=4729340020327751&amp;mid=3697874CD3C1A92C9B7C3697874CD3C1A92C9B7C&amp;view=detail&amp;FORM=VIRE1#view=detail&amp;mid=3697874CD3C1A92C9B7C3697874CD3C1A92C9B7C</a:t>
            </a:r>
          </a:p>
        </p:txBody>
      </p:sp>
    </p:spTree>
    <p:extLst>
      <p:ext uri="{BB962C8B-B14F-4D97-AF65-F5344CB8AC3E}">
        <p14:creationId xmlns:p14="http://schemas.microsoft.com/office/powerpoint/2010/main" val="4899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u="sng" dirty="0" smtClean="0"/>
              <a:t>Skilled Performance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28775"/>
            <a:ext cx="7010400" cy="4467225"/>
          </a:xfrm>
        </p:spPr>
        <p:txBody>
          <a:bodyPr/>
          <a:lstStyle/>
          <a:p>
            <a:pPr eaLnBrk="1" hangingPunct="1"/>
            <a:r>
              <a:rPr lang="en-GB" dirty="0" smtClean="0"/>
              <a:t>Acquisition- skill is something that you gain as opposed to already have.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We can recognise the outcome or end product of a skilled performance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We need to know……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How does this product come about?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412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Psycho- </a:t>
            </a:r>
            <a:r>
              <a:rPr lang="en-GB" b="1" u="sng" dirty="0"/>
              <a:t>M</a:t>
            </a:r>
            <a:r>
              <a:rPr lang="en-GB" b="1" u="sng" dirty="0" smtClean="0"/>
              <a:t>otor Skill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u="sng" dirty="0" smtClean="0"/>
              <a:t>Movement decided upon and controlled by the brain</a:t>
            </a:r>
          </a:p>
          <a:p>
            <a:pPr marL="0" indent="0" algn="ctr">
              <a:buNone/>
            </a:pPr>
            <a:endParaRPr lang="en-GB" i="1" u="sng" dirty="0"/>
          </a:p>
          <a:p>
            <a:r>
              <a:rPr lang="en-GB" dirty="0" smtClean="0"/>
              <a:t>Being </a:t>
            </a:r>
            <a:r>
              <a:rPr lang="en-GB" dirty="0" smtClean="0"/>
              <a:t>able to coordinate the muscle contractions and relaxations to control movement such as badminton overheard </a:t>
            </a:r>
            <a:r>
              <a:rPr lang="en-GB" dirty="0" smtClean="0"/>
              <a:t>clear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i="1" dirty="0" smtClean="0"/>
              <a:t>AKA Perceptual motor skills</a:t>
            </a:r>
            <a:r>
              <a:rPr lang="en-GB" i="1" dirty="0" smtClean="0"/>
              <a:t> </a:t>
            </a:r>
            <a:r>
              <a:rPr lang="en-GB" dirty="0" smtClean="0"/>
              <a:t>– most commonly used in sport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Interpretation of environmental stimuli and execution of movement.</a:t>
            </a:r>
          </a:p>
        </p:txBody>
      </p:sp>
    </p:spTree>
    <p:extLst>
      <p:ext uri="{BB962C8B-B14F-4D97-AF65-F5344CB8AC3E}">
        <p14:creationId xmlns:p14="http://schemas.microsoft.com/office/powerpoint/2010/main" val="197443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Example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Rugby player receives ball will have to </a:t>
            </a:r>
            <a:r>
              <a:rPr lang="en-GB" dirty="0" smtClean="0"/>
              <a:t>analyse </a:t>
            </a:r>
            <a:r>
              <a:rPr lang="en-GB" dirty="0"/>
              <a:t>situation, decide if best option is to run, pass or </a:t>
            </a:r>
            <a:r>
              <a:rPr lang="en-GB" dirty="0" smtClean="0"/>
              <a:t>kick </a:t>
            </a:r>
            <a:r>
              <a:rPr lang="en-GB" dirty="0"/>
              <a:t>ball then execute </a:t>
            </a:r>
            <a:r>
              <a:rPr lang="en-GB" dirty="0" smtClean="0"/>
              <a:t>movement  whilst constantly </a:t>
            </a:r>
            <a:r>
              <a:rPr lang="en-GB" dirty="0"/>
              <a:t>updating new stimuli and modifying actions as needed.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390986"/>
            <a:ext cx="3356198" cy="184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24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Relationship between Skill and Ability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order to perform any skill we require specific abilities to perform the movement effectively.</a:t>
            </a:r>
          </a:p>
          <a:p>
            <a:endParaRPr lang="en-GB" dirty="0"/>
          </a:p>
          <a:p>
            <a:r>
              <a:rPr lang="en-GB" dirty="0" smtClean="0"/>
              <a:t>TIP’s try to measure abilities in hope they can improve skill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Many skills require similar abilities and transfer does occur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http://www.uksport.gov.uk/pages/sporting-giants/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Key Words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Skill</a:t>
            </a:r>
          </a:p>
          <a:p>
            <a:r>
              <a:rPr lang="en-GB" dirty="0" smtClean="0"/>
              <a:t>Cognitive Skill</a:t>
            </a:r>
          </a:p>
          <a:p>
            <a:r>
              <a:rPr lang="en-GB" dirty="0" smtClean="0"/>
              <a:t>Perceptual skill</a:t>
            </a:r>
          </a:p>
          <a:p>
            <a:r>
              <a:rPr lang="en-GB" dirty="0" smtClean="0"/>
              <a:t>Psycho-motor skill</a:t>
            </a:r>
          </a:p>
          <a:p>
            <a:r>
              <a:rPr lang="en-GB" dirty="0" smtClean="0"/>
              <a:t>Ability</a:t>
            </a:r>
          </a:p>
          <a:p>
            <a:r>
              <a:rPr lang="en-GB" dirty="0" smtClean="0"/>
              <a:t>Perceptual ability </a:t>
            </a:r>
          </a:p>
          <a:p>
            <a:r>
              <a:rPr lang="en-GB" dirty="0" smtClean="0"/>
              <a:t>Motor Ability </a:t>
            </a:r>
          </a:p>
          <a:p>
            <a:endParaRPr lang="en-GB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68336"/>
            <a:ext cx="3238872" cy="2202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644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Exam Question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Passing the ball is an important aspect of many team games</a:t>
            </a:r>
          </a:p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Using examples from a team game, explain the differences between motor ability and perceptual ability. (3)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7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Answers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7384075" cy="2482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6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Classification of Skill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Analysis of skill- useful to group them together if they have similar characteristics</a:t>
            </a:r>
          </a:p>
          <a:p>
            <a:r>
              <a:rPr lang="en-GB" dirty="0" smtClean="0"/>
              <a:t>Based on a continuum/ sliding scale</a:t>
            </a:r>
          </a:p>
          <a:p>
            <a:r>
              <a:rPr lang="en-GB" dirty="0" smtClean="0"/>
              <a:t>Compare skills and interpret at same time</a:t>
            </a:r>
          </a:p>
          <a:p>
            <a:endParaRPr lang="en-GB" dirty="0"/>
          </a:p>
          <a:p>
            <a:r>
              <a:rPr lang="en-GB" dirty="0" smtClean="0"/>
              <a:t>Open/closed</a:t>
            </a:r>
          </a:p>
          <a:p>
            <a:r>
              <a:rPr lang="en-GB" dirty="0" smtClean="0"/>
              <a:t>Gross/fine</a:t>
            </a:r>
          </a:p>
          <a:p>
            <a:r>
              <a:rPr lang="en-GB" dirty="0" smtClean="0"/>
              <a:t>Self paced/ externally paced</a:t>
            </a:r>
          </a:p>
          <a:p>
            <a:r>
              <a:rPr lang="en-GB" dirty="0" smtClean="0"/>
              <a:t>Discrete/serial/continuous </a:t>
            </a:r>
          </a:p>
          <a:p>
            <a:r>
              <a:rPr lang="en-GB" dirty="0" smtClean="0"/>
              <a:t>Gross- Fine 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67200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89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Open/ Closed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influence of environment</a:t>
            </a:r>
          </a:p>
          <a:p>
            <a:r>
              <a:rPr lang="en-GB" b="1" u="sng" dirty="0" smtClean="0"/>
              <a:t>OPEN</a:t>
            </a:r>
          </a:p>
          <a:p>
            <a:r>
              <a:rPr lang="en-GB" dirty="0" smtClean="0"/>
              <a:t>Payers position, proximity of crowd, playing conditions</a:t>
            </a:r>
          </a:p>
          <a:p>
            <a:r>
              <a:rPr lang="en-GB" dirty="0" smtClean="0"/>
              <a:t>Tennis Rally </a:t>
            </a:r>
          </a:p>
          <a:p>
            <a:r>
              <a:rPr lang="en-GB" dirty="0"/>
              <a:t>http://www.youtube.com/watch?v=xdjNghcCNPU</a:t>
            </a:r>
          </a:p>
          <a:p>
            <a:r>
              <a:rPr lang="en-GB" b="1" u="sng" dirty="0" smtClean="0"/>
              <a:t>CLOSED</a:t>
            </a:r>
          </a:p>
          <a:p>
            <a:r>
              <a:rPr lang="en-GB" dirty="0" smtClean="0"/>
              <a:t>Conditions don’t change </a:t>
            </a:r>
          </a:p>
          <a:p>
            <a:r>
              <a:rPr lang="en-GB" dirty="0" smtClean="0"/>
              <a:t>Dive in pool</a:t>
            </a:r>
          </a:p>
          <a:p>
            <a:r>
              <a:rPr lang="en-GB" dirty="0" smtClean="0"/>
              <a:t>However, tennis player- serve is closed in an open environment </a:t>
            </a:r>
          </a:p>
          <a:p>
            <a:r>
              <a:rPr lang="en-GB" dirty="0"/>
              <a:t>http://www.youtube.com/watch?v=guS51jCLcQg</a:t>
            </a:r>
          </a:p>
        </p:txBody>
      </p:sp>
    </p:spTree>
    <p:extLst>
      <p:ext uri="{BB962C8B-B14F-4D97-AF65-F5344CB8AC3E}">
        <p14:creationId xmlns:p14="http://schemas.microsoft.com/office/powerpoint/2010/main" val="370154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Externally Paced- Self Paced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the amount of control a performer has over the execution and timing of the movement.</a:t>
            </a:r>
          </a:p>
          <a:p>
            <a:endParaRPr lang="en-GB" dirty="0" smtClean="0"/>
          </a:p>
          <a:p>
            <a:r>
              <a:rPr lang="en-GB" b="1" u="sng" dirty="0" smtClean="0"/>
              <a:t>SELF PACED</a:t>
            </a:r>
          </a:p>
          <a:p>
            <a:r>
              <a:rPr lang="en-GB" dirty="0" smtClean="0"/>
              <a:t>Gym routine, golf swing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www.youtube.com/watch?v=saF6Dvlvu4Q</a:t>
            </a:r>
            <a:endParaRPr lang="en-GB" dirty="0" smtClean="0"/>
          </a:p>
          <a:p>
            <a:r>
              <a:rPr lang="en-GB" b="1" u="sng" dirty="0" smtClean="0"/>
              <a:t>EXTERNALLY PACED</a:t>
            </a:r>
          </a:p>
          <a:p>
            <a:r>
              <a:rPr lang="en-GB" dirty="0" smtClean="0"/>
              <a:t>Sailing </a:t>
            </a:r>
          </a:p>
          <a:p>
            <a:r>
              <a:rPr lang="en-GB" dirty="0"/>
              <a:t>http://www.youtube.com/watch?v=Y9-Bn1iUfBg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1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Gross/ </a:t>
            </a:r>
            <a:r>
              <a:rPr lang="en-GB" b="1" u="sng" dirty="0"/>
              <a:t>F</a:t>
            </a:r>
            <a:r>
              <a:rPr lang="en-GB" b="1" u="sng" dirty="0" smtClean="0"/>
              <a:t>ine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amount of muscular movement and precision of movement required during the execution of the skill </a:t>
            </a:r>
          </a:p>
          <a:p>
            <a:r>
              <a:rPr lang="en-GB" dirty="0" smtClean="0"/>
              <a:t>Many combine both</a:t>
            </a:r>
          </a:p>
          <a:p>
            <a:r>
              <a:rPr lang="en-GB" dirty="0" smtClean="0"/>
              <a:t>Cricketer run up gross- bowling wrist action fine</a:t>
            </a:r>
          </a:p>
          <a:p>
            <a:r>
              <a:rPr lang="en-GB" b="1" u="sng" dirty="0" smtClean="0"/>
              <a:t>GROSS</a:t>
            </a:r>
          </a:p>
          <a:p>
            <a:r>
              <a:rPr lang="en-GB" dirty="0" smtClean="0"/>
              <a:t>Running, Throwing, </a:t>
            </a:r>
            <a:r>
              <a:rPr lang="en-GB" dirty="0"/>
              <a:t>J</a:t>
            </a:r>
            <a:r>
              <a:rPr lang="en-GB" dirty="0" smtClean="0"/>
              <a:t>umping </a:t>
            </a:r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www.youtube.com/watch?v=C93qwVmBseE</a:t>
            </a:r>
            <a:endParaRPr lang="en-GB" dirty="0" smtClean="0"/>
          </a:p>
          <a:p>
            <a:r>
              <a:rPr lang="en-GB" b="1" u="sng" dirty="0" smtClean="0"/>
              <a:t>FINE</a:t>
            </a:r>
          </a:p>
          <a:p>
            <a:r>
              <a:rPr lang="en-GB" dirty="0" smtClean="0"/>
              <a:t>Darts, snooker</a:t>
            </a:r>
          </a:p>
          <a:p>
            <a:r>
              <a:rPr lang="en-GB" dirty="0"/>
              <a:t>http://www.youtube.com/watch?v=TZItHDuIUS0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78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b="1" u="sng" dirty="0" smtClean="0"/>
              <a:t>Skilled Performance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557338"/>
            <a:ext cx="7010400" cy="4538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What processes underlies acquisition of skill and control of movement?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How is skill acquired?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What factors influence its attainment and how is it retained?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563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Discrete/ Serial/ Continuous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6425" cy="4525963"/>
          </a:xfrm>
        </p:spPr>
        <p:txBody>
          <a:bodyPr/>
          <a:lstStyle/>
          <a:p>
            <a:r>
              <a:rPr lang="en-GB" dirty="0" smtClean="0"/>
              <a:t>Based on relationship between sub routines</a:t>
            </a:r>
          </a:p>
          <a:p>
            <a:r>
              <a:rPr lang="en-GB" dirty="0" smtClean="0"/>
              <a:t>Is there a definite beginning or end?  Is it composed of separate movements?</a:t>
            </a:r>
          </a:p>
          <a:p>
            <a:r>
              <a:rPr lang="en-GB" b="1" u="sng" dirty="0" smtClean="0"/>
              <a:t>DISCRETE</a:t>
            </a:r>
          </a:p>
          <a:p>
            <a:r>
              <a:rPr lang="en-GB" dirty="0" smtClean="0"/>
              <a:t>Clear beginning and end- </a:t>
            </a:r>
            <a:r>
              <a:rPr lang="en-GB" dirty="0" err="1"/>
              <a:t>b</a:t>
            </a:r>
            <a:r>
              <a:rPr lang="en-GB" dirty="0" err="1" smtClean="0"/>
              <a:t>’ball</a:t>
            </a:r>
            <a:r>
              <a:rPr lang="en-GB" dirty="0" smtClean="0"/>
              <a:t> free throw</a:t>
            </a:r>
          </a:p>
          <a:p>
            <a:r>
              <a:rPr lang="en-GB" sz="1000" dirty="0"/>
              <a:t>http://www.youtube.com/watch?v=kvavitKZHGM</a:t>
            </a:r>
            <a:endParaRPr lang="en-GB" sz="1000" dirty="0" smtClean="0"/>
          </a:p>
          <a:p>
            <a:r>
              <a:rPr lang="en-GB" b="1" u="sng" dirty="0" smtClean="0"/>
              <a:t>SERIAL</a:t>
            </a:r>
          </a:p>
          <a:p>
            <a:r>
              <a:rPr lang="en-GB" dirty="0" smtClean="0"/>
              <a:t>Number of discrete skills chained together- triple jump</a:t>
            </a:r>
          </a:p>
          <a:p>
            <a:r>
              <a:rPr lang="en-GB" sz="1000" dirty="0"/>
              <a:t>http://www.youtube.com/watch?v=LDw4bFgiTMQ</a:t>
            </a:r>
            <a:endParaRPr lang="en-GB" sz="1000" dirty="0" smtClean="0"/>
          </a:p>
          <a:p>
            <a:r>
              <a:rPr lang="en-GB" b="1" u="sng" dirty="0" smtClean="0"/>
              <a:t>CONTINUOUS</a:t>
            </a:r>
          </a:p>
          <a:p>
            <a:r>
              <a:rPr lang="en-GB" dirty="0" smtClean="0"/>
              <a:t>On going movement, cycle repeated  – running, cycling  </a:t>
            </a:r>
          </a:p>
          <a:p>
            <a:r>
              <a:rPr lang="en-GB" sz="1000" dirty="0"/>
              <a:t>http://www.youtube.com/watch?v=0mcRaUzdI5M</a:t>
            </a:r>
          </a:p>
        </p:txBody>
      </p:sp>
    </p:spTree>
    <p:extLst>
      <p:ext uri="{BB962C8B-B14F-4D97-AF65-F5344CB8AC3E}">
        <p14:creationId xmlns:p14="http://schemas.microsoft.com/office/powerpoint/2010/main" val="371779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TASK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A3 paper</a:t>
            </a:r>
          </a:p>
          <a:p>
            <a:r>
              <a:rPr lang="en-GB" dirty="0" smtClean="0"/>
              <a:t>Produce guide to skill classifications</a:t>
            </a:r>
          </a:p>
          <a:p>
            <a:r>
              <a:rPr lang="en-GB" dirty="0" smtClean="0"/>
              <a:t>Draw continuums </a:t>
            </a:r>
          </a:p>
          <a:p>
            <a:r>
              <a:rPr lang="en-GB" dirty="0" smtClean="0"/>
              <a:t>Description of each </a:t>
            </a:r>
          </a:p>
          <a:p>
            <a:r>
              <a:rPr lang="en-GB" dirty="0" smtClean="0"/>
              <a:t>Definition of each </a:t>
            </a:r>
          </a:p>
          <a:p>
            <a:r>
              <a:rPr lang="en-GB" dirty="0" smtClean="0"/>
              <a:t>Sporting examples</a:t>
            </a:r>
          </a:p>
          <a:p>
            <a:r>
              <a:rPr lang="en-GB" dirty="0" smtClean="0"/>
              <a:t>Pictures- newspapers in library/ internet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771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Unit Content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Skills</a:t>
            </a:r>
          </a:p>
          <a:p>
            <a:pPr marL="0" indent="0">
              <a:buNone/>
            </a:pPr>
            <a:r>
              <a:rPr lang="en-GB" dirty="0" smtClean="0"/>
              <a:t>	Skill, ability, classification</a:t>
            </a:r>
          </a:p>
          <a:p>
            <a:r>
              <a:rPr lang="en-GB" sz="3600" dirty="0" smtClean="0"/>
              <a:t>Information Processing</a:t>
            </a:r>
          </a:p>
          <a:p>
            <a:pPr marL="0" indent="0">
              <a:buNone/>
            </a:pPr>
            <a:r>
              <a:rPr lang="en-GB" sz="3600" dirty="0" smtClean="0"/>
              <a:t>	</a:t>
            </a:r>
            <a:r>
              <a:rPr lang="en-GB" dirty="0" smtClean="0"/>
              <a:t>Memory, decision making, reaction time, motor programmes</a:t>
            </a:r>
          </a:p>
          <a:p>
            <a:r>
              <a:rPr lang="en-GB" sz="3600" dirty="0" smtClean="0"/>
              <a:t>Learning &amp; Performance </a:t>
            </a:r>
          </a:p>
          <a:p>
            <a:pPr marL="0" indent="0">
              <a:buNone/>
            </a:pPr>
            <a:r>
              <a:rPr lang="en-GB" dirty="0" smtClean="0"/>
              <a:t>	Stages of learning, plateaus, theories- </a:t>
            </a:r>
            <a:r>
              <a:rPr lang="en-GB" dirty="0" smtClean="0"/>
              <a:t>Bandura</a:t>
            </a:r>
            <a:r>
              <a:rPr lang="en-GB" dirty="0" smtClean="0"/>
              <a:t>, Schmidt, transfer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61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Skill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http://www.youtube.com/watch?v=-</a:t>
            </a:r>
            <a:r>
              <a:rPr lang="en-GB" u="sng" dirty="0" smtClean="0">
                <a:hlinkClick r:id="rId2"/>
              </a:rPr>
              <a:t>3z1zag621Y</a:t>
            </a:r>
          </a:p>
          <a:p>
            <a:endParaRPr lang="en-GB" u="sng" dirty="0">
              <a:hlinkClick r:id="rId2"/>
            </a:endParaRPr>
          </a:p>
          <a:p>
            <a:r>
              <a:rPr lang="sv-SE" u="sng" dirty="0" smtClean="0">
                <a:hlinkClick r:id="rId3"/>
              </a:rPr>
              <a:t>http</a:t>
            </a:r>
            <a:r>
              <a:rPr lang="sv-SE" u="sng" dirty="0">
                <a:hlinkClick r:id="rId3"/>
              </a:rPr>
              <a:t>://www.youtube.com/watch?v=DU1xkoxCMow  skill in sport </a:t>
            </a:r>
            <a:endParaRPr lang="en" u="sng" dirty="0">
              <a:hlinkClick r:id="rId3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2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Task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With a partner- write down a definition of a skilled performance. 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077072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8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Task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think </a:t>
            </a:r>
            <a:r>
              <a:rPr lang="en-GB" sz="5400" dirty="0" smtClean="0"/>
              <a:t>ability </a:t>
            </a:r>
            <a:r>
              <a:rPr lang="en-GB" dirty="0" smtClean="0"/>
              <a:t>is? </a:t>
            </a:r>
          </a:p>
          <a:p>
            <a:endParaRPr lang="en-GB" dirty="0" smtClean="0"/>
          </a:p>
          <a:p>
            <a:r>
              <a:rPr lang="en-GB" dirty="0" smtClean="0"/>
              <a:t>Can you come up with a definition?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653136"/>
            <a:ext cx="1447619" cy="15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0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6000" b="1" dirty="0" smtClean="0"/>
              <a:t>Skill </a:t>
            </a:r>
            <a:r>
              <a:rPr lang="en-GB" sz="6000" b="1" dirty="0" err="1" smtClean="0"/>
              <a:t>Vs</a:t>
            </a:r>
            <a:r>
              <a:rPr lang="en-GB" sz="6000" b="1" dirty="0" smtClean="0"/>
              <a:t> Ability</a:t>
            </a:r>
          </a:p>
          <a:p>
            <a:endParaRPr lang="en-GB" dirty="0"/>
          </a:p>
          <a:p>
            <a:endParaRPr lang="en-GB" dirty="0" smtClean="0"/>
          </a:p>
          <a:p>
            <a:pPr marL="0" indent="0" algn="ctr">
              <a:buNone/>
            </a:pPr>
            <a:r>
              <a:rPr lang="en-GB" dirty="0"/>
              <a:t>http://www.youtube.com/watch?v=NMRyyxAl77c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395788"/>
            <a:ext cx="23622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01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Skilled Performance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i="1" dirty="0" smtClean="0"/>
              <a:t>Learned behaviour to bring about pre determined results with maximum certainty often with the minimum outlay of time, energy or both as a result of evaluating information and decision making. </a:t>
            </a:r>
          </a:p>
          <a:p>
            <a:endParaRPr lang="en-GB" dirty="0"/>
          </a:p>
          <a:p>
            <a:r>
              <a:rPr lang="en-GB" dirty="0" smtClean="0"/>
              <a:t>Skilled actions have an objective- goal directed and pre determined</a:t>
            </a:r>
          </a:p>
          <a:p>
            <a:r>
              <a:rPr lang="en-GB" dirty="0"/>
              <a:t>	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716" y="4912240"/>
            <a:ext cx="2486025" cy="1838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133" y="4900555"/>
            <a:ext cx="28575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66" y="4653136"/>
            <a:ext cx="2466667" cy="1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7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3719_slide">
  <a:themeElements>
    <a:clrScheme name="Default Design 2">
      <a:dk1>
        <a:srgbClr val="000000"/>
      </a:dk1>
      <a:lt1>
        <a:srgbClr val="3399FF"/>
      </a:lt1>
      <a:dk2>
        <a:srgbClr val="000000"/>
      </a:dk2>
      <a:lt2>
        <a:srgbClr val="CCCCCC"/>
      </a:lt2>
      <a:accent1>
        <a:srgbClr val="3B4800"/>
      </a:accent1>
      <a:accent2>
        <a:srgbClr val="004285"/>
      </a:accent2>
      <a:accent3>
        <a:srgbClr val="ADCAFF"/>
      </a:accent3>
      <a:accent4>
        <a:srgbClr val="000000"/>
      </a:accent4>
      <a:accent5>
        <a:srgbClr val="AFB1AA"/>
      </a:accent5>
      <a:accent6>
        <a:srgbClr val="003B78"/>
      </a:accent6>
      <a:hlink>
        <a:srgbClr val="004D47"/>
      </a:hlink>
      <a:folHlink>
        <a:srgbClr val="3231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0062C0"/>
        </a:accent1>
        <a:accent2>
          <a:srgbClr val="1F5283"/>
        </a:accent2>
        <a:accent3>
          <a:srgbClr val="ADCAFF"/>
        </a:accent3>
        <a:accent4>
          <a:srgbClr val="000000"/>
        </a:accent4>
        <a:accent5>
          <a:srgbClr val="AAB7DC"/>
        </a:accent5>
        <a:accent6>
          <a:srgbClr val="1B4976"/>
        </a:accent6>
        <a:hlink>
          <a:srgbClr val="20486E"/>
        </a:hlink>
        <a:folHlink>
          <a:srgbClr val="0033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3B4800"/>
        </a:accent1>
        <a:accent2>
          <a:srgbClr val="004285"/>
        </a:accent2>
        <a:accent3>
          <a:srgbClr val="ADCAFF"/>
        </a:accent3>
        <a:accent4>
          <a:srgbClr val="000000"/>
        </a:accent4>
        <a:accent5>
          <a:srgbClr val="AFB1AA"/>
        </a:accent5>
        <a:accent6>
          <a:srgbClr val="003B78"/>
        </a:accent6>
        <a:hlink>
          <a:srgbClr val="004D47"/>
        </a:hlink>
        <a:folHlink>
          <a:srgbClr val="32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664C00"/>
        </a:accent1>
        <a:accent2>
          <a:srgbClr val="004285"/>
        </a:accent2>
        <a:accent3>
          <a:srgbClr val="ADCAFF"/>
        </a:accent3>
        <a:accent4>
          <a:srgbClr val="000000"/>
        </a:accent4>
        <a:accent5>
          <a:srgbClr val="B8B2AA"/>
        </a:accent5>
        <a:accent6>
          <a:srgbClr val="003B78"/>
        </a:accent6>
        <a:hlink>
          <a:srgbClr val="3B4800"/>
        </a:hlink>
        <a:folHlink>
          <a:srgbClr val="612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004285"/>
        </a:accent1>
        <a:accent2>
          <a:srgbClr val="3B4800"/>
        </a:accent2>
        <a:accent3>
          <a:srgbClr val="ADCAFF"/>
        </a:accent3>
        <a:accent4>
          <a:srgbClr val="000000"/>
        </a:accent4>
        <a:accent5>
          <a:srgbClr val="AAB0C2"/>
        </a:accent5>
        <a:accent6>
          <a:srgbClr val="354000"/>
        </a:accent6>
        <a:hlink>
          <a:srgbClr val="6B4515"/>
        </a:hlink>
        <a:folHlink>
          <a:srgbClr val="7224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62C0"/>
        </a:accent1>
        <a:accent2>
          <a:srgbClr val="1F5283"/>
        </a:accent2>
        <a:accent3>
          <a:srgbClr val="FFFFFF"/>
        </a:accent3>
        <a:accent4>
          <a:srgbClr val="000000"/>
        </a:accent4>
        <a:accent5>
          <a:srgbClr val="AAB7DC"/>
        </a:accent5>
        <a:accent6>
          <a:srgbClr val="1B4976"/>
        </a:accent6>
        <a:hlink>
          <a:srgbClr val="20486E"/>
        </a:hlink>
        <a:folHlink>
          <a:srgbClr val="0033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B4800"/>
        </a:accent1>
        <a:accent2>
          <a:srgbClr val="004285"/>
        </a:accent2>
        <a:accent3>
          <a:srgbClr val="FFFFFF"/>
        </a:accent3>
        <a:accent4>
          <a:srgbClr val="000000"/>
        </a:accent4>
        <a:accent5>
          <a:srgbClr val="AFB1AA"/>
        </a:accent5>
        <a:accent6>
          <a:srgbClr val="003B78"/>
        </a:accent6>
        <a:hlink>
          <a:srgbClr val="004D47"/>
        </a:hlink>
        <a:folHlink>
          <a:srgbClr val="32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C00"/>
        </a:accent1>
        <a:accent2>
          <a:srgbClr val="004285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003B78"/>
        </a:accent6>
        <a:hlink>
          <a:srgbClr val="3B4800"/>
        </a:hlink>
        <a:folHlink>
          <a:srgbClr val="612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4285"/>
        </a:accent1>
        <a:accent2>
          <a:srgbClr val="3B4800"/>
        </a:accent2>
        <a:accent3>
          <a:srgbClr val="FFFFFF"/>
        </a:accent3>
        <a:accent4>
          <a:srgbClr val="000000"/>
        </a:accent4>
        <a:accent5>
          <a:srgbClr val="AAB0C2"/>
        </a:accent5>
        <a:accent6>
          <a:srgbClr val="354000"/>
        </a:accent6>
        <a:hlink>
          <a:srgbClr val="6B4515"/>
        </a:hlink>
        <a:folHlink>
          <a:srgbClr val="7224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3399FF"/>
      </a:lt1>
      <a:dk2>
        <a:srgbClr val="000000"/>
      </a:dk2>
      <a:lt2>
        <a:srgbClr val="CCCCCC"/>
      </a:lt2>
      <a:accent1>
        <a:srgbClr val="3B4800"/>
      </a:accent1>
      <a:accent2>
        <a:srgbClr val="004285"/>
      </a:accent2>
      <a:accent3>
        <a:srgbClr val="ADCAFF"/>
      </a:accent3>
      <a:accent4>
        <a:srgbClr val="000000"/>
      </a:accent4>
      <a:accent5>
        <a:srgbClr val="AFB1AA"/>
      </a:accent5>
      <a:accent6>
        <a:srgbClr val="003B78"/>
      </a:accent6>
      <a:hlink>
        <a:srgbClr val="004D47"/>
      </a:hlink>
      <a:folHlink>
        <a:srgbClr val="32316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0062C0"/>
        </a:accent1>
        <a:accent2>
          <a:srgbClr val="1F5283"/>
        </a:accent2>
        <a:accent3>
          <a:srgbClr val="ADCAFF"/>
        </a:accent3>
        <a:accent4>
          <a:srgbClr val="000000"/>
        </a:accent4>
        <a:accent5>
          <a:srgbClr val="AAB7DC"/>
        </a:accent5>
        <a:accent6>
          <a:srgbClr val="1B4976"/>
        </a:accent6>
        <a:hlink>
          <a:srgbClr val="20486E"/>
        </a:hlink>
        <a:folHlink>
          <a:srgbClr val="0033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3B4800"/>
        </a:accent1>
        <a:accent2>
          <a:srgbClr val="004285"/>
        </a:accent2>
        <a:accent3>
          <a:srgbClr val="ADCAFF"/>
        </a:accent3>
        <a:accent4>
          <a:srgbClr val="000000"/>
        </a:accent4>
        <a:accent5>
          <a:srgbClr val="AFB1AA"/>
        </a:accent5>
        <a:accent6>
          <a:srgbClr val="003B78"/>
        </a:accent6>
        <a:hlink>
          <a:srgbClr val="004D47"/>
        </a:hlink>
        <a:folHlink>
          <a:srgbClr val="32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664C00"/>
        </a:accent1>
        <a:accent2>
          <a:srgbClr val="004285"/>
        </a:accent2>
        <a:accent3>
          <a:srgbClr val="ADCAFF"/>
        </a:accent3>
        <a:accent4>
          <a:srgbClr val="000000"/>
        </a:accent4>
        <a:accent5>
          <a:srgbClr val="B8B2AA"/>
        </a:accent5>
        <a:accent6>
          <a:srgbClr val="003B78"/>
        </a:accent6>
        <a:hlink>
          <a:srgbClr val="3B4800"/>
        </a:hlink>
        <a:folHlink>
          <a:srgbClr val="612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004285"/>
        </a:accent1>
        <a:accent2>
          <a:srgbClr val="3B4800"/>
        </a:accent2>
        <a:accent3>
          <a:srgbClr val="ADCAFF"/>
        </a:accent3>
        <a:accent4>
          <a:srgbClr val="000000"/>
        </a:accent4>
        <a:accent5>
          <a:srgbClr val="AAB0C2"/>
        </a:accent5>
        <a:accent6>
          <a:srgbClr val="354000"/>
        </a:accent6>
        <a:hlink>
          <a:srgbClr val="6B4515"/>
        </a:hlink>
        <a:folHlink>
          <a:srgbClr val="7224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62C0"/>
        </a:accent1>
        <a:accent2>
          <a:srgbClr val="1F5283"/>
        </a:accent2>
        <a:accent3>
          <a:srgbClr val="FFFFFF"/>
        </a:accent3>
        <a:accent4>
          <a:srgbClr val="000000"/>
        </a:accent4>
        <a:accent5>
          <a:srgbClr val="AAB7DC"/>
        </a:accent5>
        <a:accent6>
          <a:srgbClr val="1B4976"/>
        </a:accent6>
        <a:hlink>
          <a:srgbClr val="20486E"/>
        </a:hlink>
        <a:folHlink>
          <a:srgbClr val="0033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B4800"/>
        </a:accent1>
        <a:accent2>
          <a:srgbClr val="004285"/>
        </a:accent2>
        <a:accent3>
          <a:srgbClr val="FFFFFF"/>
        </a:accent3>
        <a:accent4>
          <a:srgbClr val="000000"/>
        </a:accent4>
        <a:accent5>
          <a:srgbClr val="AFB1AA"/>
        </a:accent5>
        <a:accent6>
          <a:srgbClr val="003B78"/>
        </a:accent6>
        <a:hlink>
          <a:srgbClr val="004D47"/>
        </a:hlink>
        <a:folHlink>
          <a:srgbClr val="32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C00"/>
        </a:accent1>
        <a:accent2>
          <a:srgbClr val="004285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003B78"/>
        </a:accent6>
        <a:hlink>
          <a:srgbClr val="3B4800"/>
        </a:hlink>
        <a:folHlink>
          <a:srgbClr val="612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4285"/>
        </a:accent1>
        <a:accent2>
          <a:srgbClr val="3B4800"/>
        </a:accent2>
        <a:accent3>
          <a:srgbClr val="FFFFFF"/>
        </a:accent3>
        <a:accent4>
          <a:srgbClr val="000000"/>
        </a:accent4>
        <a:accent5>
          <a:srgbClr val="AAB0C2"/>
        </a:accent5>
        <a:accent6>
          <a:srgbClr val="354000"/>
        </a:accent6>
        <a:hlink>
          <a:srgbClr val="6B4515"/>
        </a:hlink>
        <a:folHlink>
          <a:srgbClr val="7224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ind_3719_slide</Template>
  <TotalTime>502</TotalTime>
  <Words>954</Words>
  <Application>Microsoft Office PowerPoint</Application>
  <PresentationFormat>On-screen Show (4:3)</PresentationFormat>
  <Paragraphs>209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ind_3719_slide</vt:lpstr>
      <vt:lpstr>1_Default Design</vt:lpstr>
      <vt:lpstr>PowerPoint Presentation</vt:lpstr>
      <vt:lpstr>Skilled Performance</vt:lpstr>
      <vt:lpstr>Skilled Performance</vt:lpstr>
      <vt:lpstr>Unit Content </vt:lpstr>
      <vt:lpstr>Skill</vt:lpstr>
      <vt:lpstr>Task</vt:lpstr>
      <vt:lpstr>Task</vt:lpstr>
      <vt:lpstr>PowerPoint Presentation</vt:lpstr>
      <vt:lpstr>Skilled Performance </vt:lpstr>
      <vt:lpstr>Skilled Performance Characteristics </vt:lpstr>
      <vt:lpstr>Exam Question</vt:lpstr>
      <vt:lpstr>Answer </vt:lpstr>
      <vt:lpstr>Ability </vt:lpstr>
      <vt:lpstr>Types of Abilities </vt:lpstr>
      <vt:lpstr>Types of Abilities </vt:lpstr>
      <vt:lpstr>Types of Skill</vt:lpstr>
      <vt:lpstr>PowerPoint Presentation</vt:lpstr>
      <vt:lpstr>Cognitive Skill</vt:lpstr>
      <vt:lpstr>Perceptual Skill</vt:lpstr>
      <vt:lpstr>Psycho- Motor Skill</vt:lpstr>
      <vt:lpstr>Example</vt:lpstr>
      <vt:lpstr>Relationship between Skill and Ability </vt:lpstr>
      <vt:lpstr>Key Words</vt:lpstr>
      <vt:lpstr>Exam Question </vt:lpstr>
      <vt:lpstr>Answers </vt:lpstr>
      <vt:lpstr>Classification of Skill</vt:lpstr>
      <vt:lpstr>Open/ Closed</vt:lpstr>
      <vt:lpstr>Externally Paced- Self Paced </vt:lpstr>
      <vt:lpstr>Gross/ Fine </vt:lpstr>
      <vt:lpstr>Discrete/ Serial/ Continuous </vt:lpstr>
      <vt:lpstr>TASK</vt:lpstr>
    </vt:vector>
  </TitlesOfParts>
  <Company>Twynham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Wilkins</dc:creator>
  <cp:lastModifiedBy>Nicola Wilkins</cp:lastModifiedBy>
  <cp:revision>25</cp:revision>
  <dcterms:created xsi:type="dcterms:W3CDTF">2011-06-14T21:30:52Z</dcterms:created>
  <dcterms:modified xsi:type="dcterms:W3CDTF">2013-11-07T11:06:01Z</dcterms:modified>
</cp:coreProperties>
</file>