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71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5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0829B0C-F400-46EC-A853-A1ADA8A5A8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92E62-DB51-44DC-A724-4611C343DA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413A5-D398-4312-8C38-838A33E118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8F0A5F-B6B0-4B23-867F-623EA2B8A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80D8D0-3DAC-48E1-A503-580C13944E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1FE68-737C-4753-8408-DB0C471008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699BB-FF2D-45AA-9323-E031F9DB41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1D000-961E-4F2F-BC8B-1F746718D4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54EE0-ADFF-4104-A6EE-2AF25AE717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CE1E5-A0B9-4680-8578-AC9903AF8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19CE1-A84F-499C-81E8-34DE1C640C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836F2-C98D-4053-9750-DBDC5FDC99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ED9AD-5161-4613-A019-F4E431553B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3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3FF1F2A-9D3C-494C-ABB1-7A2640A4E95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1844675"/>
            <a:ext cx="6337300" cy="1612900"/>
          </a:xfrm>
        </p:spPr>
        <p:txBody>
          <a:bodyPr/>
          <a:lstStyle/>
          <a:p>
            <a:r>
              <a:rPr lang="en-GB"/>
              <a:t>Confidence in sport 1</a:t>
            </a:r>
            <a:endParaRPr lang="en-US"/>
          </a:p>
        </p:txBody>
      </p:sp>
      <p:pic>
        <p:nvPicPr>
          <p:cNvPr id="2053" name="Picture 5" descr="maria-sharapo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2788" y="2997200"/>
            <a:ext cx="2832100" cy="3657600"/>
          </a:xfrm>
          <a:prstGeom prst="rect">
            <a:avLst/>
          </a:prstGeom>
          <a:noFill/>
        </p:spPr>
      </p:pic>
      <p:pic>
        <p:nvPicPr>
          <p:cNvPr id="2054" name="Picture 6" descr="paula radcliff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4449763"/>
            <a:ext cx="2292350" cy="1716087"/>
          </a:xfrm>
          <a:prstGeom prst="rect">
            <a:avLst/>
          </a:prstGeom>
          <a:noFill/>
        </p:spPr>
      </p:pic>
      <p:pic>
        <p:nvPicPr>
          <p:cNvPr id="2055" name="Picture 7" descr="roger feder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179388"/>
            <a:ext cx="2303462" cy="2020887"/>
          </a:xfrm>
          <a:prstGeom prst="rect">
            <a:avLst/>
          </a:prstGeom>
          <a:noFill/>
        </p:spPr>
      </p:pic>
      <p:pic>
        <p:nvPicPr>
          <p:cNvPr id="2056" name="Picture 8" descr="tiger-wood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115888"/>
            <a:ext cx="2400300" cy="3556000"/>
          </a:xfrm>
          <a:prstGeom prst="rect">
            <a:avLst/>
          </a:prstGeom>
          <a:noFill/>
        </p:spPr>
      </p:pic>
      <p:pic>
        <p:nvPicPr>
          <p:cNvPr id="2058" name="Picture 10" descr="thierry henr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8488" y="115888"/>
            <a:ext cx="2801937" cy="2101850"/>
          </a:xfrm>
          <a:prstGeom prst="rect">
            <a:avLst/>
          </a:prstGeom>
          <a:noFill/>
        </p:spPr>
      </p:pic>
      <p:pic>
        <p:nvPicPr>
          <p:cNvPr id="2059" name="Picture 11" descr="shane warn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125" y="3573463"/>
            <a:ext cx="2270125" cy="2592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On the other hand…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Those low in self-efficacy avoid challenges </a:t>
            </a:r>
            <a:r>
              <a:rPr lang="en-GB" dirty="0" smtClean="0"/>
              <a:t>tendency to avoid failure. </a:t>
            </a:r>
            <a:endParaRPr lang="en-GB" dirty="0"/>
          </a:p>
          <a:p>
            <a:r>
              <a:rPr lang="en-GB" dirty="0"/>
              <a:t>They attribute failure to themselves.</a:t>
            </a:r>
          </a:p>
          <a:p>
            <a:r>
              <a:rPr lang="en-GB" dirty="0"/>
              <a:t>This lowers confidence.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Bandura’s self-efficacy theory</a:t>
            </a:r>
            <a:endParaRPr lang="en-US"/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>
            <a:off x="179388" y="1916113"/>
            <a:ext cx="2232025" cy="719137"/>
          </a:xfrm>
          <a:prstGeom prst="flowChartAlternateProcess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/>
              <a:t>Performance </a:t>
            </a:r>
          </a:p>
          <a:p>
            <a:pPr algn="ctr"/>
            <a:r>
              <a:rPr lang="en-GB" b="1"/>
              <a:t>Accomplishments</a:t>
            </a:r>
            <a:endParaRPr lang="en-US" b="1"/>
          </a:p>
        </p:txBody>
      </p:sp>
      <p:sp>
        <p:nvSpPr>
          <p:cNvPr id="27664" name="AutoShape 16"/>
          <p:cNvSpPr>
            <a:spLocks noChangeArrowheads="1"/>
          </p:cNvSpPr>
          <p:nvPr/>
        </p:nvSpPr>
        <p:spPr bwMode="auto">
          <a:xfrm>
            <a:off x="2627313" y="1916113"/>
            <a:ext cx="1800225" cy="719137"/>
          </a:xfrm>
          <a:prstGeom prst="flowChartAlternateProcess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/>
              <a:t>Vicarious </a:t>
            </a:r>
            <a:br>
              <a:rPr lang="en-GB" b="1"/>
            </a:br>
            <a:r>
              <a:rPr lang="en-GB" b="1"/>
              <a:t>Experiences</a:t>
            </a:r>
            <a:endParaRPr lang="en-US" b="1"/>
          </a:p>
        </p:txBody>
      </p:sp>
      <p:sp>
        <p:nvSpPr>
          <p:cNvPr id="27665" name="AutoShape 17"/>
          <p:cNvSpPr>
            <a:spLocks noChangeArrowheads="1"/>
          </p:cNvSpPr>
          <p:nvPr/>
        </p:nvSpPr>
        <p:spPr bwMode="auto">
          <a:xfrm>
            <a:off x="4643438" y="1917700"/>
            <a:ext cx="2160587" cy="719138"/>
          </a:xfrm>
          <a:prstGeom prst="flowChartAlternateProcess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/>
              <a:t>Verbal Persuasion</a:t>
            </a:r>
            <a:endParaRPr lang="en-US" b="1"/>
          </a:p>
        </p:txBody>
      </p:sp>
      <p:sp>
        <p:nvSpPr>
          <p:cNvPr id="27666" name="AutoShape 18"/>
          <p:cNvSpPr>
            <a:spLocks noChangeArrowheads="1"/>
          </p:cNvSpPr>
          <p:nvPr/>
        </p:nvSpPr>
        <p:spPr bwMode="auto">
          <a:xfrm>
            <a:off x="6983413" y="1916113"/>
            <a:ext cx="2052637" cy="719137"/>
          </a:xfrm>
          <a:prstGeom prst="flowChartAlternateProcess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/>
              <a:t>Emotional Control</a:t>
            </a:r>
            <a:endParaRPr lang="en-US" b="1"/>
          </a:p>
        </p:txBody>
      </p:sp>
      <p:sp>
        <p:nvSpPr>
          <p:cNvPr id="27667" name="AutoShape 19"/>
          <p:cNvSpPr>
            <a:spLocks noChangeArrowheads="1"/>
          </p:cNvSpPr>
          <p:nvPr/>
        </p:nvSpPr>
        <p:spPr bwMode="auto">
          <a:xfrm>
            <a:off x="1908175" y="3500438"/>
            <a:ext cx="5400675" cy="2016125"/>
          </a:xfrm>
          <a:prstGeom prst="flowChartAlternateProcess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GB" b="1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3203575" y="3567113"/>
            <a:ext cx="28813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Efficacy Expectations</a:t>
            </a:r>
            <a:endParaRPr lang="en-US" b="1"/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1979613" y="3967163"/>
            <a:ext cx="23764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Behaviour patterns</a:t>
            </a:r>
            <a:br>
              <a:rPr lang="en-GB" b="1"/>
            </a:br>
            <a:r>
              <a:rPr lang="en-GB"/>
              <a:t>Choice</a:t>
            </a:r>
            <a:br>
              <a:rPr lang="en-GB"/>
            </a:br>
            <a:r>
              <a:rPr lang="en-GB"/>
              <a:t>Effort</a:t>
            </a:r>
            <a:br>
              <a:rPr lang="en-GB"/>
            </a:br>
            <a:r>
              <a:rPr lang="en-GB"/>
              <a:t>Persistence</a:t>
            </a:r>
            <a:endParaRPr lang="en-US"/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5003800" y="4005263"/>
            <a:ext cx="23764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Thought patterns</a:t>
            </a:r>
            <a:br>
              <a:rPr lang="en-GB" b="1"/>
            </a:br>
            <a:r>
              <a:rPr lang="en-GB"/>
              <a:t>Goals</a:t>
            </a:r>
            <a:br>
              <a:rPr lang="en-GB"/>
            </a:br>
            <a:r>
              <a:rPr lang="en-GB"/>
              <a:t>Worry</a:t>
            </a:r>
            <a:br>
              <a:rPr lang="en-GB"/>
            </a:br>
            <a:r>
              <a:rPr lang="en-GB"/>
              <a:t>Attributions</a:t>
            </a:r>
            <a:endParaRPr lang="en-US"/>
          </a:p>
        </p:txBody>
      </p:sp>
      <p:sp>
        <p:nvSpPr>
          <p:cNvPr id="27681" name="AutoShape 33"/>
          <p:cNvSpPr>
            <a:spLocks noChangeArrowheads="1"/>
          </p:cNvSpPr>
          <p:nvPr/>
        </p:nvSpPr>
        <p:spPr bwMode="auto">
          <a:xfrm>
            <a:off x="3635375" y="6022975"/>
            <a:ext cx="1800225" cy="719138"/>
          </a:xfrm>
          <a:prstGeom prst="flowChartAlternateProcess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b="1"/>
              <a:t>Athletic </a:t>
            </a:r>
            <a:br>
              <a:rPr lang="en-GB" b="1"/>
            </a:br>
            <a:r>
              <a:rPr lang="en-GB" b="1"/>
              <a:t>performance</a:t>
            </a:r>
            <a:endParaRPr lang="en-US" b="1"/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>
            <a:off x="1116013" y="2997200"/>
            <a:ext cx="6840537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V="1">
            <a:off x="1116013" y="2708275"/>
            <a:ext cx="0" cy="2889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V="1">
            <a:off x="3492500" y="2708275"/>
            <a:ext cx="0" cy="2889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 flipV="1">
            <a:off x="5724525" y="2708275"/>
            <a:ext cx="0" cy="2889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V="1">
            <a:off x="7956550" y="2708275"/>
            <a:ext cx="0" cy="2889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>
            <a:off x="4572000" y="2997200"/>
            <a:ext cx="0" cy="431800"/>
          </a:xfrm>
          <a:prstGeom prst="line">
            <a:avLst/>
          </a:prstGeom>
          <a:noFill/>
          <a:ln w="984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7688" name="Line 40"/>
          <p:cNvSpPr>
            <a:spLocks noChangeShapeType="1"/>
          </p:cNvSpPr>
          <p:nvPr/>
        </p:nvSpPr>
        <p:spPr bwMode="auto">
          <a:xfrm>
            <a:off x="4572000" y="5518150"/>
            <a:ext cx="0" cy="431800"/>
          </a:xfrm>
          <a:prstGeom prst="line">
            <a:avLst/>
          </a:prstGeom>
          <a:noFill/>
          <a:ln w="984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Components of self-efficacy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Previous accomplishments – remind yourself about past achievements.  Powerful as it is based on personal mastery.</a:t>
            </a:r>
          </a:p>
          <a:p>
            <a:pPr>
              <a:lnSpc>
                <a:spcPct val="80000"/>
              </a:lnSpc>
            </a:pPr>
            <a:r>
              <a:rPr lang="en-GB" sz="2800"/>
              <a:t>Vicarious experiences – Watch others perform the skill in question.  This reduces worry (anxiety).</a:t>
            </a:r>
          </a:p>
          <a:p>
            <a:pPr>
              <a:lnSpc>
                <a:spcPct val="80000"/>
              </a:lnSpc>
            </a:pPr>
            <a:r>
              <a:rPr lang="en-GB" sz="2800"/>
              <a:t>Verbal persuasion – can be done by coach or self (‘self-talk’)</a:t>
            </a:r>
          </a:p>
          <a:p>
            <a:pPr>
              <a:lnSpc>
                <a:spcPct val="80000"/>
              </a:lnSpc>
            </a:pPr>
            <a:r>
              <a:rPr lang="en-GB" sz="2800"/>
              <a:t>Emotional control – Evaluation performer makes.  Some may consider a few nerves to be positive whereas others may believe them to be detrimental to performance.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These lead to efficacy expectations</a:t>
            </a:r>
            <a:endParaRPr lang="en-US" sz="40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Behaviour patterns</a:t>
            </a:r>
          </a:p>
          <a:p>
            <a:pPr lvl="1">
              <a:lnSpc>
                <a:spcPct val="90000"/>
              </a:lnSpc>
            </a:pPr>
            <a:r>
              <a:rPr lang="en-GB"/>
              <a:t>Choice</a:t>
            </a:r>
          </a:p>
          <a:p>
            <a:pPr lvl="1">
              <a:lnSpc>
                <a:spcPct val="90000"/>
              </a:lnSpc>
            </a:pPr>
            <a:r>
              <a:rPr lang="en-GB"/>
              <a:t>Effort</a:t>
            </a:r>
          </a:p>
          <a:p>
            <a:pPr lvl="1">
              <a:lnSpc>
                <a:spcPct val="90000"/>
              </a:lnSpc>
            </a:pPr>
            <a:r>
              <a:rPr lang="en-GB"/>
              <a:t>Persistence</a:t>
            </a:r>
          </a:p>
          <a:p>
            <a:pPr>
              <a:lnSpc>
                <a:spcPct val="90000"/>
              </a:lnSpc>
            </a:pPr>
            <a:r>
              <a:rPr lang="en-GB"/>
              <a:t>Thought patterns</a:t>
            </a:r>
          </a:p>
          <a:p>
            <a:pPr lvl="1">
              <a:lnSpc>
                <a:spcPct val="90000"/>
              </a:lnSpc>
            </a:pPr>
            <a:r>
              <a:rPr lang="en-GB"/>
              <a:t>Goals</a:t>
            </a:r>
          </a:p>
          <a:p>
            <a:pPr lvl="1">
              <a:lnSpc>
                <a:spcPct val="90000"/>
              </a:lnSpc>
            </a:pPr>
            <a:r>
              <a:rPr lang="en-GB"/>
              <a:t>Worry</a:t>
            </a:r>
          </a:p>
          <a:p>
            <a:pPr lvl="1">
              <a:lnSpc>
                <a:spcPct val="90000"/>
              </a:lnSpc>
            </a:pPr>
            <a:r>
              <a:rPr lang="en-GB"/>
              <a:t>Attributions</a:t>
            </a:r>
          </a:p>
          <a:p>
            <a:pPr>
              <a:lnSpc>
                <a:spcPct val="90000"/>
              </a:lnSpc>
            </a:pPr>
            <a:r>
              <a:rPr lang="en-GB"/>
              <a:t>Which in turn influences athletic performance.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u="sng" dirty="0" smtClean="0"/>
              <a:t>How can you as a coach improve a performers self efficacy?</a:t>
            </a:r>
            <a:endParaRPr lang="en-GB" sz="4000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492896"/>
            <a:ext cx="2103859" cy="2999118"/>
          </a:xfrm>
        </p:spPr>
      </p:pic>
    </p:spTree>
    <p:extLst>
      <p:ext uri="{BB962C8B-B14F-4D97-AF65-F5344CB8AC3E}">
        <p14:creationId xmlns:p14="http://schemas.microsoft.com/office/powerpoint/2010/main" val="2054962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Performance Accomplishments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Highlight past success of the players and performance failures of the opposition.</a:t>
            </a:r>
          </a:p>
          <a:p>
            <a:pPr marL="0" indent="0">
              <a:buNone/>
            </a:pPr>
            <a:r>
              <a:rPr lang="en-GB" dirty="0" err="1" smtClean="0"/>
              <a:t>i.e</a:t>
            </a:r>
            <a:r>
              <a:rPr lang="en-GB" dirty="0" smtClean="0"/>
              <a:t> the team have already been beaten in the league.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Success achieved at early stage- tasks they are capable of.</a:t>
            </a:r>
          </a:p>
          <a:p>
            <a:pPr marL="0" indent="0">
              <a:buNone/>
            </a:pPr>
            <a:r>
              <a:rPr lang="en-GB" dirty="0" err="1" smtClean="0"/>
              <a:t>i.e</a:t>
            </a:r>
            <a:r>
              <a:rPr lang="en-GB" dirty="0" smtClean="0"/>
              <a:t> Practise without opposition first.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137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Vicarious Experience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Accurate demo of skill</a:t>
            </a:r>
          </a:p>
          <a:p>
            <a:r>
              <a:rPr lang="en-GB" dirty="0" smtClean="0"/>
              <a:t>Point out other players who are succeeding at the skill and use them as role models.</a:t>
            </a:r>
          </a:p>
          <a:p>
            <a:r>
              <a:rPr lang="en-GB" dirty="0" smtClean="0"/>
              <a:t>Care not to use too high ability models.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858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Verbal Persuasion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Used in lead up to the game</a:t>
            </a:r>
          </a:p>
          <a:p>
            <a:r>
              <a:rPr lang="en-GB" dirty="0" smtClean="0"/>
              <a:t>Encouragement, praise</a:t>
            </a:r>
          </a:p>
          <a:p>
            <a:r>
              <a:rPr lang="en-GB" dirty="0" smtClean="0"/>
              <a:t>Rewards/ incentives</a:t>
            </a:r>
          </a:p>
          <a:p>
            <a:r>
              <a:rPr lang="en-GB" dirty="0" smtClean="0"/>
              <a:t>Clear to players that success is down to them and not external factors- attribution.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838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Emotional Arousal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Lower emotional arousal and anxiety</a:t>
            </a:r>
          </a:p>
          <a:p>
            <a:r>
              <a:rPr lang="en-GB" dirty="0" smtClean="0"/>
              <a:t>Methods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263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Exam Link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what you understand by the term self efficacy (2)</a:t>
            </a:r>
          </a:p>
          <a:p>
            <a:r>
              <a:rPr lang="en-GB" dirty="0" smtClean="0"/>
              <a:t>What strategies would a coach employ to improve self efficacy of </a:t>
            </a:r>
            <a:r>
              <a:rPr lang="en-GB" smtClean="0"/>
              <a:t>a performer? </a:t>
            </a:r>
            <a:r>
              <a:rPr lang="en-GB" dirty="0" smtClean="0"/>
              <a:t>(6)</a:t>
            </a:r>
          </a:p>
        </p:txBody>
      </p:sp>
    </p:spTree>
    <p:extLst>
      <p:ext uri="{BB962C8B-B14F-4D97-AF65-F5344CB8AC3E}">
        <p14:creationId xmlns:p14="http://schemas.microsoft.com/office/powerpoint/2010/main" val="262189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Context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“The most consistent difference between elite and less successful athletes is that elite athletes possess greater self-confidence.”</a:t>
            </a:r>
            <a:br>
              <a:rPr lang="en-GB" dirty="0"/>
            </a:br>
            <a:r>
              <a:rPr lang="en-GB" dirty="0"/>
              <a:t>Gould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Lesson 1 aims: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Understand how confidence affects commitment.</a:t>
            </a:r>
          </a:p>
          <a:p>
            <a:r>
              <a:rPr lang="en-GB"/>
              <a:t>Understand how goal setting can be used to influence confidence.</a:t>
            </a:r>
          </a:p>
          <a:p>
            <a:r>
              <a:rPr lang="en-GB"/>
              <a:t>Examine Bandura’s self-efficacy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How confidence affects commitment</a:t>
            </a:r>
            <a:endParaRPr lang="en-US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Success &gt; Builds confidence &gt; Increases future expectations of success &gt; improves likelihood of good future performance.</a:t>
            </a:r>
          </a:p>
          <a:p>
            <a:r>
              <a:rPr lang="en-GB"/>
              <a:t>Commitment builds as a result.</a:t>
            </a:r>
            <a:endParaRPr lang="en-US"/>
          </a:p>
          <a:p>
            <a:pPr>
              <a:buFont typeface="Wingdings" pitchFamily="2" charset="2"/>
              <a:buNone/>
            </a:pPr>
            <a:endParaRPr lang="en-GB"/>
          </a:p>
          <a:p>
            <a:r>
              <a:rPr lang="en-GB"/>
              <a:t>Failure &gt; Reduces confidence &gt; Increases anxiety &gt; impedes future performance.</a:t>
            </a:r>
          </a:p>
          <a:p>
            <a:r>
              <a:rPr lang="en-GB"/>
              <a:t>Commitment withdrawn as a result.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Commitment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Linked to achievement motivation.</a:t>
            </a:r>
          </a:p>
          <a:p>
            <a:r>
              <a:rPr lang="en-GB" dirty="0"/>
              <a:t>Committed performers in sport persevere through thick and thin.  They are more likely to display approach behaviours </a:t>
            </a:r>
            <a:endParaRPr lang="en-GB" dirty="0" smtClean="0"/>
          </a:p>
          <a:p>
            <a:r>
              <a:rPr lang="en-GB" dirty="0" smtClean="0"/>
              <a:t>Without </a:t>
            </a:r>
            <a:r>
              <a:rPr lang="en-GB" dirty="0"/>
              <a:t>this commitment the performer will not achieve goals and may display avoidance </a:t>
            </a:r>
            <a:r>
              <a:rPr lang="en-GB" dirty="0" smtClean="0"/>
              <a:t>behaviours.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Goal setting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Can help to increase both confidence and commitment.</a:t>
            </a:r>
          </a:p>
          <a:p>
            <a:pPr>
              <a:lnSpc>
                <a:spcPct val="90000"/>
              </a:lnSpc>
            </a:pPr>
            <a:r>
              <a:rPr lang="en-GB"/>
              <a:t>Goal – the standard of excellence that the individual is trying to accomplish.</a:t>
            </a:r>
          </a:p>
          <a:p>
            <a:pPr>
              <a:lnSpc>
                <a:spcPct val="90000"/>
              </a:lnSpc>
            </a:pPr>
            <a:r>
              <a:rPr lang="en-GB"/>
              <a:t>Long term goal – ultimate aim, e.g. participating in the olympics.</a:t>
            </a:r>
          </a:p>
          <a:p>
            <a:pPr>
              <a:lnSpc>
                <a:spcPct val="90000"/>
              </a:lnSpc>
            </a:pPr>
            <a:r>
              <a:rPr lang="en-GB"/>
              <a:t>Medium term goal – monthly or annual basis.</a:t>
            </a:r>
          </a:p>
          <a:p>
            <a:pPr>
              <a:lnSpc>
                <a:spcPct val="90000"/>
              </a:lnSpc>
            </a:pPr>
            <a:r>
              <a:rPr lang="en-GB"/>
              <a:t>Short term goal – daily or weekly basis.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Self-efficacy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499350" cy="676275"/>
          </a:xfrm>
        </p:spPr>
        <p:txBody>
          <a:bodyPr/>
          <a:lstStyle/>
          <a:p>
            <a:r>
              <a:rPr lang="en-GB" sz="2800"/>
              <a:t>Situation specific self-confidence.</a:t>
            </a:r>
            <a:endParaRPr lang="en-US" sz="2800"/>
          </a:p>
        </p:txBody>
      </p:sp>
      <p:pic>
        <p:nvPicPr>
          <p:cNvPr id="14340" name="Picture 4" descr="KellySotherton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2420938"/>
            <a:ext cx="4968875" cy="3340100"/>
          </a:xfrm>
          <a:noFill/>
          <a:ln/>
        </p:spPr>
      </p:pic>
      <p:pic>
        <p:nvPicPr>
          <p:cNvPr id="14342" name="Picture 6" descr="sotherton javelin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313488" y="2060575"/>
            <a:ext cx="2435225" cy="3638550"/>
          </a:xfrm>
          <a:noFill/>
          <a:ln/>
        </p:spPr>
      </p:pic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684213" y="5876925"/>
            <a:ext cx="828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Kelly Sotherton – very confident in 6 of the 7 heptathlon events, but has no confidence at all in the Javelin.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Another example</a:t>
            </a:r>
            <a:endParaRPr lang="en-US"/>
          </a:p>
        </p:txBody>
      </p:sp>
      <p:pic>
        <p:nvPicPr>
          <p:cNvPr id="17412" name="Picture 4" descr="schmeiche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950" y="1731963"/>
            <a:ext cx="5111750" cy="2622550"/>
          </a:xfrm>
          <a:noFill/>
          <a:ln/>
        </p:spPr>
      </p:pic>
      <p:pic>
        <p:nvPicPr>
          <p:cNvPr id="17415" name="Picture 7" descr="shmeichel danc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27538" y="2868613"/>
            <a:ext cx="4608512" cy="3873500"/>
          </a:xfrm>
          <a:noFill/>
          <a:ln/>
        </p:spPr>
      </p:pic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50825" y="4508500"/>
            <a:ext cx="43195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Peter Schmeichel has played in front of huge crowds and global TV audiences, displaying supreme confidence in football.</a:t>
            </a:r>
            <a:endParaRPr lang="en-US" sz="2400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472113" y="1700213"/>
            <a:ext cx="35639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That’s counts for nothing when dancing on a reality TV show though!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  <p:bldP spid="174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Self-efficacy theory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Bandura.</a:t>
            </a:r>
          </a:p>
          <a:p>
            <a:r>
              <a:rPr lang="en-GB" dirty="0"/>
              <a:t>People with high self-efficacy display </a:t>
            </a:r>
            <a:r>
              <a:rPr lang="en-GB" dirty="0" smtClean="0"/>
              <a:t>approach </a:t>
            </a:r>
            <a:r>
              <a:rPr lang="en-GB" dirty="0"/>
              <a:t>behaviour.</a:t>
            </a:r>
          </a:p>
          <a:p>
            <a:r>
              <a:rPr lang="en-GB" dirty="0"/>
              <a:t>They attribute success to their own merits, e.g. effort and ability.</a:t>
            </a:r>
          </a:p>
          <a:p>
            <a:r>
              <a:rPr lang="en-GB" dirty="0"/>
              <a:t>This builds confidence and increases future expectations.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220</TotalTime>
  <Words>588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Beam</vt:lpstr>
      <vt:lpstr>Confidence in sport 1</vt:lpstr>
      <vt:lpstr>Context</vt:lpstr>
      <vt:lpstr>Lesson 1 aims:</vt:lpstr>
      <vt:lpstr>How confidence affects commitment</vt:lpstr>
      <vt:lpstr>Commitment</vt:lpstr>
      <vt:lpstr>Goal setting</vt:lpstr>
      <vt:lpstr>Self-efficacy</vt:lpstr>
      <vt:lpstr>Another example</vt:lpstr>
      <vt:lpstr>Self-efficacy theory</vt:lpstr>
      <vt:lpstr>On the other hand…</vt:lpstr>
      <vt:lpstr>Bandura’s self-efficacy theory</vt:lpstr>
      <vt:lpstr>Components of self-efficacy</vt:lpstr>
      <vt:lpstr>These lead to efficacy expectations</vt:lpstr>
      <vt:lpstr>How can you as a coach improve a performers self efficacy?</vt:lpstr>
      <vt:lpstr>Performance Accomplishments</vt:lpstr>
      <vt:lpstr>Vicarious Experience</vt:lpstr>
      <vt:lpstr>Verbal Persuasion</vt:lpstr>
      <vt:lpstr>Emotional Arousal </vt:lpstr>
      <vt:lpstr>Exam Link</vt:lpstr>
    </vt:vector>
  </TitlesOfParts>
  <Company>Leicestershire LEA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Confidence in sport</dc:title>
  <dc:creator>Teacher</dc:creator>
  <cp:lastModifiedBy>Administrator</cp:lastModifiedBy>
  <cp:revision>64</cp:revision>
  <dcterms:created xsi:type="dcterms:W3CDTF">2006-11-02T20:40:01Z</dcterms:created>
  <dcterms:modified xsi:type="dcterms:W3CDTF">2010-10-07T18:51:25Z</dcterms:modified>
</cp:coreProperties>
</file>