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6" r:id="rId2"/>
    <p:sldId id="281" r:id="rId3"/>
    <p:sldId id="257" r:id="rId4"/>
    <p:sldId id="259" r:id="rId5"/>
    <p:sldId id="283" r:id="rId6"/>
    <p:sldId id="285" r:id="rId7"/>
    <p:sldId id="274" r:id="rId8"/>
    <p:sldId id="279" r:id="rId9"/>
    <p:sldId id="277" r:id="rId10"/>
    <p:sldId id="286" r:id="rId11"/>
    <p:sldId id="287" r:id="rId12"/>
    <p:sldId id="289" r:id="rId13"/>
    <p:sldId id="291" r:id="rId14"/>
    <p:sldId id="292" r:id="rId15"/>
    <p:sldId id="275" r:id="rId16"/>
    <p:sldId id="276" r:id="rId17"/>
    <p:sldId id="297" r:id="rId18"/>
    <p:sldId id="262" r:id="rId19"/>
    <p:sldId id="302" r:id="rId20"/>
    <p:sldId id="303" r:id="rId21"/>
    <p:sldId id="299" r:id="rId22"/>
    <p:sldId id="300" r:id="rId23"/>
    <p:sldId id="301" r:id="rId24"/>
    <p:sldId id="263" r:id="rId25"/>
    <p:sldId id="265" r:id="rId26"/>
    <p:sldId id="298" r:id="rId27"/>
    <p:sldId id="264" r:id="rId28"/>
    <p:sldId id="266" r:id="rId29"/>
    <p:sldId id="296" r:id="rId30"/>
    <p:sldId id="268" r:id="rId31"/>
    <p:sldId id="294" r:id="rId32"/>
    <p:sldId id="295" r:id="rId3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56732-55CC-45A2-9B54-4A1FCF89F44E}" type="datetimeFigureOut">
              <a:rPr lang="en-US" smtClean="0"/>
              <a:t>3/13/2014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E20FB-1536-44B1-A1B5-B3482A1F1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9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AFB8B1A-0C9E-4904-8117-06B04607130C}" type="datetimeFigureOut">
              <a:rPr lang="en-US" smtClean="0"/>
              <a:pPr/>
              <a:t>3/13/2014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C23F2B-B1D4-46AC-B6A6-FE53F6CA49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Regulation of heart beat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organ_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986225"/>
            <a:ext cx="1838553" cy="2371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 smtClean="0"/>
              <a:t>Neural Control of the Heart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CCC receives information from lots of different sources in the body.</a:t>
            </a:r>
          </a:p>
          <a:p>
            <a:r>
              <a:rPr lang="en-GB" b="1" dirty="0" smtClean="0"/>
              <a:t>Mechanoreceptors &amp; Proprioceptors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</a:t>
            </a:r>
            <a:r>
              <a:rPr lang="en-GB" sz="2000" dirty="0" smtClean="0"/>
              <a:t>Extent of movement taking place in the muscles.                                                                                 	In movement =     in HR.</a:t>
            </a:r>
          </a:p>
          <a:p>
            <a:r>
              <a:rPr lang="en-GB" b="1" dirty="0" smtClean="0"/>
              <a:t>Chemoreceptors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000" dirty="0" smtClean="0"/>
              <a:t>-Detect changes in </a:t>
            </a:r>
            <a:r>
              <a:rPr lang="en-GB" sz="2000" dirty="0" err="1" smtClean="0"/>
              <a:t>pH</a:t>
            </a:r>
            <a:r>
              <a:rPr lang="en-GB" dirty="0" err="1" smtClean="0"/>
              <a:t>.</a:t>
            </a:r>
            <a:endParaRPr lang="en-GB" dirty="0" smtClean="0"/>
          </a:p>
          <a:p>
            <a:r>
              <a:rPr lang="en-GB" b="1" dirty="0" smtClean="0"/>
              <a:t>Baroreceptors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000" dirty="0" smtClean="0"/>
              <a:t>-stretch receptor based in arteries and vena cava. Detect increases in blood flow and pressure </a:t>
            </a:r>
          </a:p>
          <a:p>
            <a:endParaRPr lang="en-GB" dirty="0"/>
          </a:p>
        </p:txBody>
      </p:sp>
      <p:sp>
        <p:nvSpPr>
          <p:cNvPr id="4" name="Up Arrow 3"/>
          <p:cNvSpPr/>
          <p:nvPr/>
        </p:nvSpPr>
        <p:spPr>
          <a:xfrm>
            <a:off x="3203848" y="3356992"/>
            <a:ext cx="24231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4"/>
          <p:cNvSpPr/>
          <p:nvPr/>
        </p:nvSpPr>
        <p:spPr>
          <a:xfrm>
            <a:off x="1115616" y="3305548"/>
            <a:ext cx="242316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0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What do they do?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CCC responds to information from these sensory receptors </a:t>
            </a:r>
            <a:r>
              <a:rPr lang="en-GB" u="sng" dirty="0" smtClean="0"/>
              <a:t>during exercise</a:t>
            </a:r>
            <a:r>
              <a:rPr lang="en-GB" dirty="0" smtClean="0"/>
              <a:t>.</a:t>
            </a:r>
          </a:p>
          <a:p>
            <a:r>
              <a:rPr lang="en-GB" dirty="0" smtClean="0"/>
              <a:t>Stimulate the SA Node via sympathetic nerve.</a:t>
            </a:r>
          </a:p>
          <a:p>
            <a:r>
              <a:rPr lang="en-GB" dirty="0" smtClean="0"/>
              <a:t>This causes heart rate and stroke volume to increase.</a:t>
            </a:r>
          </a:p>
          <a:p>
            <a:r>
              <a:rPr lang="en-GB" dirty="0"/>
              <a:t>Once </a:t>
            </a:r>
            <a:r>
              <a:rPr lang="en-GB" u="sng" dirty="0"/>
              <a:t>exercise stops- </a:t>
            </a:r>
            <a:r>
              <a:rPr lang="en-GB" dirty="0" smtClean="0"/>
              <a:t>stimulation of sympathetic nerve decreases and allows parasympathetic </a:t>
            </a:r>
            <a:r>
              <a:rPr lang="en-GB" dirty="0" err="1" smtClean="0"/>
              <a:t>vagus</a:t>
            </a:r>
            <a:r>
              <a:rPr lang="en-GB" dirty="0" smtClean="0"/>
              <a:t> nerve to take over and slow heart rate down.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7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Hormones!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Adrenaline and noradrenaline are released during times of stress- ‘</a:t>
            </a:r>
            <a:r>
              <a:rPr lang="en-GB" i="1" dirty="0" smtClean="0"/>
              <a:t>butterflies’</a:t>
            </a:r>
          </a:p>
          <a:p>
            <a:r>
              <a:rPr lang="en-GB" dirty="0" smtClean="0"/>
              <a:t>Prepares body for impending exercise by increasing heart rate and strength of ventricular contraction.</a:t>
            </a:r>
          </a:p>
          <a:p>
            <a:r>
              <a:rPr lang="en-GB" dirty="0" smtClean="0"/>
              <a:t>Mimicking </a:t>
            </a:r>
            <a:r>
              <a:rPr lang="en-GB" dirty="0"/>
              <a:t>the action of the sympathetic </a:t>
            </a:r>
            <a:r>
              <a:rPr lang="en-GB" dirty="0" smtClean="0"/>
              <a:t>system</a:t>
            </a:r>
            <a:endParaRPr lang="en-GB" dirty="0"/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Anticipatory Rise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athletic_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373216"/>
            <a:ext cx="1140134" cy="114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Anticipatory rise</a:t>
            </a:r>
            <a:endParaRPr lang="en-GB" u="sng" dirty="0"/>
          </a:p>
        </p:txBody>
      </p:sp>
      <p:pic>
        <p:nvPicPr>
          <p:cNvPr id="1026" name="Picture 2" descr="C:\Users\NikkiTim\Pictures\img0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928802"/>
            <a:ext cx="4087582" cy="4392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32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Hormones..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Action of another hormone </a:t>
            </a:r>
            <a:r>
              <a:rPr lang="en-GB" b="1" u="sng" dirty="0" smtClean="0"/>
              <a:t>Acetylcholine</a:t>
            </a:r>
            <a:r>
              <a:rPr lang="en-GB" dirty="0" smtClean="0"/>
              <a:t> released by Parasympathetic system that slow the heart rate down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3"/>
            <a:ext cx="1638672" cy="220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43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u="sng" dirty="0" smtClean="0"/>
              <a:t>How does  the cardiac control centre regulate heart rate? </a:t>
            </a:r>
            <a:r>
              <a:rPr lang="en-GB" sz="1200" u="sng" dirty="0" smtClean="0"/>
              <a:t>(5 marks)</a:t>
            </a:r>
            <a:endParaRPr lang="en-GB" sz="1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 smtClean="0"/>
              <a:t>Neural Factors</a:t>
            </a:r>
            <a:r>
              <a:rPr lang="en-GB" dirty="0" smtClean="0"/>
              <a:t>; </a:t>
            </a:r>
          </a:p>
          <a:p>
            <a:pPr>
              <a:buNone/>
            </a:pP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Proprioceptors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&amp; mechanoreceptors </a:t>
            </a:r>
            <a:r>
              <a:rPr lang="en-GB" dirty="0" smtClean="0"/>
              <a:t>in muscles relay info to the brain that amount of movement has increased and muscles will need more blood.</a:t>
            </a:r>
          </a:p>
          <a:p>
            <a:pPr>
              <a:buNone/>
            </a:pP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Chemoreceptors</a:t>
            </a:r>
            <a:r>
              <a:rPr lang="en-GB" dirty="0" smtClean="0"/>
              <a:t> in aorta and carotid arteries detect changes in composition of the blood- C02</a:t>
            </a:r>
          </a:p>
          <a:p>
            <a:pPr>
              <a:buNone/>
            </a:pP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Baroreceptors</a:t>
            </a:r>
            <a:r>
              <a:rPr lang="en-GB" dirty="0" smtClean="0"/>
              <a:t> respond to changes in blood pressure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u="sng" dirty="0" smtClean="0"/>
              <a:t>How does  the cardiac control centre regulate heart rate?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 smtClean="0"/>
              <a:t>Hormonal factors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smtClean="0"/>
              <a:t>Release of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adrenaline and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noradrenaline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/>
              <a:t>increase heart rate and strength of contraction</a:t>
            </a:r>
          </a:p>
          <a:p>
            <a:pPr>
              <a:buNone/>
            </a:pPr>
            <a:r>
              <a:rPr lang="en-GB" dirty="0" smtClean="0"/>
              <a:t>Release of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Acetylcholine</a:t>
            </a:r>
            <a:r>
              <a:rPr lang="en-GB" dirty="0" smtClean="0"/>
              <a:t> following exercise to reduce the heart rate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u="sng" dirty="0" smtClean="0"/>
              <a:t>Intrinsic factors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Increase in temperature- </a:t>
            </a:r>
            <a:r>
              <a:rPr lang="en-GB" dirty="0" smtClean="0"/>
              <a:t>blood flows better less viscous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Questions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Describe how the parasympathetic and sympathetic nervous pathways control heart rate during a </a:t>
            </a:r>
            <a:r>
              <a:rPr lang="en-GB" sz="2800" dirty="0" smtClean="0"/>
              <a:t>game.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/>
              <a:t>Explain how levels of </a:t>
            </a:r>
            <a:r>
              <a:rPr lang="en-GB" sz="2800" dirty="0" smtClean="0"/>
              <a:t>CO2 </a:t>
            </a:r>
            <a:r>
              <a:rPr lang="en-GB" sz="2800" dirty="0"/>
              <a:t>in blood cause heart rate to </a:t>
            </a:r>
            <a:r>
              <a:rPr lang="en-GB" sz="2800" dirty="0" smtClean="0"/>
              <a:t>increase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/>
              <a:t>How does  the cardiac control centre regulate heart rate? </a:t>
            </a:r>
          </a:p>
        </p:txBody>
      </p:sp>
    </p:spTree>
    <p:extLst>
      <p:ext uri="{BB962C8B-B14F-4D97-AF65-F5344CB8AC3E}">
        <p14:creationId xmlns:p14="http://schemas.microsoft.com/office/powerpoint/2010/main" val="14865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Definitions!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Stroke Volume- </a:t>
            </a:r>
            <a:r>
              <a:rPr lang="en-GB" dirty="0" smtClean="0"/>
              <a:t>blood ejected per beat</a:t>
            </a:r>
          </a:p>
          <a:p>
            <a:pPr>
              <a:buNone/>
            </a:pPr>
            <a:r>
              <a:rPr lang="en-GB" dirty="0" smtClean="0"/>
              <a:t>Not all blood in ventricle is ejected..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Ejection Fraction- </a:t>
            </a:r>
            <a:r>
              <a:rPr lang="en-GB" dirty="0" smtClean="0"/>
              <a:t>amount of blood that leaves the ventricle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Cardiac Output </a:t>
            </a:r>
            <a:r>
              <a:rPr lang="en-GB" dirty="0" smtClean="0"/>
              <a:t>– amount of blood pumped out of a ventricle per minute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Heart rate x stroke volume</a:t>
            </a:r>
          </a:p>
          <a:p>
            <a:r>
              <a:rPr lang="en-GB" dirty="0" smtClean="0"/>
              <a:t>5 litres resting male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Exam question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terms stroke volume and cardiac output and the relationship between them</a:t>
            </a:r>
          </a:p>
          <a:p>
            <a:pPr algn="r">
              <a:buNone/>
            </a:pPr>
            <a:r>
              <a:rPr lang="en-GB" dirty="0" smtClean="0"/>
              <a:t>(3 marks)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3A20D0F-A56C-4F89-B500-C44C0A794C3D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ea typeface="ＭＳ Ｐゴシック" pitchFamily="34" charset="-128"/>
              </a:rPr>
              <a:t>Changing heart rate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SAN sets heart rate at                      beats per minute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Nerves act as</a:t>
            </a:r>
          </a:p>
          <a:p>
            <a:pPr eaLnBrk="1" hangingPunct="1"/>
            <a:r>
              <a:rPr lang="en-GB" dirty="0" err="1" smtClean="0">
                <a:ea typeface="ＭＳ Ｐゴシック" pitchFamily="34" charset="-128"/>
              </a:rPr>
              <a:t>Vagus</a:t>
            </a:r>
            <a:r>
              <a:rPr lang="en-GB" dirty="0" smtClean="0">
                <a:ea typeface="ＭＳ Ｐゴシック" pitchFamily="34" charset="-128"/>
              </a:rPr>
              <a:t> nerve</a:t>
            </a:r>
          </a:p>
          <a:p>
            <a:pPr eaLnBrk="1" hangingPunct="1"/>
            <a:r>
              <a:rPr lang="en-GB" dirty="0" smtClean="0">
                <a:ea typeface="ＭＳ Ｐゴシック" pitchFamily="34" charset="-128"/>
              </a:rPr>
              <a:t>Sympathetic nerve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167188" y="1623476"/>
            <a:ext cx="2000250" cy="5794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about 120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143250" y="2465604"/>
            <a:ext cx="424815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brake and accelerator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683793" y="3045042"/>
            <a:ext cx="3167063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slows heart rate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4071937" y="3624480"/>
            <a:ext cx="3786187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speeds up heart rate</a:t>
            </a:r>
          </a:p>
        </p:txBody>
      </p:sp>
    </p:spTree>
    <p:extLst>
      <p:ext uri="{BB962C8B-B14F-4D97-AF65-F5344CB8AC3E}">
        <p14:creationId xmlns:p14="http://schemas.microsoft.com/office/powerpoint/2010/main" val="295402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  <p:bldP spid="87046" grpId="0" animBg="1"/>
      <p:bldP spid="870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u="sng" dirty="0" smtClean="0"/>
              <a:t>Answer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Amount of blood ejected form the ventricle per beat</a:t>
            </a:r>
          </a:p>
          <a:p>
            <a:r>
              <a:rPr lang="en-GB" dirty="0" smtClean="0"/>
              <a:t>Amount of blood ejected from the ventricle per minute</a:t>
            </a:r>
          </a:p>
          <a:p>
            <a:r>
              <a:rPr lang="en-GB" dirty="0" smtClean="0"/>
              <a:t>Relationship- SV x HR = Cardiac output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3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 smtClean="0"/>
              <a:t>Work out the cardiac output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>
            <a:noAutofit/>
          </a:bodyPr>
          <a:lstStyle/>
          <a:p>
            <a:r>
              <a:rPr lang="en-GB" sz="2800" dirty="0" smtClean="0"/>
              <a:t>Subject A</a:t>
            </a:r>
          </a:p>
          <a:p>
            <a:pPr>
              <a:buNone/>
            </a:pPr>
            <a:r>
              <a:rPr lang="en-GB" sz="2800" dirty="0" smtClean="0"/>
              <a:t> heart rate= 80bpm; stroke volume =90mls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Subject B-</a:t>
            </a:r>
          </a:p>
          <a:p>
            <a:pPr>
              <a:buNone/>
            </a:pPr>
            <a:r>
              <a:rPr lang="en-GB" sz="2800" dirty="0" smtClean="0"/>
              <a:t> heart rate=110bpm; stroke volume = 100mls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Subject C- </a:t>
            </a:r>
          </a:p>
          <a:p>
            <a:pPr>
              <a:buNone/>
            </a:pPr>
            <a:r>
              <a:rPr lang="en-GB" sz="2800" dirty="0" smtClean="0"/>
              <a:t>heart rate160bpm; stroke volume=120mls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258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96650" cy="736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8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37941"/>
            <a:ext cx="6632451" cy="3068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0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Stroke volume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exercise this will change...</a:t>
            </a:r>
          </a:p>
          <a:p>
            <a:pPr marL="514350" indent="-514350">
              <a:buAutoNum type="arabicParenR"/>
            </a:pPr>
            <a:r>
              <a:rPr lang="en-GB" dirty="0" smtClean="0"/>
              <a:t>More blood enters the ventricle during </a:t>
            </a:r>
            <a:r>
              <a:rPr lang="en-GB" dirty="0" smtClean="0"/>
              <a:t>diastole (venous return) as it is flowing faster round the body</a:t>
            </a:r>
          </a:p>
          <a:p>
            <a:pPr marL="514350" indent="-514350">
              <a:buAutoNum type="arabicParenR"/>
            </a:pPr>
            <a:r>
              <a:rPr lang="en-GB" dirty="0" smtClean="0"/>
              <a:t>Walls of </a:t>
            </a:r>
            <a:r>
              <a:rPr lang="en-GB" dirty="0" smtClean="0"/>
              <a:t>the ventricle stretch and contract more forcibly. </a:t>
            </a:r>
            <a:endParaRPr lang="en-GB" dirty="0" smtClean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 algn="ctr">
              <a:buNone/>
            </a:pPr>
            <a:r>
              <a:rPr lang="en-GB" sz="4800" b="1" i="1" u="sng" dirty="0" smtClean="0">
                <a:solidFill>
                  <a:schemeClr val="accent2">
                    <a:lumMod val="75000"/>
                  </a:schemeClr>
                </a:solidFill>
              </a:rPr>
              <a:t>Starlings law of the heart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Starlings Law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3600" i="1" dirty="0" smtClean="0"/>
              <a:t>The greater the venous return, the greater the strength of contraction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" name="Picture 3" descr="organ_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786190"/>
            <a:ext cx="1952632" cy="2518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???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/>
              <a:t>How does stroke volume increase during exercise?</a:t>
            </a:r>
          </a:p>
        </p:txBody>
      </p:sp>
    </p:spTree>
    <p:extLst>
      <p:ext uri="{BB962C8B-B14F-4D97-AF65-F5344CB8AC3E}">
        <p14:creationId xmlns:p14="http://schemas.microsoft.com/office/powerpoint/2010/main" val="5870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How does stroke volume increase during exercise?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Increased venous return</a:t>
            </a:r>
          </a:p>
          <a:p>
            <a:r>
              <a:rPr lang="en-GB" sz="3600" dirty="0" smtClean="0"/>
              <a:t>Greater diastolic filling</a:t>
            </a:r>
          </a:p>
          <a:p>
            <a:r>
              <a:rPr lang="en-GB" sz="3600" dirty="0" smtClean="0"/>
              <a:t>Cardiac muscle stretched</a:t>
            </a:r>
          </a:p>
          <a:p>
            <a:r>
              <a:rPr lang="en-GB" sz="3600" dirty="0" smtClean="0"/>
              <a:t>Greater strength/ force of contraction </a:t>
            </a:r>
          </a:p>
          <a:p>
            <a:r>
              <a:rPr lang="en-GB" sz="3600" dirty="0" smtClean="0"/>
              <a:t>Increased ejection fraction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Effects of exercise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exercising heart rate and increased stroke volume have a huge impact on Cardiac Output</a:t>
            </a:r>
          </a:p>
          <a:p>
            <a:r>
              <a:rPr lang="en-GB" dirty="0" smtClean="0"/>
              <a:t>Heart rate 200bpm</a:t>
            </a:r>
          </a:p>
          <a:p>
            <a:r>
              <a:rPr lang="en-GB" dirty="0" smtClean="0"/>
              <a:t>Stroke volumes 180mls</a:t>
            </a:r>
          </a:p>
          <a:p>
            <a:r>
              <a:rPr lang="en-GB" dirty="0" smtClean="0"/>
              <a:t>36 litres per minute</a:t>
            </a:r>
          </a:p>
          <a:p>
            <a:r>
              <a:rPr lang="en-GB" dirty="0" smtClean="0"/>
              <a:t>Increase in Cardiac Output (Q) is to supply working muscles with oxygen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???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7239000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What are the effects of exercise on the heart?</a:t>
            </a:r>
          </a:p>
          <a:p>
            <a:pPr marL="0" indent="0" algn="ctr">
              <a:buNone/>
            </a:pP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01008"/>
            <a:ext cx="3689970" cy="247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r>
              <a:rPr lang="en-GB" dirty="0" smtClean="0"/>
              <a:t>The intrinsic impulses of the SAN set the heart beat</a:t>
            </a:r>
          </a:p>
          <a:p>
            <a:r>
              <a:rPr lang="en-GB" dirty="0" smtClean="0"/>
              <a:t>These timings can be altered through the neural control &amp; hormones.</a:t>
            </a:r>
          </a:p>
          <a:p>
            <a:r>
              <a:rPr lang="en-GB" dirty="0" smtClean="0"/>
              <a:t>Central to the regulation of heart rate is the Cardiac Control Centre in the medulla- made up of 2 components.</a:t>
            </a:r>
          </a:p>
          <a:p>
            <a:pPr algn="ctr">
              <a:buNone/>
            </a:pPr>
            <a:r>
              <a:rPr lang="en-GB" b="1" u="sng" dirty="0" smtClean="0"/>
              <a:t>Autonomic Nervous System</a:t>
            </a:r>
          </a:p>
          <a:p>
            <a:pPr algn="ctr"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Parasympathetic			Sympathetic</a:t>
            </a:r>
          </a:p>
          <a:p>
            <a:pPr>
              <a:buNone/>
            </a:pPr>
            <a:r>
              <a:rPr lang="en-GB" b="1" dirty="0" smtClean="0"/>
              <a:t>     SLOWER				     FASTER</a:t>
            </a:r>
          </a:p>
          <a:p>
            <a:pPr>
              <a:buNone/>
            </a:pPr>
            <a:r>
              <a:rPr lang="en-GB" sz="2000" dirty="0" smtClean="0"/>
              <a:t>Via </a:t>
            </a:r>
            <a:r>
              <a:rPr lang="en-GB" sz="2000" dirty="0" err="1" smtClean="0"/>
              <a:t>Vegus</a:t>
            </a:r>
            <a:r>
              <a:rPr lang="en-GB" sz="2000" dirty="0" smtClean="0"/>
              <a:t> Nerve			adrenaline/</a:t>
            </a:r>
            <a:r>
              <a:rPr lang="en-GB" sz="2000" dirty="0" err="1" smtClean="0"/>
              <a:t>noradrenaline</a:t>
            </a: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Acetylcholine			</a:t>
            </a:r>
          </a:p>
          <a:p>
            <a:r>
              <a:rPr lang="en-GB" sz="2000" i="1" dirty="0" smtClean="0"/>
              <a:t>These both act on the SA node to change HR</a:t>
            </a:r>
            <a:endParaRPr lang="en-GB" sz="2000" i="1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714612" y="3886026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71934" y="3886026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 smtClean="0"/>
              <a:t>effects of exercise on the heart (4-5 marks)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 heart rate increases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 stroke volume increases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  due to Starlings Law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  cardiac output increase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 because cardiac output= SV x HR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748464" cy="468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5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47525"/>
            <a:ext cx="67151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4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On </a:t>
            </a:r>
            <a:r>
              <a:rPr lang="en-GB" u="sng" dirty="0" err="1" smtClean="0"/>
              <a:t>yer</a:t>
            </a:r>
            <a:r>
              <a:rPr lang="en-GB" u="sng" dirty="0" smtClean="0"/>
              <a:t> bike!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of a cyclist going down hill.</a:t>
            </a:r>
          </a:p>
          <a:p>
            <a:r>
              <a:rPr lang="en-GB" dirty="0" smtClean="0"/>
              <a:t>Speed of the bike is like the speed of your heart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Brakes-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vagus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nerve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Pedals- sympathetic nerve</a:t>
            </a:r>
          </a:p>
          <a:p>
            <a:r>
              <a:rPr lang="en-GB" dirty="0" smtClean="0"/>
              <a:t>To reduce the speed you use the brakes</a:t>
            </a:r>
          </a:p>
          <a:p>
            <a:r>
              <a:rPr lang="en-GB" dirty="0" smtClean="0"/>
              <a:t>To speed up you pedal faster</a:t>
            </a:r>
          </a:p>
          <a:p>
            <a:r>
              <a:rPr lang="en-GB" dirty="0" smtClean="0"/>
              <a:t>To go fast downhill you take the </a:t>
            </a:r>
          </a:p>
          <a:p>
            <a:pPr>
              <a:buNone/>
            </a:pPr>
            <a:r>
              <a:rPr lang="en-GB" dirty="0" smtClean="0"/>
              <a:t>brakes off completely (</a:t>
            </a:r>
            <a:r>
              <a:rPr lang="en-GB" dirty="0" err="1" smtClean="0"/>
              <a:t>vegus</a:t>
            </a:r>
            <a:r>
              <a:rPr lang="en-GB" dirty="0" smtClean="0"/>
              <a:t> nerve) and </a:t>
            </a:r>
          </a:p>
          <a:p>
            <a:pPr>
              <a:buNone/>
            </a:pPr>
            <a:r>
              <a:rPr lang="en-GB" dirty="0" smtClean="0"/>
              <a:t>pedal faster (sympathetic nerve)</a:t>
            </a:r>
            <a:endParaRPr lang="en-GB" dirty="0"/>
          </a:p>
        </p:txBody>
      </p:sp>
      <p:pic>
        <p:nvPicPr>
          <p:cNvPr id="4" name="Content Placeholder 3" descr="cycling_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72264" y="4357694"/>
            <a:ext cx="1504950" cy="2162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7281F66-D250-4DA5-8BD2-BA44D98F8B97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Increasing heart rate</a:t>
            </a:r>
          </a:p>
        </p:txBody>
      </p:sp>
      <p:pic>
        <p:nvPicPr>
          <p:cNvPr id="89091" name="Picture 3" descr="HEART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05400"/>
            <a:ext cx="1301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4" descr="BRAINS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03350" y="1700213"/>
            <a:ext cx="1152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AutoShape 5"/>
          <p:cNvSpPr>
            <a:spLocks noChangeArrowheads="1"/>
          </p:cNvSpPr>
          <p:nvPr/>
        </p:nvSpPr>
        <p:spPr bwMode="auto">
          <a:xfrm rot="5436349">
            <a:off x="8076407" y="1753393"/>
            <a:ext cx="304800" cy="1065213"/>
          </a:xfrm>
          <a:prstGeom prst="can">
            <a:avLst>
              <a:gd name="adj" fmla="val 8737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2667000" y="2286000"/>
            <a:ext cx="4876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2514600" y="2667000"/>
            <a:ext cx="4267200" cy="2895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286125" y="1628775"/>
            <a:ext cx="4564063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Exercise - blood CO</a:t>
            </a:r>
            <a:r>
              <a:rPr lang="en-US" sz="2800" baseline="-25000">
                <a:latin typeface="Calibri" pitchFamily="34" charset="0"/>
              </a:rPr>
              <a:t>2</a:t>
            </a:r>
            <a:r>
              <a:rPr lang="en-US" sz="2800">
                <a:latin typeface="Calibri" pitchFamily="34" charset="0"/>
              </a:rPr>
              <a:t> levels rise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2916238" y="2349500"/>
            <a:ext cx="483235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Detected by chemoreceptors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228600" y="2209800"/>
            <a:ext cx="1319213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Medulla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827088" y="3933825"/>
            <a:ext cx="3733800" cy="1373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Decreased vagus  impulses to SAN - lets heart beat faster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5003800" y="3141663"/>
            <a:ext cx="3886200" cy="13731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Increased sympathetic impulses to SAN - lets heart beat even faster</a:t>
            </a:r>
          </a:p>
        </p:txBody>
      </p:sp>
    </p:spTree>
    <p:extLst>
      <p:ext uri="{BB962C8B-B14F-4D97-AF65-F5344CB8AC3E}">
        <p14:creationId xmlns:p14="http://schemas.microsoft.com/office/powerpoint/2010/main" val="411240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/>
      <p:bldP spid="89094" grpId="0" animBg="1"/>
      <p:bldP spid="89095" grpId="0" animBg="1"/>
      <p:bldP spid="89096" grpId="0" animBg="1" autoUpdateAnimBg="0"/>
      <p:bldP spid="89097" grpId="0" animBg="1" autoUpdateAnimBg="0"/>
      <p:bldP spid="89098" grpId="0" animBg="1" autoUpdateAnimBg="0"/>
      <p:bldP spid="89099" grpId="0" animBg="1" autoUpdateAnimBg="0"/>
      <p:bldP spid="8910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E8C8E77-3EBE-45D5-BD64-4F0D472222E7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Reducing heart rate</a:t>
            </a:r>
          </a:p>
        </p:txBody>
      </p:sp>
      <p:pic>
        <p:nvPicPr>
          <p:cNvPr id="90115" name="Picture 3" descr="HEART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05400"/>
            <a:ext cx="1301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6" name="Picture 4" descr="BRAINS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47813" y="1628775"/>
            <a:ext cx="10795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7" name="AutoShape 5"/>
          <p:cNvSpPr>
            <a:spLocks noChangeArrowheads="1"/>
          </p:cNvSpPr>
          <p:nvPr/>
        </p:nvSpPr>
        <p:spPr bwMode="auto">
          <a:xfrm rot="5436349">
            <a:off x="8076407" y="1753393"/>
            <a:ext cx="304800" cy="1065213"/>
          </a:xfrm>
          <a:prstGeom prst="can">
            <a:avLst>
              <a:gd name="adj" fmla="val 8737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 flipH="1">
            <a:off x="2667000" y="2286000"/>
            <a:ext cx="4876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2514600" y="2819400"/>
            <a:ext cx="4267200" cy="2743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555875" y="1628775"/>
            <a:ext cx="6248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>
                <a:latin typeface="Calibri" pitchFamily="34" charset="0"/>
              </a:rPr>
              <a:t>Stop exercise – blood pressure </a:t>
            </a:r>
            <a:r>
              <a:rPr lang="en-US" sz="2800" dirty="0" smtClean="0">
                <a:latin typeface="Calibri" pitchFamily="34" charset="0"/>
              </a:rPr>
              <a:t>falls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059113" y="2349500"/>
            <a:ext cx="45720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latin typeface="Calibri" pitchFamily="34" charset="0"/>
              </a:rPr>
              <a:t>Detected by baroreceptors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50825" y="1844675"/>
            <a:ext cx="1296988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Medulla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900113" y="4076700"/>
            <a:ext cx="3733800" cy="1373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latin typeface="Calibri" pitchFamily="34" charset="0"/>
              </a:rPr>
              <a:t>Increased </a:t>
            </a:r>
            <a:r>
              <a:rPr lang="en-US" sz="2800" dirty="0" err="1">
                <a:latin typeface="Calibri" pitchFamily="34" charset="0"/>
              </a:rPr>
              <a:t>vagus</a:t>
            </a:r>
            <a:r>
              <a:rPr lang="en-US" sz="2800" dirty="0">
                <a:latin typeface="Calibri" pitchFamily="34" charset="0"/>
              </a:rPr>
              <a:t>  impulses to SAN - lets heart beat slower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5410200" y="3141663"/>
            <a:ext cx="3733800" cy="18002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800" dirty="0">
                <a:latin typeface="Calibri" pitchFamily="34" charset="0"/>
              </a:rPr>
              <a:t>Decreased sympathetic impulses to SAN - allows heart rate to slow</a:t>
            </a:r>
          </a:p>
        </p:txBody>
      </p:sp>
    </p:spTree>
    <p:extLst>
      <p:ext uri="{BB962C8B-B14F-4D97-AF65-F5344CB8AC3E}">
        <p14:creationId xmlns:p14="http://schemas.microsoft.com/office/powerpoint/2010/main" val="151777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90118" grpId="0" animBg="1"/>
      <p:bldP spid="90119" grpId="0" animBg="1"/>
      <p:bldP spid="90120" grpId="0" animBg="1" autoUpdateAnimBg="0"/>
      <p:bldP spid="90121" grpId="0" animBg="1" autoUpdateAnimBg="0"/>
      <p:bldP spid="90122" grpId="0" animBg="1" autoUpdateAnimBg="0"/>
      <p:bldP spid="90123" grpId="0" animBg="1" autoUpdateAnimBg="0"/>
      <p:bldP spid="9012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Lets summarise...</a:t>
            </a:r>
            <a:endParaRPr lang="en-GB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7239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Sympathetic system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Parasympathetic system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u="sng" dirty="0" smtClean="0"/>
              <a:t>Describe how the parasympathetic and sympathetic nervous pathways control heart rate during a game (5)</a:t>
            </a:r>
            <a:endParaRPr lang="en-GB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A.Controlled</a:t>
            </a:r>
            <a:r>
              <a:rPr lang="en-GB" dirty="0" smtClean="0"/>
              <a:t> </a:t>
            </a:r>
            <a:r>
              <a:rPr lang="en-GB" dirty="0"/>
              <a:t>by medulla/cardiac centre</a:t>
            </a:r>
          </a:p>
          <a:p>
            <a:r>
              <a:rPr lang="en-GB" dirty="0"/>
              <a:t>B. Sympathetic pathway increases heart rate</a:t>
            </a:r>
          </a:p>
          <a:p>
            <a:r>
              <a:rPr lang="en-GB" dirty="0"/>
              <a:t>C. By release of adrenaline/noradrenaline</a:t>
            </a:r>
          </a:p>
          <a:p>
            <a:r>
              <a:rPr lang="en-GB" dirty="0"/>
              <a:t>D. Increase stroke volume/ejection fraction</a:t>
            </a:r>
          </a:p>
          <a:p>
            <a:r>
              <a:rPr lang="en-GB" dirty="0"/>
              <a:t>E. Parasympathetic decreases HR</a:t>
            </a:r>
          </a:p>
          <a:p>
            <a:r>
              <a:rPr lang="en-GB" dirty="0"/>
              <a:t>F. By </a:t>
            </a:r>
            <a:r>
              <a:rPr lang="en-GB" dirty="0" err="1"/>
              <a:t>vagus</a:t>
            </a:r>
            <a:r>
              <a:rPr lang="en-GB" dirty="0"/>
              <a:t> nerve</a:t>
            </a:r>
          </a:p>
          <a:p>
            <a:r>
              <a:rPr lang="en-GB" dirty="0"/>
              <a:t>G. Production of Acetylcholine</a:t>
            </a:r>
          </a:p>
          <a:p>
            <a:r>
              <a:rPr lang="en-GB" dirty="0"/>
              <a:t>H. (Both) act on </a:t>
            </a:r>
            <a:r>
              <a:rPr lang="en-GB" dirty="0" err="1"/>
              <a:t>sino</a:t>
            </a:r>
            <a:r>
              <a:rPr lang="en-GB" dirty="0"/>
              <a:t> atrial node/SAN</a:t>
            </a:r>
          </a:p>
        </p:txBody>
      </p:sp>
    </p:spTree>
    <p:extLst>
      <p:ext uri="{BB962C8B-B14F-4D97-AF65-F5344CB8AC3E}">
        <p14:creationId xmlns:p14="http://schemas.microsoft.com/office/powerpoint/2010/main" val="849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u="sng" dirty="0" smtClean="0"/>
              <a:t>Explain how levels of co2 in blood cause heart rate to increase</a:t>
            </a:r>
            <a:endParaRPr lang="en-GB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 in C02 </a:t>
            </a:r>
          </a:p>
          <a:p>
            <a:r>
              <a:rPr lang="en-GB" dirty="0" smtClean="0"/>
              <a:t>Causes increase in blood acidity, decrease in </a:t>
            </a:r>
            <a:r>
              <a:rPr lang="en-GB" dirty="0" err="1" smtClean="0"/>
              <a:t>pH.</a:t>
            </a:r>
            <a:endParaRPr lang="en-GB" dirty="0" smtClean="0"/>
          </a:p>
          <a:p>
            <a:r>
              <a:rPr lang="en-GB" dirty="0" smtClean="0"/>
              <a:t>Detected by </a:t>
            </a:r>
            <a:r>
              <a:rPr lang="en-GB" dirty="0" err="1" smtClean="0"/>
              <a:t>Chemorecepetors</a:t>
            </a:r>
            <a:endParaRPr lang="en-GB" dirty="0" smtClean="0"/>
          </a:p>
          <a:p>
            <a:r>
              <a:rPr lang="en-GB" dirty="0" smtClean="0"/>
              <a:t>Sends impulse to medulla – Cardiac control centre</a:t>
            </a:r>
          </a:p>
          <a:p>
            <a:r>
              <a:rPr lang="en-GB" dirty="0" smtClean="0"/>
              <a:t>Decreases </a:t>
            </a:r>
            <a:r>
              <a:rPr lang="en-GB" dirty="0" err="1"/>
              <a:t>V</a:t>
            </a:r>
            <a:r>
              <a:rPr lang="en-GB" dirty="0" err="1" smtClean="0"/>
              <a:t>egus</a:t>
            </a:r>
            <a:r>
              <a:rPr lang="en-GB" dirty="0" smtClean="0"/>
              <a:t> simulation </a:t>
            </a:r>
          </a:p>
          <a:p>
            <a:r>
              <a:rPr lang="en-GB" dirty="0" smtClean="0"/>
              <a:t>Increase sympathetic pulses</a:t>
            </a:r>
          </a:p>
          <a:p>
            <a:r>
              <a:rPr lang="en-GB" dirty="0" smtClean="0"/>
              <a:t>Heart rate increases!</a:t>
            </a:r>
          </a:p>
          <a:p>
            <a:pPr marL="0" indent="0">
              <a:buNone/>
            </a:pPr>
            <a:r>
              <a:rPr lang="en-GB" dirty="0" smtClean="0"/>
              <a:t>*</a:t>
            </a:r>
            <a:r>
              <a:rPr lang="en-GB" sz="1800" i="1" dirty="0" smtClean="0"/>
              <a:t>Breathing rate= respiratory control centre</a:t>
            </a:r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6285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486</TotalTime>
  <Words>926</Words>
  <Application>Microsoft Office PowerPoint</Application>
  <PresentationFormat>On-screen Show (4:3)</PresentationFormat>
  <Paragraphs>163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Opulent</vt:lpstr>
      <vt:lpstr>Regulation of heart beat</vt:lpstr>
      <vt:lpstr>Changing heart rate</vt:lpstr>
      <vt:lpstr>PowerPoint Presentation</vt:lpstr>
      <vt:lpstr>On yer bike!</vt:lpstr>
      <vt:lpstr>Increasing heart rate</vt:lpstr>
      <vt:lpstr>Reducing heart rate</vt:lpstr>
      <vt:lpstr>Lets summarise...</vt:lpstr>
      <vt:lpstr>Describe how the parasympathetic and sympathetic nervous pathways control heart rate during a game (5)</vt:lpstr>
      <vt:lpstr>Explain how levels of co2 in blood cause heart rate to increase</vt:lpstr>
      <vt:lpstr>Neural Control of the Heart </vt:lpstr>
      <vt:lpstr>What do they do?</vt:lpstr>
      <vt:lpstr>Hormones!</vt:lpstr>
      <vt:lpstr>Anticipatory rise</vt:lpstr>
      <vt:lpstr>Hormones..</vt:lpstr>
      <vt:lpstr>How does  the cardiac control centre regulate heart rate? (5 marks)</vt:lpstr>
      <vt:lpstr>How does  the cardiac control centre regulate heart rate? </vt:lpstr>
      <vt:lpstr>Questions </vt:lpstr>
      <vt:lpstr>Definitions!</vt:lpstr>
      <vt:lpstr>Exam question</vt:lpstr>
      <vt:lpstr>Answer</vt:lpstr>
      <vt:lpstr>Work out the cardiac output</vt:lpstr>
      <vt:lpstr>PowerPoint Presentation</vt:lpstr>
      <vt:lpstr>PowerPoint Presentation</vt:lpstr>
      <vt:lpstr>Stroke volume</vt:lpstr>
      <vt:lpstr>Starlings Law</vt:lpstr>
      <vt:lpstr>???</vt:lpstr>
      <vt:lpstr>How does stroke volume increase during exercise?</vt:lpstr>
      <vt:lpstr>Effects of exercise</vt:lpstr>
      <vt:lpstr>???</vt:lpstr>
      <vt:lpstr>effects of exercise on the heart (4-5 marks)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heart beat</dc:title>
  <dc:creator>NikkiTim</dc:creator>
  <cp:lastModifiedBy>Nicola Wilkins</cp:lastModifiedBy>
  <cp:revision>29</cp:revision>
  <cp:lastPrinted>2014-03-03T18:13:04Z</cp:lastPrinted>
  <dcterms:created xsi:type="dcterms:W3CDTF">2010-02-19T15:51:47Z</dcterms:created>
  <dcterms:modified xsi:type="dcterms:W3CDTF">2014-03-13T11:45:19Z</dcterms:modified>
</cp:coreProperties>
</file>