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67" r:id="rId4"/>
    <p:sldId id="257" r:id="rId5"/>
    <p:sldId id="278" r:id="rId6"/>
    <p:sldId id="258" r:id="rId7"/>
    <p:sldId id="259" r:id="rId8"/>
    <p:sldId id="281" r:id="rId9"/>
    <p:sldId id="260" r:id="rId10"/>
    <p:sldId id="262" r:id="rId11"/>
    <p:sldId id="273" r:id="rId12"/>
    <p:sldId id="263" r:id="rId13"/>
    <p:sldId id="264" r:id="rId14"/>
    <p:sldId id="282" r:id="rId15"/>
    <p:sldId id="265" r:id="rId16"/>
    <p:sldId id="279" r:id="rId17"/>
    <p:sldId id="266" r:id="rId18"/>
    <p:sldId id="271" r:id="rId19"/>
    <p:sldId id="270" r:id="rId20"/>
    <p:sldId id="268" r:id="rId21"/>
    <p:sldId id="275" r:id="rId22"/>
    <p:sldId id="269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DE4D22-331A-44D4-9F07-32201238421E}" type="datetimeFigureOut">
              <a:rPr lang="en-US" smtClean="0"/>
              <a:pPr/>
              <a:t>3/19/2013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04ECBB5-3C2C-433D-900E-D1F34BBC6E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_n23pGTP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Social facilitation 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Complexity of skill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Simple</a:t>
            </a:r>
            <a:r>
              <a:rPr lang="en-GB" dirty="0" smtClean="0"/>
              <a:t>- less decision making- can be performed at high levels of arousal</a:t>
            </a:r>
          </a:p>
          <a:p>
            <a:r>
              <a:rPr lang="en-GB" dirty="0" smtClean="0"/>
              <a:t>Performance can be </a:t>
            </a:r>
            <a:r>
              <a:rPr lang="en-GB" u="sng" dirty="0" smtClean="0">
                <a:solidFill>
                  <a:srgbClr val="FF0000"/>
                </a:solidFill>
              </a:rPr>
              <a:t>facilitated </a:t>
            </a:r>
          </a:p>
          <a:p>
            <a:r>
              <a:rPr lang="en-GB" b="1" u="sng" dirty="0" smtClean="0"/>
              <a:t>Complex</a:t>
            </a:r>
            <a:r>
              <a:rPr lang="en-GB" dirty="0" smtClean="0"/>
              <a:t>- more decision making- more mistakes the higher the arousal. </a:t>
            </a:r>
          </a:p>
          <a:p>
            <a:r>
              <a:rPr lang="en-GB" dirty="0" smtClean="0"/>
              <a:t>Performance can be </a:t>
            </a:r>
            <a:r>
              <a:rPr lang="en-GB" u="sng" dirty="0" smtClean="0">
                <a:solidFill>
                  <a:srgbClr val="FF0000"/>
                </a:solidFill>
              </a:rPr>
              <a:t>inhibited</a:t>
            </a:r>
            <a:r>
              <a:rPr lang="en-GB" u="sng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imagesCAY401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3929066"/>
            <a:ext cx="1704982" cy="2718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Other research cont...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Gymnast James May - increased arousal interfered with fine motor control required on pommel horse, but improved more explosive movement required on vault.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89040"/>
            <a:ext cx="2238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48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img03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624" y="667266"/>
            <a:ext cx="5161364" cy="543423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Apprehension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Fear of being watched is the fear of being judged- we think we are being watched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FF0000"/>
                </a:solidFill>
              </a:rPr>
              <a:t>Evaluation apprehension is the fear of being judged </a:t>
            </a:r>
          </a:p>
          <a:p>
            <a:endParaRPr lang="en-GB" dirty="0" smtClean="0"/>
          </a:p>
          <a:p>
            <a:r>
              <a:rPr lang="en-GB" dirty="0" smtClean="0"/>
              <a:t>Significance of who is watching</a:t>
            </a:r>
          </a:p>
          <a:p>
            <a:r>
              <a:rPr lang="en-GB" dirty="0" smtClean="0"/>
              <a:t>Parents </a:t>
            </a:r>
            <a:r>
              <a:rPr lang="en-GB" dirty="0" smtClean="0"/>
              <a:t>first watch you?</a:t>
            </a:r>
          </a:p>
          <a:p>
            <a:r>
              <a:rPr lang="en-GB" dirty="0" smtClean="0"/>
              <a:t>Beginner/ first time</a:t>
            </a:r>
          </a:p>
          <a:p>
            <a:r>
              <a:rPr lang="en-GB" dirty="0" smtClean="0"/>
              <a:t>How would you feel if a national scout was watching you?</a:t>
            </a:r>
          </a:p>
          <a:p>
            <a:r>
              <a:rPr lang="en-GB" dirty="0" smtClean="0"/>
              <a:t>Even elite performers crack performing in front of people with high expectations. </a:t>
            </a:r>
          </a:p>
          <a:p>
            <a:endParaRPr lang="en-GB" dirty="0"/>
          </a:p>
        </p:txBody>
      </p:sp>
      <p:pic>
        <p:nvPicPr>
          <p:cNvPr id="4" name="Picture 3" descr="imagesCAIKA64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2755" y="3009856"/>
            <a:ext cx="962025" cy="1304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Factors affecting social facilitation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Trait anxiety levels</a:t>
            </a:r>
          </a:p>
          <a:p>
            <a:r>
              <a:rPr lang="en-GB" dirty="0" smtClean="0"/>
              <a:t>Personality of performer</a:t>
            </a:r>
          </a:p>
          <a:p>
            <a:r>
              <a:rPr lang="en-GB" dirty="0" smtClean="0"/>
              <a:t>Previous experience </a:t>
            </a:r>
          </a:p>
          <a:p>
            <a:r>
              <a:rPr lang="en-GB" dirty="0" smtClean="0"/>
              <a:t>Age and gender</a:t>
            </a:r>
          </a:p>
          <a:p>
            <a:r>
              <a:rPr lang="en-GB" dirty="0" smtClean="0"/>
              <a:t>Status of the observers</a:t>
            </a:r>
          </a:p>
          <a:p>
            <a:r>
              <a:rPr lang="en-GB" dirty="0" smtClean="0"/>
              <a:t>Nature of audience</a:t>
            </a:r>
          </a:p>
          <a:p>
            <a:r>
              <a:rPr lang="en-GB" dirty="0" smtClean="0"/>
              <a:t>Proximity of the audience</a:t>
            </a:r>
          </a:p>
          <a:p>
            <a:r>
              <a:rPr lang="en-GB" dirty="0" smtClean="0"/>
              <a:t>Size of the audience</a:t>
            </a:r>
          </a:p>
          <a:p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96752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980" y="3212976"/>
            <a:ext cx="19621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592" y="486916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36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Baron’s distraction conflict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Linked presence of audience to </a:t>
            </a:r>
            <a:r>
              <a:rPr lang="en-GB" i="1" dirty="0" smtClean="0">
                <a:solidFill>
                  <a:srgbClr val="FF0000"/>
                </a:solidFill>
              </a:rPr>
              <a:t>information processing</a:t>
            </a:r>
          </a:p>
          <a:p>
            <a:r>
              <a:rPr lang="en-GB" dirty="0" smtClean="0"/>
              <a:t>Audience takes up most of the Attentional capacity we have</a:t>
            </a:r>
          </a:p>
          <a:p>
            <a:r>
              <a:rPr lang="en-GB" dirty="0" smtClean="0"/>
              <a:t>Sufficient attention for simple task</a:t>
            </a:r>
          </a:p>
          <a:p>
            <a:r>
              <a:rPr lang="en-GB" dirty="0" smtClean="0"/>
              <a:t>Complex needs more attention and so performance is affected</a:t>
            </a:r>
          </a:p>
          <a:p>
            <a:r>
              <a:rPr lang="en-GB" dirty="0" smtClean="0"/>
              <a:t>Lights/ sounds/audience can all affect us.</a:t>
            </a:r>
          </a:p>
          <a:p>
            <a:r>
              <a:rPr lang="en-GB" dirty="0" smtClean="0"/>
              <a:t>Need to focus on task and block out distraction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3225552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Athlete 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Performing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95852" y="5157192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Attends to distractor audience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1134" y="3167577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Conflict</a:t>
            </a:r>
            <a:r>
              <a:rPr lang="en-GB" sz="1100" dirty="0" smtClean="0"/>
              <a:t> </a:t>
            </a:r>
            <a:endParaRPr lang="en-GB" sz="1100" dirty="0"/>
          </a:p>
        </p:txBody>
      </p:sp>
      <p:sp>
        <p:nvSpPr>
          <p:cNvPr id="7" name="Rectangle 6"/>
          <p:cNvSpPr/>
          <p:nvPr/>
        </p:nvSpPr>
        <p:spPr>
          <a:xfrm>
            <a:off x="2455423" y="1215333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Attends to demands of the task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04048" y="3225552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Increased arousal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92280" y="3225552"/>
            <a:ext cx="914400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Social facilitation</a:t>
            </a:r>
          </a:p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Effects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482640" y="3440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>
            <a:off x="3707904" y="3440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>
            <a:off x="5992219" y="34404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 rot="5400000">
            <a:off x="2638694" y="2481985"/>
            <a:ext cx="663767" cy="3975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 rot="16200000">
            <a:off x="2642574" y="4306933"/>
            <a:ext cx="731520" cy="397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4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Limiting effects of an </a:t>
            </a:r>
            <a:r>
              <a:rPr lang="en-GB" dirty="0" smtClean="0"/>
              <a:t>audience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combating social inhibition)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Learn new skills in </a:t>
            </a:r>
            <a:r>
              <a:rPr lang="en-GB" dirty="0" smtClean="0">
                <a:solidFill>
                  <a:srgbClr val="FF0000"/>
                </a:solidFill>
              </a:rPr>
              <a:t>absence of audience</a:t>
            </a:r>
          </a:p>
          <a:p>
            <a:r>
              <a:rPr lang="en-GB" dirty="0" smtClean="0"/>
              <a:t>Audience gradually introduced during training not competition</a:t>
            </a:r>
          </a:p>
          <a:p>
            <a:r>
              <a:rPr lang="en-GB" dirty="0" smtClean="0"/>
              <a:t>Strategies to help </a:t>
            </a:r>
            <a:r>
              <a:rPr lang="en-GB" dirty="0" smtClean="0">
                <a:solidFill>
                  <a:srgbClr val="FF0000"/>
                </a:solidFill>
              </a:rPr>
              <a:t>block out the crowd- </a:t>
            </a:r>
            <a:r>
              <a:rPr lang="en-GB" dirty="0" smtClean="0"/>
              <a:t>self talk etc</a:t>
            </a:r>
          </a:p>
          <a:p>
            <a:r>
              <a:rPr lang="en-GB" dirty="0" smtClean="0"/>
              <a:t>Prior to performance- </a:t>
            </a:r>
            <a:r>
              <a:rPr lang="en-GB" dirty="0" smtClean="0">
                <a:solidFill>
                  <a:srgbClr val="FF0000"/>
                </a:solidFill>
              </a:rPr>
              <a:t>visualise</a:t>
            </a:r>
            <a:r>
              <a:rPr lang="en-GB" dirty="0" smtClean="0"/>
              <a:t> performing the skill in front of audience (imagery)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Self efficacy should be improved </a:t>
            </a:r>
            <a:r>
              <a:rPr lang="en-GB" dirty="0" smtClean="0"/>
              <a:t>through verbal persuasion, performance accomplishments and vicarious experiences.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Limiting effects of an 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selective attention – no narrowing of attention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Reduce</a:t>
            </a:r>
            <a:r>
              <a:rPr lang="en-GB" dirty="0" smtClean="0"/>
              <a:t> the importance of the event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Avoid</a:t>
            </a:r>
            <a:r>
              <a:rPr lang="en-GB" dirty="0" smtClean="0"/>
              <a:t> social comparison with others</a:t>
            </a:r>
          </a:p>
          <a:p>
            <a:r>
              <a:rPr lang="en-GB" dirty="0" smtClean="0"/>
              <a:t>Teams mates supportive </a:t>
            </a:r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Attribute correctly</a:t>
            </a:r>
          </a:p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653136"/>
            <a:ext cx="30384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Who has the advantage the home or away team?</a:t>
            </a:r>
          </a:p>
          <a:p>
            <a:r>
              <a:rPr lang="en-GB" sz="3200" dirty="0" smtClean="0"/>
              <a:t>Why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www.youtube.com/watch?v=x_n23pGTPcY</a:t>
            </a:r>
            <a:endParaRPr lang="en-GB" dirty="0" smtClean="0"/>
          </a:p>
          <a:p>
            <a:r>
              <a:rPr lang="en-GB" dirty="0"/>
              <a:t>http://www.youtube.com/watch?v=RzZ7ivnWXy0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how the presence of an audience may affect performance</a:t>
            </a:r>
          </a:p>
          <a:p>
            <a:r>
              <a:rPr lang="en-GB" dirty="0" smtClean="0"/>
              <a:t>Explain different strategies that may be used to reduce audience effects</a:t>
            </a:r>
          </a:p>
          <a:p>
            <a:r>
              <a:rPr lang="en-GB" dirty="0" smtClean="0"/>
              <a:t>Explain home field advantage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293096"/>
            <a:ext cx="3353172" cy="2089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51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Home-field advantage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Large supportive home crowds are believed to provide the home team with an advantage.</a:t>
            </a:r>
          </a:p>
          <a:p>
            <a:r>
              <a:rPr lang="en-GB" dirty="0" smtClean="0"/>
              <a:t>Audience support increase motivation- higher at home</a:t>
            </a:r>
          </a:p>
          <a:p>
            <a:r>
              <a:rPr lang="en-GB" dirty="0" smtClean="0"/>
              <a:t>Play more aggressively at </a:t>
            </a:r>
            <a:r>
              <a:rPr lang="en-GB" dirty="0" smtClean="0"/>
              <a:t>home, but opposing teams commit more fouls.</a:t>
            </a:r>
            <a:endParaRPr lang="en-GB" dirty="0" smtClean="0"/>
          </a:p>
          <a:p>
            <a:r>
              <a:rPr lang="en-GB" dirty="0"/>
              <a:t>Most evident in indoor sports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Home-field </a:t>
            </a:r>
            <a:r>
              <a:rPr lang="en-GB" dirty="0"/>
              <a:t>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 crowd may affect teams </a:t>
            </a:r>
            <a:r>
              <a:rPr lang="en-GB" dirty="0" smtClean="0"/>
              <a:t>performance</a:t>
            </a:r>
          </a:p>
          <a:p>
            <a:r>
              <a:rPr lang="en-GB" dirty="0" smtClean="0"/>
              <a:t>More important the match more expectations on the performers</a:t>
            </a:r>
            <a:endParaRPr lang="en-GB" dirty="0" smtClean="0"/>
          </a:p>
          <a:p>
            <a:r>
              <a:rPr lang="en-GB" dirty="0" smtClean="0"/>
              <a:t>Anxiety lower for home team- familiar pitch</a:t>
            </a:r>
          </a:p>
          <a:p>
            <a:r>
              <a:rPr lang="en-GB" dirty="0" smtClean="0"/>
              <a:t> ‘Choke’ effect only happens at big games </a:t>
            </a:r>
          </a:p>
          <a:p>
            <a:r>
              <a:rPr lang="en-GB" dirty="0" smtClean="0"/>
              <a:t>If crowds </a:t>
            </a:r>
            <a:r>
              <a:rPr lang="en-GB" dirty="0"/>
              <a:t>are located very close to the </a:t>
            </a:r>
            <a:r>
              <a:rPr lang="en-GB" dirty="0" smtClean="0"/>
              <a:t>action they may find it more intimidating than the actual size of the crowd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4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 characteristics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supportive = better performance</a:t>
            </a:r>
          </a:p>
          <a:p>
            <a:r>
              <a:rPr lang="en-GB" dirty="0" smtClean="0"/>
              <a:t>Bigger crowd more home field advantage</a:t>
            </a:r>
          </a:p>
          <a:p>
            <a:r>
              <a:rPr lang="en-GB" dirty="0" smtClean="0"/>
              <a:t>Proximity of crowd= closer the better</a:t>
            </a:r>
          </a:p>
          <a:p>
            <a:r>
              <a:rPr lang="en-GB" dirty="0" smtClean="0"/>
              <a:t>More hostile the crowd is top the away team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Remember:- big expectant crowds can also increase anxiety.....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how the presence of an audience may affect performance</a:t>
            </a:r>
          </a:p>
          <a:p>
            <a:r>
              <a:rPr lang="en-GB" dirty="0" smtClean="0"/>
              <a:t>Explain different strategies that may be used to reduce audience effects</a:t>
            </a:r>
          </a:p>
          <a:p>
            <a:r>
              <a:rPr lang="en-GB" dirty="0" smtClean="0"/>
              <a:t>Explain home field advantage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8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would you feel...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Performing a forward roll in front of your mate</a:t>
            </a:r>
          </a:p>
          <a:p>
            <a:r>
              <a:rPr lang="en-GB" dirty="0" smtClean="0"/>
              <a:t>Performing a gymnastics routine in front of your year group</a:t>
            </a:r>
          </a:p>
          <a:p>
            <a:r>
              <a:rPr lang="en-GB" dirty="0" smtClean="0"/>
              <a:t>Performing a gymnastics routine that would be televised nationally and your new girlfriend/ boyfriend was in the audience  </a:t>
            </a:r>
            <a:endParaRPr lang="en-GB" dirty="0"/>
          </a:p>
        </p:txBody>
      </p:sp>
      <p:pic>
        <p:nvPicPr>
          <p:cNvPr id="4" name="Picture 3" descr="imagesCA7L6GQ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786322"/>
            <a:ext cx="1247778" cy="18136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Being watched / observed whilst playing sport increases your arousal level</a:t>
            </a:r>
          </a:p>
          <a:p>
            <a:r>
              <a:rPr lang="en-GB" dirty="0" smtClean="0"/>
              <a:t>This will either make performance better- social facilitation </a:t>
            </a:r>
          </a:p>
          <a:p>
            <a:r>
              <a:rPr lang="en-GB" dirty="0" smtClean="0"/>
              <a:t>Or make it worse- social inhibition</a:t>
            </a:r>
          </a:p>
          <a:p>
            <a:r>
              <a:rPr lang="en-GB" dirty="0" smtClean="0"/>
              <a:t>How can you cope with the pressure? </a:t>
            </a:r>
          </a:p>
          <a:p>
            <a:endParaRPr lang="en-GB" dirty="0" smtClean="0"/>
          </a:p>
          <a:p>
            <a:r>
              <a:rPr lang="en-GB" dirty="0" smtClean="0"/>
              <a:t>We rarely participate in sport ‘alone’</a:t>
            </a:r>
          </a:p>
          <a:p>
            <a:r>
              <a:rPr lang="en-GB" dirty="0" smtClean="0"/>
              <a:t>People warming up, competing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pic>
        <p:nvPicPr>
          <p:cNvPr id="4" name="Picture 3" descr="imagesCANWBNS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28604"/>
            <a:ext cx="1290640" cy="1264300"/>
          </a:xfrm>
          <a:prstGeom prst="rect">
            <a:avLst/>
          </a:prstGeom>
        </p:spPr>
      </p:pic>
      <p:pic>
        <p:nvPicPr>
          <p:cNvPr id="5" name="Picture 4" descr="imagesCAKD8YV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8506" y="4725144"/>
            <a:ext cx="2105452" cy="1666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….</a:t>
            </a:r>
            <a:r>
              <a:rPr lang="en-GB" b="1" i="1" dirty="0" smtClean="0"/>
              <a:t>Influence of the presence of others on performance may be positive or negative…..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569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‘others’ who are present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Audience</a:t>
            </a:r>
          </a:p>
          <a:p>
            <a:pPr>
              <a:buNone/>
            </a:pPr>
            <a:r>
              <a:rPr lang="en-GB" dirty="0" smtClean="0"/>
              <a:t>Watches the play- live or telly, silent crowd at the snooker match</a:t>
            </a:r>
          </a:p>
          <a:p>
            <a:pPr>
              <a:buNone/>
            </a:pPr>
            <a:r>
              <a:rPr lang="en-GB" b="1" u="sng" dirty="0" smtClean="0"/>
              <a:t>Co actor</a:t>
            </a:r>
          </a:p>
          <a:p>
            <a:pPr>
              <a:buNone/>
            </a:pPr>
            <a:r>
              <a:rPr lang="en-GB" dirty="0" smtClean="0"/>
              <a:t>Doing the same activity but not in direct competition- merely their presence </a:t>
            </a:r>
          </a:p>
          <a:p>
            <a:pPr>
              <a:buNone/>
            </a:pPr>
            <a:r>
              <a:rPr lang="en-GB" b="1" u="sng" dirty="0" smtClean="0"/>
              <a:t>Competitive </a:t>
            </a:r>
            <a:r>
              <a:rPr lang="en-GB" b="1" u="sng" dirty="0" smtClean="0"/>
              <a:t>co actors</a:t>
            </a:r>
          </a:p>
          <a:p>
            <a:pPr>
              <a:buNone/>
            </a:pPr>
            <a:r>
              <a:rPr lang="en-GB" dirty="0" smtClean="0"/>
              <a:t>Direct </a:t>
            </a:r>
            <a:r>
              <a:rPr lang="en-GB" dirty="0" smtClean="0"/>
              <a:t>Competition</a:t>
            </a:r>
            <a:endParaRPr lang="en-GB" dirty="0" smtClean="0"/>
          </a:p>
          <a:p>
            <a:pPr>
              <a:buNone/>
            </a:pPr>
            <a:r>
              <a:rPr lang="en-GB" b="1" u="sng" dirty="0" smtClean="0"/>
              <a:t>Social </a:t>
            </a:r>
            <a:r>
              <a:rPr lang="en-GB" b="1" u="sng" dirty="0" err="1" smtClean="0"/>
              <a:t>reinforcers</a:t>
            </a:r>
            <a:endParaRPr lang="en-GB" b="1" u="sng" dirty="0" smtClean="0"/>
          </a:p>
          <a:p>
            <a:pPr>
              <a:buNone/>
            </a:pPr>
            <a:r>
              <a:rPr lang="en-GB" dirty="0" smtClean="0"/>
              <a:t>Direct </a:t>
            </a:r>
            <a:r>
              <a:rPr lang="en-GB" dirty="0" smtClean="0"/>
              <a:t>influence i.e. </a:t>
            </a:r>
            <a:r>
              <a:rPr lang="en-GB" dirty="0" smtClean="0"/>
              <a:t>coach 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Others Present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>
                <a:solidFill>
                  <a:schemeClr val="bg2">
                    <a:lumMod val="25000"/>
                  </a:schemeClr>
                </a:solidFill>
              </a:rPr>
              <a:t>          Passive 	              Interactive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Audience   Co-actors    Competitors Supporters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E</a:t>
            </a:r>
            <a:r>
              <a:rPr lang="en-GB" dirty="0" smtClean="0"/>
              <a:t>ffect </a:t>
            </a:r>
            <a:r>
              <a:rPr lang="en-GB" dirty="0" smtClean="0"/>
              <a:t>of a passive audience? Mere presence </a:t>
            </a:r>
          </a:p>
          <a:p>
            <a:pPr>
              <a:buNone/>
            </a:pP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857488" y="2000240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00496" y="2000240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500166" y="307181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107389" y="317896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822033" y="3321843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393537" y="3107529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of a performer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Also links to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Drive theory </a:t>
            </a:r>
            <a:r>
              <a:rPr lang="en-GB" dirty="0" smtClean="0"/>
              <a:t>and dominate response.</a:t>
            </a:r>
          </a:p>
          <a:p>
            <a:r>
              <a:rPr lang="en-GB" dirty="0" smtClean="0"/>
              <a:t>Presence of others increase arousal</a:t>
            </a:r>
          </a:p>
          <a:p>
            <a:r>
              <a:rPr lang="en-GB" dirty="0" smtClean="0"/>
              <a:t>High arousal, takes in less info and dominant response occurs</a:t>
            </a:r>
            <a:r>
              <a:rPr lang="en-GB" dirty="0" smtClean="0"/>
              <a:t>.</a:t>
            </a:r>
            <a:endParaRPr lang="en-GB" dirty="0" smtClean="0"/>
          </a:p>
        </p:txBody>
      </p:sp>
      <p:pic>
        <p:nvPicPr>
          <p:cNvPr id="4" name="Picture 3" descr="imagesCA45VAX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437112"/>
            <a:ext cx="2362208" cy="16609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197" y="4055060"/>
            <a:ext cx="1905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669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Experience of a performer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Expert-</a:t>
            </a:r>
            <a:r>
              <a:rPr lang="en-GB" dirty="0" smtClean="0"/>
              <a:t> </a:t>
            </a:r>
            <a:r>
              <a:rPr lang="en-GB" dirty="0" smtClean="0"/>
              <a:t>cope with being watched, can even raise their game and thrive from the crowd. </a:t>
            </a:r>
            <a:r>
              <a:rPr lang="en-GB" u="sng" dirty="0" smtClean="0">
                <a:solidFill>
                  <a:srgbClr val="FF0000"/>
                </a:solidFill>
              </a:rPr>
              <a:t>Facilitated</a:t>
            </a:r>
          </a:p>
          <a:p>
            <a:r>
              <a:rPr lang="en-GB" b="1" u="sng" dirty="0" smtClean="0"/>
              <a:t>Novice-</a:t>
            </a:r>
            <a:r>
              <a:rPr lang="en-GB" dirty="0" smtClean="0"/>
              <a:t> </a:t>
            </a:r>
            <a:r>
              <a:rPr lang="en-GB" dirty="0" smtClean="0"/>
              <a:t>daunting and put off by the audience.  </a:t>
            </a:r>
            <a:r>
              <a:rPr lang="en-GB" u="sng" dirty="0" smtClean="0">
                <a:solidFill>
                  <a:srgbClr val="FF0000"/>
                </a:solidFill>
              </a:rPr>
              <a:t>Inhibited</a:t>
            </a:r>
            <a:r>
              <a:rPr lang="en-GB" dirty="0" smtClean="0"/>
              <a:t> performance.</a:t>
            </a:r>
          </a:p>
          <a:p>
            <a:r>
              <a:rPr lang="en-GB" dirty="0" smtClean="0"/>
              <a:t>Could be to do with distraction 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 descr="vg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437112"/>
            <a:ext cx="1138239" cy="1361193"/>
          </a:xfrm>
          <a:prstGeom prst="rect">
            <a:avLst/>
          </a:prstGeom>
        </p:spPr>
      </p:pic>
      <p:pic>
        <p:nvPicPr>
          <p:cNvPr id="5" name="Picture 4" descr="imagesCAADS2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4513490"/>
            <a:ext cx="1587503" cy="1143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486</TotalTime>
  <Words>751</Words>
  <Application>Microsoft Office PowerPoint</Application>
  <PresentationFormat>On-screen Show (4:3)</PresentationFormat>
  <Paragraphs>123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Opulent</vt:lpstr>
      <vt:lpstr>Social facilitation </vt:lpstr>
      <vt:lpstr>Learning objectives </vt:lpstr>
      <vt:lpstr>How would you feel...</vt:lpstr>
      <vt:lpstr>PowerPoint Presentation</vt:lpstr>
      <vt:lpstr>PowerPoint Presentation</vt:lpstr>
      <vt:lpstr>‘others’ who are present</vt:lpstr>
      <vt:lpstr>PowerPoint Presentation</vt:lpstr>
      <vt:lpstr>Experience of a performer</vt:lpstr>
      <vt:lpstr>Experience of a performer </vt:lpstr>
      <vt:lpstr>Complexity of skill</vt:lpstr>
      <vt:lpstr>Other research cont...</vt:lpstr>
      <vt:lpstr>PowerPoint Presentation</vt:lpstr>
      <vt:lpstr>Evaluation Apprehension</vt:lpstr>
      <vt:lpstr>Factors affecting social facilitation</vt:lpstr>
      <vt:lpstr>Baron’s distraction conflict theory</vt:lpstr>
      <vt:lpstr>PowerPoint Presentation</vt:lpstr>
      <vt:lpstr>Limiting effects of an audience (combating social inhibition)</vt:lpstr>
      <vt:lpstr>Limiting effects of an audience</vt:lpstr>
      <vt:lpstr>Think....</vt:lpstr>
      <vt:lpstr>Home-field advantage</vt:lpstr>
      <vt:lpstr>Home-field advantage</vt:lpstr>
      <vt:lpstr>Audience characteristics </vt:lpstr>
      <vt:lpstr>Learning objectives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facilitation</dc:title>
  <dc:creator>NikkiTim</dc:creator>
  <cp:lastModifiedBy>Nicola Wilkins</cp:lastModifiedBy>
  <cp:revision>23</cp:revision>
  <dcterms:created xsi:type="dcterms:W3CDTF">2010-03-25T20:01:01Z</dcterms:created>
  <dcterms:modified xsi:type="dcterms:W3CDTF">2013-03-19T10:36:21Z</dcterms:modified>
</cp:coreProperties>
</file>