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5" r:id="rId10"/>
    <p:sldId id="266" r:id="rId11"/>
    <p:sldId id="269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E78DB-A60E-4F0D-A44C-92B49CE90FC1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3A06-48CF-44BA-BDFC-C09CEB8432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n-GB" sz="6700" b="1" dirty="0" smtClean="0"/>
              <a:t>SOCIAL FACILITATION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/>
            </a:r>
            <a:br>
              <a:rPr lang="en-GB" sz="4800" b="1" dirty="0" smtClean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iverpoolpies.tv/crowd%20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4357718" cy="3735196"/>
          </a:xfrm>
          <a:prstGeom prst="rect">
            <a:avLst/>
          </a:prstGeom>
          <a:noFill/>
        </p:spPr>
      </p:pic>
      <p:pic>
        <p:nvPicPr>
          <p:cNvPr id="1028" name="Picture 4" descr="http://www.mestew.com/wp-content/uploads/2007/12/manucrow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428624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u="sng" dirty="0" smtClean="0"/>
              <a:t>ZAJONC’S THEORY</a:t>
            </a:r>
            <a:endParaRPr lang="en-US" sz="4000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6172" cy="4691063"/>
          </a:xfrm>
        </p:spPr>
        <p:txBody>
          <a:bodyPr>
            <a:normAutofit fontScale="92500"/>
          </a:bodyPr>
          <a:lstStyle/>
          <a:p>
            <a:pPr>
              <a:buFont typeface="Wingdings"/>
              <a:buChar char="Ø"/>
            </a:pPr>
            <a:r>
              <a:rPr lang="en-GB" dirty="0" smtClean="0"/>
              <a:t> </a:t>
            </a:r>
            <a:r>
              <a:rPr lang="en-GB" sz="2000" dirty="0" smtClean="0"/>
              <a:t>T</a:t>
            </a:r>
            <a:r>
              <a:rPr lang="en-GB" sz="2000" b="0" dirty="0" smtClean="0"/>
              <a:t>he </a:t>
            </a:r>
            <a:r>
              <a:rPr lang="en-GB" sz="2000" dirty="0" smtClean="0">
                <a:solidFill>
                  <a:srgbClr val="66FF33"/>
                </a:solidFill>
              </a:rPr>
              <a:t>mere presence</a:t>
            </a:r>
            <a:r>
              <a:rPr lang="en-GB" sz="2000" b="0" dirty="0" smtClean="0"/>
              <a:t> of others creates arousal  which then </a:t>
            </a:r>
            <a:r>
              <a:rPr lang="en-GB" sz="2000" dirty="0" smtClean="0">
                <a:solidFill>
                  <a:srgbClr val="66FF33"/>
                </a:solidFill>
              </a:rPr>
              <a:t>affects performance</a:t>
            </a:r>
          </a:p>
          <a:p>
            <a:pPr>
              <a:buFont typeface="Wingdings"/>
              <a:buChar char="Ø"/>
            </a:pPr>
            <a:endParaRPr lang="en-GB" dirty="0">
              <a:solidFill>
                <a:srgbClr val="66FF33"/>
              </a:solidFill>
            </a:endParaRP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kumimoji="1" lang="en-GB" sz="1600" dirty="0" smtClean="0">
                <a:latin typeface="Tahoma" pitchFamily="34" charset="0"/>
              </a:rPr>
              <a:t>if a skill is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poorly</a:t>
            </a:r>
            <a:r>
              <a:rPr kumimoji="1" lang="en-GB" sz="1600" dirty="0" smtClean="0">
                <a:latin typeface="Tahoma" pitchFamily="34" charset="0"/>
              </a:rPr>
              <a:t> learnt (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early</a:t>
            </a:r>
            <a:r>
              <a:rPr kumimoji="1" lang="en-GB" sz="1600" dirty="0" smtClean="0">
                <a:latin typeface="Tahoma" pitchFamily="34" charset="0"/>
              </a:rPr>
              <a:t> in the learning curve) then arousal causes an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incorrect</a:t>
            </a:r>
            <a:r>
              <a:rPr kumimoji="1" lang="en-GB" sz="1600" dirty="0" smtClean="0">
                <a:latin typeface="Tahoma" pitchFamily="34" charset="0"/>
              </a:rPr>
              <a:t> response, because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incorrect response</a:t>
            </a:r>
            <a:r>
              <a:rPr kumimoji="1" lang="en-GB" sz="1600" dirty="0" smtClean="0">
                <a:latin typeface="Tahoma" pitchFamily="34" charset="0"/>
              </a:rPr>
              <a:t> is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dominant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endParaRPr kumimoji="1" lang="en-GB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kumimoji="1" lang="en-GB" sz="1600" dirty="0" smtClean="0">
                <a:latin typeface="Tahoma" pitchFamily="34" charset="0"/>
              </a:rPr>
              <a:t>if a skill is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well</a:t>
            </a:r>
            <a:r>
              <a:rPr kumimoji="1" lang="en-GB" sz="1600" dirty="0" smtClean="0">
                <a:latin typeface="Tahoma" pitchFamily="34" charset="0"/>
              </a:rPr>
              <a:t>-learnt (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later</a:t>
            </a:r>
            <a:r>
              <a:rPr kumimoji="1" lang="en-GB" sz="1600" dirty="0" smtClean="0">
                <a:latin typeface="Tahoma" pitchFamily="34" charset="0"/>
              </a:rPr>
              <a:t> in the learning curve) then arousal causes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correct</a:t>
            </a:r>
            <a:r>
              <a:rPr kumimoji="1" lang="en-GB" sz="1600" dirty="0" smtClean="0">
                <a:latin typeface="Tahoma" pitchFamily="34" charset="0"/>
              </a:rPr>
              <a:t> response because the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correct response</a:t>
            </a:r>
            <a:r>
              <a:rPr kumimoji="1" lang="en-GB" sz="1600" dirty="0" smtClean="0">
                <a:latin typeface="Tahoma" pitchFamily="34" charset="0"/>
              </a:rPr>
              <a:t> is </a:t>
            </a:r>
            <a:r>
              <a:rPr kumimoji="1" lang="en-GB" sz="1600" b="1" dirty="0" smtClean="0">
                <a:solidFill>
                  <a:srgbClr val="66FF33"/>
                </a:solidFill>
                <a:latin typeface="Tahoma" pitchFamily="34" charset="0"/>
              </a:rPr>
              <a:t>dominant</a:t>
            </a:r>
          </a:p>
          <a:p>
            <a:pPr marL="342900" indent="-342900">
              <a:buClr>
                <a:schemeClr val="tx1"/>
              </a:buClr>
            </a:pPr>
            <a:endParaRPr kumimoji="1" lang="en-GB" dirty="0" smtClean="0">
              <a:solidFill>
                <a:srgbClr val="FF0000"/>
              </a:solidFill>
              <a:latin typeface="Tahoma" pitchFamily="34" charset="0"/>
            </a:endParaRPr>
          </a:p>
          <a:p>
            <a:pPr>
              <a:buFont typeface="Wingdings"/>
              <a:buChar char="Ø"/>
            </a:pPr>
            <a:r>
              <a:rPr kumimoji="1" lang="en-GB" dirty="0" smtClean="0">
                <a:latin typeface="Tahoma" pitchFamily="34" charset="0"/>
              </a:rPr>
              <a:t>  </a:t>
            </a:r>
            <a:r>
              <a:rPr kumimoji="1" lang="en-GB" sz="1600" dirty="0" smtClean="0">
                <a:latin typeface="Tahoma" pitchFamily="34" charset="0"/>
              </a:rPr>
              <a:t>look at inverted U theory for  </a:t>
            </a:r>
          </a:p>
          <a:p>
            <a:r>
              <a:rPr kumimoji="1" lang="en-GB" sz="1600" dirty="0" smtClean="0">
                <a:latin typeface="Tahoma" pitchFamily="34" charset="0"/>
              </a:rPr>
              <a:t>    connection between arousal and</a:t>
            </a:r>
          </a:p>
          <a:p>
            <a:r>
              <a:rPr kumimoji="1" lang="en-GB" sz="1600" dirty="0">
                <a:latin typeface="Tahoma" pitchFamily="34" charset="0"/>
              </a:rPr>
              <a:t> </a:t>
            </a:r>
            <a:r>
              <a:rPr kumimoji="1" lang="en-GB" sz="1600" dirty="0" smtClean="0">
                <a:latin typeface="Tahoma" pitchFamily="34" charset="0"/>
              </a:rPr>
              <a:t>   performance</a:t>
            </a:r>
            <a:endParaRPr kumimoji="1" lang="en-GB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pPr>
              <a:buFont typeface="Wingdings"/>
              <a:buChar char="Ø"/>
            </a:pPr>
            <a:endParaRPr lang="en-GB" dirty="0" smtClean="0">
              <a:solidFill>
                <a:srgbClr val="66FF33"/>
              </a:solidFill>
            </a:endParaRPr>
          </a:p>
          <a:p>
            <a:pPr>
              <a:buFont typeface="Wingdings"/>
              <a:buChar char="Ø"/>
            </a:pPr>
            <a:endParaRPr lang="en-GB" dirty="0" smtClean="0">
              <a:solidFill>
                <a:srgbClr val="66FF33"/>
              </a:solidFill>
            </a:endParaRPr>
          </a:p>
          <a:p>
            <a:endParaRPr lang="en-GB" b="0" dirty="0" smtClean="0"/>
          </a:p>
          <a:p>
            <a:endParaRPr lang="en-US" dirty="0"/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286248" y="1142984"/>
          <a:ext cx="4692654" cy="444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Artwork" r:id="rId3" imgW="7531200" imgH="7228800" progId="Adobe.Illustrator.9">
                  <p:embed/>
                </p:oleObj>
              </mc:Choice>
              <mc:Fallback>
                <p:oleObj name="Artwork" r:id="rId3" imgW="7531200" imgH="7228800" progId="Adobe.Illustrator.9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142984"/>
                        <a:ext cx="4692654" cy="4447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b="1" u="sng" dirty="0"/>
              <a:t>EVALUATION APPREHENSION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357298"/>
            <a:ext cx="5643602" cy="48006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EVALUATION APPREHENSION (COTTRELL</a:t>
            </a:r>
            <a:r>
              <a:rPr lang="en-GB" sz="2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pPr>
              <a:buFontTx/>
              <a:buNone/>
            </a:pPr>
            <a:endParaRPr lang="en-GB" sz="2000" b="1" u="sng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GB" sz="2200" b="0" dirty="0"/>
              <a:t>audience is perceived as </a:t>
            </a:r>
            <a:r>
              <a:rPr lang="en-GB" sz="2200" dirty="0" smtClean="0">
                <a:solidFill>
                  <a:srgbClr val="FFFF00"/>
                </a:solidFill>
              </a:rPr>
              <a:t>EVALUATING /JUDGING </a:t>
            </a:r>
            <a:r>
              <a:rPr lang="en-GB" sz="2200" b="0" dirty="0" smtClean="0"/>
              <a:t>performance causing </a:t>
            </a:r>
            <a:r>
              <a:rPr lang="en-GB" sz="2200" dirty="0" smtClean="0">
                <a:solidFill>
                  <a:srgbClr val="FFFF00"/>
                </a:solidFill>
              </a:rPr>
              <a:t>ANXIETY </a:t>
            </a:r>
            <a:r>
              <a:rPr lang="en-GB" sz="2200" b="0" dirty="0" smtClean="0"/>
              <a:t>thus </a:t>
            </a:r>
            <a:r>
              <a:rPr lang="en-GB" sz="2200" b="0" dirty="0"/>
              <a:t>evaluation apprehension</a:t>
            </a:r>
            <a:r>
              <a:rPr lang="en-GB" sz="2200" dirty="0">
                <a:solidFill>
                  <a:srgbClr val="66FF33"/>
                </a:solidFill>
              </a:rPr>
              <a:t> </a:t>
            </a:r>
            <a:r>
              <a:rPr lang="en-GB" sz="2200" dirty="0" smtClean="0">
                <a:solidFill>
                  <a:srgbClr val="FFFF00"/>
                </a:solidFill>
              </a:rPr>
              <a:t>CAUSES</a:t>
            </a:r>
            <a:r>
              <a:rPr lang="en-GB" sz="2200" b="0" dirty="0" smtClean="0"/>
              <a:t> </a:t>
            </a:r>
            <a:r>
              <a:rPr lang="en-GB" sz="2200" b="0" dirty="0"/>
              <a:t>arousal</a:t>
            </a:r>
          </a:p>
          <a:p>
            <a:r>
              <a:rPr lang="en-GB" sz="2200" dirty="0" smtClean="0">
                <a:solidFill>
                  <a:srgbClr val="FFFF00"/>
                </a:solidFill>
              </a:rPr>
              <a:t>COPING</a:t>
            </a:r>
            <a:r>
              <a:rPr lang="en-GB" sz="2200" b="0" dirty="0" smtClean="0"/>
              <a:t> </a:t>
            </a:r>
            <a:r>
              <a:rPr lang="en-GB" sz="2200" b="0" dirty="0"/>
              <a:t>strategies include</a:t>
            </a:r>
          </a:p>
          <a:p>
            <a:pPr lvl="1"/>
            <a:r>
              <a:rPr lang="en-GB" sz="2200" b="0" dirty="0"/>
              <a:t>stress management</a:t>
            </a:r>
          </a:p>
          <a:p>
            <a:pPr lvl="1"/>
            <a:r>
              <a:rPr lang="en-GB" sz="2200" b="0" dirty="0"/>
              <a:t>mental rehearsal</a:t>
            </a:r>
          </a:p>
          <a:p>
            <a:pPr lvl="1"/>
            <a:r>
              <a:rPr lang="en-GB" sz="2200" b="0" dirty="0"/>
              <a:t>selective attention (away from evaluators)</a:t>
            </a:r>
          </a:p>
          <a:p>
            <a:pPr lvl="1"/>
            <a:r>
              <a:rPr lang="en-GB" sz="2200" b="0" dirty="0"/>
              <a:t>lowering the importance of the situation</a:t>
            </a:r>
          </a:p>
          <a:p>
            <a:pPr lvl="1"/>
            <a:r>
              <a:rPr lang="en-GB" sz="2200" b="0" dirty="0"/>
              <a:t>training with an audience present</a:t>
            </a:r>
            <a:endParaRPr lang="en-GB" sz="2200" dirty="0"/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6477000" y="1066800"/>
          <a:ext cx="15176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SmartDraw" r:id="rId3" imgW="1517760" imgH="681120" progId="SmartDraw.2">
                  <p:embed/>
                </p:oleObj>
              </mc:Choice>
              <mc:Fallback>
                <p:oleObj name="SmartDraw" r:id="rId3" imgW="1517760" imgH="681120" progId="SmartDraw.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066800"/>
                        <a:ext cx="151765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6400800" y="1676400"/>
          <a:ext cx="16732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SmartDraw" r:id="rId5" imgW="1673280" imgH="2459520" progId="SmartDraw.2">
                  <p:embed/>
                </p:oleObj>
              </mc:Choice>
              <mc:Fallback>
                <p:oleObj name="SmartDraw" r:id="rId5" imgW="1673280" imgH="2459520" progId="SmartDraw.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76400"/>
                        <a:ext cx="1673225" cy="245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6400800" y="4038600"/>
          <a:ext cx="168592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SmartDraw" r:id="rId7" imgW="1686960" imgH="2464200" progId="SmartDraw.2">
                  <p:embed/>
                </p:oleObj>
              </mc:Choice>
              <mc:Fallback>
                <p:oleObj name="SmartDraw" r:id="rId7" imgW="1686960" imgH="2464200" progId="SmartDraw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38600"/>
                        <a:ext cx="1685925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THE DISTRACTION EFFECT</a:t>
            </a:r>
          </a:p>
        </p:txBody>
      </p:sp>
      <p:sp>
        <p:nvSpPr>
          <p:cNvPr id="23654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428736"/>
            <a:ext cx="8143932" cy="49530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DISTRACTION</a:t>
            </a:r>
          </a:p>
          <a:p>
            <a:pPr>
              <a:buFontTx/>
              <a:buNone/>
            </a:pPr>
            <a:endParaRPr lang="en-GB" sz="2400" dirty="0">
              <a:solidFill>
                <a:srgbClr val="FFFF00"/>
              </a:solidFill>
            </a:endParaRPr>
          </a:p>
          <a:p>
            <a:r>
              <a:rPr lang="en-GB" sz="2400" b="0" dirty="0"/>
              <a:t>is an aspect of </a:t>
            </a:r>
            <a:r>
              <a:rPr lang="en-GB" sz="2400" dirty="0" smtClean="0">
                <a:solidFill>
                  <a:srgbClr val="FFFF00"/>
                </a:solidFill>
              </a:rPr>
              <a:t>CONCENTRATION</a:t>
            </a:r>
            <a:r>
              <a:rPr lang="en-GB" sz="2400" b="0" dirty="0" smtClean="0"/>
              <a:t> </a:t>
            </a:r>
            <a:r>
              <a:rPr lang="en-GB" sz="2400" b="0" dirty="0"/>
              <a:t>(or </a:t>
            </a:r>
            <a:r>
              <a:rPr lang="en-GB" sz="2400" dirty="0">
                <a:solidFill>
                  <a:srgbClr val="FFFF00"/>
                </a:solidFill>
              </a:rPr>
              <a:t>lack</a:t>
            </a:r>
            <a:r>
              <a:rPr lang="en-GB" sz="2400" b="0" dirty="0"/>
              <a:t> of concentration)</a:t>
            </a:r>
          </a:p>
          <a:p>
            <a:r>
              <a:rPr lang="en-GB" sz="2400" dirty="0" smtClean="0">
                <a:solidFill>
                  <a:srgbClr val="FFFF00"/>
                </a:solidFill>
              </a:rPr>
              <a:t>ATTENTIONAL FOCUS </a:t>
            </a:r>
            <a:r>
              <a:rPr lang="en-GB" sz="2400" b="0" dirty="0" smtClean="0"/>
              <a:t>is </a:t>
            </a:r>
            <a:r>
              <a:rPr lang="en-GB" sz="2400" b="0" dirty="0"/>
              <a:t>very important for the effective </a:t>
            </a:r>
            <a:r>
              <a:rPr lang="en-GB" sz="2400" b="0" dirty="0" smtClean="0"/>
              <a:t>sportsperson if </a:t>
            </a:r>
            <a:r>
              <a:rPr lang="en-GB" sz="2400" b="0" dirty="0"/>
              <a:t>this is </a:t>
            </a:r>
            <a:r>
              <a:rPr lang="en-GB" sz="2400" dirty="0">
                <a:solidFill>
                  <a:srgbClr val="FFFF00"/>
                </a:solidFill>
              </a:rPr>
              <a:t>disrupted</a:t>
            </a:r>
            <a:r>
              <a:rPr lang="en-GB" sz="2400" b="0" dirty="0"/>
              <a:t> then he / she is </a:t>
            </a:r>
            <a:r>
              <a:rPr lang="en-GB" sz="2400" dirty="0">
                <a:solidFill>
                  <a:srgbClr val="FFFF00"/>
                </a:solidFill>
              </a:rPr>
              <a:t>distracted</a:t>
            </a:r>
            <a:r>
              <a:rPr lang="en-GB" sz="2400" b="0" dirty="0"/>
              <a:t> from his / her task</a:t>
            </a:r>
          </a:p>
          <a:p>
            <a:endParaRPr lang="en-GB" sz="2400" b="0" dirty="0"/>
          </a:p>
          <a:p>
            <a:r>
              <a:rPr lang="en-GB" sz="2400" dirty="0" smtClean="0">
                <a:solidFill>
                  <a:srgbClr val="FFFF00"/>
                </a:solidFill>
              </a:rPr>
              <a:t>AUDIENCE </a:t>
            </a:r>
            <a:r>
              <a:rPr lang="en-GB" sz="2400" b="0" dirty="0" smtClean="0"/>
              <a:t>and </a:t>
            </a:r>
            <a:r>
              <a:rPr lang="en-GB" sz="2400" dirty="0" smtClean="0">
                <a:solidFill>
                  <a:srgbClr val="FFFF00"/>
                </a:solidFill>
              </a:rPr>
              <a:t>EVALUATION APPREHENSION</a:t>
            </a:r>
            <a:r>
              <a:rPr lang="en-GB" sz="2400" b="0" dirty="0" smtClean="0"/>
              <a:t> </a:t>
            </a:r>
            <a:r>
              <a:rPr lang="en-GB" sz="2400" b="0" dirty="0"/>
              <a:t>can act as a </a:t>
            </a:r>
            <a:r>
              <a:rPr lang="en-GB" sz="2400" b="0" dirty="0" smtClean="0"/>
              <a:t>distraction the </a:t>
            </a:r>
            <a:r>
              <a:rPr lang="en-GB" sz="2400" b="0" dirty="0"/>
              <a:t>sportsperson needs therefore to </a:t>
            </a:r>
            <a:r>
              <a:rPr lang="en-GB" sz="2400" dirty="0" smtClean="0">
                <a:solidFill>
                  <a:srgbClr val="FFFF00"/>
                </a:solidFill>
              </a:rPr>
              <a:t>PRACTICE</a:t>
            </a:r>
            <a:r>
              <a:rPr lang="en-GB" sz="2400" b="0" dirty="0" smtClean="0"/>
              <a:t> </a:t>
            </a:r>
            <a:r>
              <a:rPr lang="en-GB" sz="2400" b="0" dirty="0"/>
              <a:t>in distracting </a:t>
            </a:r>
            <a:r>
              <a:rPr lang="en-GB" sz="2400" b="0" dirty="0" smtClean="0"/>
              <a:t>circumstances and practise</a:t>
            </a:r>
            <a:r>
              <a:rPr lang="en-GB" sz="2400" dirty="0" smtClean="0">
                <a:solidFill>
                  <a:srgbClr val="66FF33"/>
                </a:solidFill>
              </a:rPr>
              <a:t> </a:t>
            </a:r>
            <a:r>
              <a:rPr lang="en-GB" sz="2400" dirty="0" smtClean="0">
                <a:solidFill>
                  <a:srgbClr val="FFFF00"/>
                </a:solidFill>
              </a:rPr>
              <a:t>SWITCHING</a:t>
            </a:r>
            <a:r>
              <a:rPr lang="en-GB" sz="2400" dirty="0" smtClean="0">
                <a:solidFill>
                  <a:srgbClr val="66FF33"/>
                </a:solidFill>
              </a:rPr>
              <a:t> </a:t>
            </a:r>
            <a:r>
              <a:rPr lang="en-GB" sz="2400" b="0" dirty="0" err="1"/>
              <a:t>attentional</a:t>
            </a:r>
            <a:r>
              <a:rPr lang="en-GB" sz="2400" b="0" dirty="0"/>
              <a:t> focus when faced with potentially distracting circumstances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HOMEFIELD ADVANTAGE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1571612"/>
            <a:ext cx="8001056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HOME / AWAY EFFECT ON </a:t>
            </a:r>
            <a:r>
              <a:rPr lang="en-GB" sz="2400" dirty="0" smtClean="0">
                <a:solidFill>
                  <a:srgbClr val="FFFF00"/>
                </a:solidFill>
              </a:rPr>
              <a:t>PERFORMANCE</a:t>
            </a:r>
          </a:p>
          <a:p>
            <a:pPr>
              <a:buFontTx/>
              <a:buNone/>
            </a:pPr>
            <a:endParaRPr lang="en-GB" sz="2400" dirty="0">
              <a:solidFill>
                <a:srgbClr val="FFFF00"/>
              </a:solidFill>
            </a:endParaRPr>
          </a:p>
          <a:p>
            <a:r>
              <a:rPr lang="en-GB" sz="2400" b="0" dirty="0"/>
              <a:t>more teams </a:t>
            </a:r>
            <a:r>
              <a:rPr lang="en-GB" sz="2400" dirty="0">
                <a:solidFill>
                  <a:srgbClr val="FFFF00"/>
                </a:solidFill>
              </a:rPr>
              <a:t>win at home</a:t>
            </a:r>
            <a:r>
              <a:rPr lang="en-GB" sz="2400" b="0" dirty="0">
                <a:solidFill>
                  <a:srgbClr val="FFFF00"/>
                </a:solidFill>
              </a:rPr>
              <a:t> </a:t>
            </a:r>
            <a:r>
              <a:rPr lang="en-GB" sz="2400" b="0" dirty="0"/>
              <a:t>than away</a:t>
            </a:r>
          </a:p>
          <a:p>
            <a:r>
              <a:rPr lang="en-GB" sz="2400" b="0" dirty="0"/>
              <a:t>a </a:t>
            </a:r>
            <a:r>
              <a:rPr lang="en-GB" sz="2400" dirty="0">
                <a:solidFill>
                  <a:srgbClr val="FFFF00"/>
                </a:solidFill>
              </a:rPr>
              <a:t>crowd</a:t>
            </a:r>
            <a:r>
              <a:rPr lang="en-GB" sz="2400" b="0" dirty="0">
                <a:solidFill>
                  <a:srgbClr val="FFFF00"/>
                </a:solidFill>
              </a:rPr>
              <a:t> </a:t>
            </a:r>
            <a:r>
              <a:rPr lang="en-GB" sz="2400" b="0" dirty="0"/>
              <a:t>may be judged as </a:t>
            </a:r>
            <a:r>
              <a:rPr lang="en-GB" sz="2400" dirty="0">
                <a:solidFill>
                  <a:srgbClr val="FFFF00"/>
                </a:solidFill>
              </a:rPr>
              <a:t>supportive</a:t>
            </a:r>
            <a:r>
              <a:rPr lang="en-GB" sz="2400" b="0" dirty="0"/>
              <a:t> or </a:t>
            </a:r>
            <a:r>
              <a:rPr lang="en-GB" sz="2400" dirty="0">
                <a:solidFill>
                  <a:srgbClr val="FFFF00"/>
                </a:solidFill>
              </a:rPr>
              <a:t>hostile</a:t>
            </a:r>
            <a:endParaRPr lang="en-GB" sz="2400" b="0" dirty="0">
              <a:solidFill>
                <a:srgbClr val="FFFF00"/>
              </a:solidFill>
            </a:endParaRPr>
          </a:p>
          <a:p>
            <a:r>
              <a:rPr lang="en-GB" sz="2400" b="0" dirty="0"/>
              <a:t>high levels of </a:t>
            </a:r>
            <a:r>
              <a:rPr lang="en-GB" sz="2400" dirty="0">
                <a:solidFill>
                  <a:srgbClr val="FFFF00"/>
                </a:solidFill>
              </a:rPr>
              <a:t>anxiety</a:t>
            </a:r>
            <a:r>
              <a:rPr lang="en-GB" sz="2400" b="0" dirty="0"/>
              <a:t> caused by </a:t>
            </a:r>
            <a:r>
              <a:rPr lang="en-GB" sz="2400" dirty="0">
                <a:solidFill>
                  <a:srgbClr val="FFFF00"/>
                </a:solidFill>
              </a:rPr>
              <a:t>hostility</a:t>
            </a:r>
            <a:r>
              <a:rPr lang="en-GB" sz="2400" b="0" dirty="0"/>
              <a:t> may reduce </a:t>
            </a:r>
            <a:r>
              <a:rPr lang="en-GB" sz="2400" b="0" dirty="0" smtClean="0"/>
              <a:t>performance</a:t>
            </a:r>
            <a:endParaRPr lang="en-GB" sz="2400" b="0" dirty="0"/>
          </a:p>
          <a:p>
            <a:endParaRPr lang="en-GB" sz="2400" b="0" dirty="0" smtClean="0"/>
          </a:p>
          <a:p>
            <a:r>
              <a:rPr lang="en-GB" sz="2400" dirty="0" smtClean="0"/>
              <a:t>T</a:t>
            </a:r>
            <a:r>
              <a:rPr lang="en-GB" sz="2400" b="0" dirty="0" smtClean="0"/>
              <a:t>he </a:t>
            </a:r>
            <a:r>
              <a:rPr lang="en-GB" sz="2400" b="0" dirty="0"/>
              <a:t>environment is</a:t>
            </a:r>
            <a:r>
              <a:rPr lang="en-GB" sz="2400" dirty="0">
                <a:solidFill>
                  <a:srgbClr val="66FF33"/>
                </a:solidFill>
              </a:rPr>
              <a:t> </a:t>
            </a:r>
            <a:r>
              <a:rPr lang="en-GB" sz="2400" dirty="0">
                <a:solidFill>
                  <a:srgbClr val="FFFF00"/>
                </a:solidFill>
              </a:rPr>
              <a:t>familiar</a:t>
            </a:r>
            <a:r>
              <a:rPr lang="en-GB" sz="2400" b="0" dirty="0"/>
              <a:t> to home </a:t>
            </a:r>
            <a:r>
              <a:rPr lang="en-GB" sz="2400" b="0" dirty="0" smtClean="0"/>
              <a:t>teams therefore </a:t>
            </a:r>
            <a:r>
              <a:rPr lang="en-GB" sz="2400" dirty="0">
                <a:solidFill>
                  <a:srgbClr val="FFFF00"/>
                </a:solidFill>
              </a:rPr>
              <a:t>home</a:t>
            </a:r>
            <a:r>
              <a:rPr lang="en-GB" sz="2400" b="0" dirty="0"/>
              <a:t> players are more </a:t>
            </a:r>
            <a:r>
              <a:rPr lang="en-GB" sz="2400" dirty="0" smtClean="0">
                <a:solidFill>
                  <a:srgbClr val="FFFF00"/>
                </a:solidFill>
              </a:rPr>
              <a:t>comfortable, </a:t>
            </a:r>
            <a:r>
              <a:rPr lang="en-GB" sz="2400" b="0" dirty="0" smtClean="0"/>
              <a:t>this </a:t>
            </a:r>
            <a:r>
              <a:rPr lang="en-GB" sz="2400" dirty="0">
                <a:solidFill>
                  <a:srgbClr val="FFFF00"/>
                </a:solidFill>
              </a:rPr>
              <a:t>limits anxiety</a:t>
            </a:r>
            <a:r>
              <a:rPr lang="en-GB" sz="2400" b="0" dirty="0">
                <a:solidFill>
                  <a:srgbClr val="FFFF00"/>
                </a:solidFill>
              </a:rPr>
              <a:t> </a:t>
            </a:r>
            <a:r>
              <a:rPr lang="en-GB" sz="2400" b="0" dirty="0"/>
              <a:t>and enables a worry free </a:t>
            </a:r>
            <a:r>
              <a:rPr lang="en-GB" sz="2400" b="0" dirty="0" smtClean="0"/>
              <a:t>performance. Any </a:t>
            </a:r>
            <a:r>
              <a:rPr lang="en-GB" sz="2400" b="0" smtClean="0"/>
              <a:t>other reasons? </a:t>
            </a:r>
            <a:endParaRPr lang="en-GB" sz="2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SOCIAL FACILITATION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</a:t>
            </a:r>
            <a:r>
              <a:rPr lang="en-GB" b="0" dirty="0" smtClean="0"/>
              <a:t>effect that the </a:t>
            </a:r>
            <a:r>
              <a:rPr lang="en-GB" dirty="0" smtClean="0">
                <a:solidFill>
                  <a:srgbClr val="FFFF00"/>
                </a:solidFill>
              </a:rPr>
              <a:t>presence of spectators</a:t>
            </a:r>
            <a:endParaRPr lang="en-GB" b="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b="0" dirty="0" smtClean="0"/>
              <a:t>    has on the way sportspeople play or </a:t>
            </a:r>
            <a:r>
              <a:rPr lang="en-GB" dirty="0" smtClean="0">
                <a:solidFill>
                  <a:srgbClr val="FFFF00"/>
                </a:solidFill>
              </a:rPr>
              <a:t>perform</a:t>
            </a:r>
            <a:endParaRPr lang="en-GB" b="0" dirty="0" smtClean="0">
              <a:solidFill>
                <a:srgbClr val="FFFF00"/>
              </a:solidFill>
            </a:endParaRPr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/>
              <a:t>CAN BE POSITIVE or NEGATIVE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SOCIAL </a:t>
            </a:r>
            <a:r>
              <a:rPr lang="en-GB" b="1" u="sng" dirty="0" smtClean="0">
                <a:solidFill>
                  <a:srgbClr val="FFFF00"/>
                </a:solidFill>
              </a:rPr>
              <a:t>FACILITATION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FACILITATION = </a:t>
            </a:r>
            <a:r>
              <a:rPr lang="en-GB" dirty="0" smtClean="0">
                <a:solidFill>
                  <a:srgbClr val="FFFF00"/>
                </a:solidFill>
              </a:rPr>
              <a:t>POSITIVE effect</a:t>
            </a:r>
          </a:p>
          <a:p>
            <a:endParaRPr lang="en-GB" dirty="0"/>
          </a:p>
          <a:p>
            <a:r>
              <a:rPr lang="en-GB" dirty="0" smtClean="0"/>
              <a:t>Can you think of an example when social facilitation has occurred??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E.G,  Crowd encourages</a:t>
            </a:r>
          </a:p>
          <a:p>
            <a:pPr>
              <a:buNone/>
            </a:pPr>
            <a:r>
              <a:rPr lang="en-GB" dirty="0" smtClean="0"/>
              <a:t>         a team playing well</a:t>
            </a:r>
            <a:endParaRPr lang="en-US" dirty="0"/>
          </a:p>
        </p:txBody>
      </p:sp>
      <p:pic>
        <p:nvPicPr>
          <p:cNvPr id="14338" name="Picture 2" descr="http://www.worldofstock.com/slides/PRE17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857628"/>
            <a:ext cx="4000496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SOCIAL </a:t>
            </a:r>
            <a:r>
              <a:rPr lang="en-GB" b="1" u="sng" dirty="0" smtClean="0">
                <a:solidFill>
                  <a:srgbClr val="FFFF00"/>
                </a:solidFill>
              </a:rPr>
              <a:t>INHIBITION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INHIBITION = </a:t>
            </a:r>
            <a:r>
              <a:rPr lang="en-GB" dirty="0" smtClean="0">
                <a:solidFill>
                  <a:srgbClr val="FFFF00"/>
                </a:solidFill>
              </a:rPr>
              <a:t>NEGATIVE effect</a:t>
            </a:r>
          </a:p>
          <a:p>
            <a:endParaRPr lang="en-GB" dirty="0">
              <a:solidFill>
                <a:srgbClr val="FFFF00"/>
              </a:solidFill>
            </a:endParaRPr>
          </a:p>
          <a:p>
            <a:r>
              <a:rPr lang="en-GB" dirty="0" smtClean="0"/>
              <a:t>Can you think of an example when social inhibition has occurred?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E.G, Crowd jeering at a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team when not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playing well</a:t>
            </a:r>
            <a:endParaRPr lang="en-US" dirty="0"/>
          </a:p>
        </p:txBody>
      </p:sp>
      <p:pic>
        <p:nvPicPr>
          <p:cNvPr id="16386" name="Picture 2" descr="http://voices.washingtonpost.com/dcsportsbog/terpsfanb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86190"/>
            <a:ext cx="4324350" cy="287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DIFFERENT TYPES OF AUDIENCE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PASSIVE</a:t>
            </a:r>
            <a:r>
              <a:rPr lang="en-GB" sz="3600" dirty="0" smtClean="0"/>
              <a:t> </a:t>
            </a:r>
            <a:r>
              <a:rPr lang="en-GB" sz="3600" b="0" dirty="0" smtClean="0"/>
              <a:t>others (social facilitation)</a:t>
            </a:r>
          </a:p>
          <a:p>
            <a:pPr lvl="1"/>
            <a:r>
              <a:rPr lang="en-GB" sz="3600" dirty="0" smtClean="0"/>
              <a:t> </a:t>
            </a:r>
            <a:r>
              <a:rPr lang="en-GB" sz="3600" dirty="0" smtClean="0">
                <a:solidFill>
                  <a:srgbClr val="FFFF00"/>
                </a:solidFill>
              </a:rPr>
              <a:t>audience</a:t>
            </a:r>
            <a:endParaRPr lang="en-GB" sz="3600" dirty="0" smtClean="0"/>
          </a:p>
          <a:p>
            <a:pPr lvl="1"/>
            <a:r>
              <a:rPr lang="en-GB" sz="3600" dirty="0" smtClean="0"/>
              <a:t> </a:t>
            </a:r>
            <a:r>
              <a:rPr lang="en-GB" sz="3600" dirty="0" smtClean="0">
                <a:solidFill>
                  <a:srgbClr val="FFFF00"/>
                </a:solidFill>
              </a:rPr>
              <a:t>co-actors</a:t>
            </a:r>
            <a:endParaRPr lang="en-GB" sz="3600" b="0" dirty="0" smtClean="0">
              <a:solidFill>
                <a:srgbClr val="FFFF00"/>
              </a:solidFill>
            </a:endParaRPr>
          </a:p>
          <a:p>
            <a:r>
              <a:rPr lang="en-GB" sz="3600" b="0" dirty="0" smtClean="0">
                <a:solidFill>
                  <a:srgbClr val="FFFF00"/>
                </a:solidFill>
              </a:rPr>
              <a:t>INTERACTIVE</a:t>
            </a:r>
            <a:r>
              <a:rPr lang="en-GB" sz="3600" b="0" dirty="0" smtClean="0"/>
              <a:t> others</a:t>
            </a:r>
          </a:p>
          <a:p>
            <a:pPr lvl="1"/>
            <a:r>
              <a:rPr lang="en-GB" sz="3600" dirty="0" smtClean="0"/>
              <a:t> </a:t>
            </a:r>
            <a:r>
              <a:rPr lang="en-GB" sz="3600" dirty="0" smtClean="0">
                <a:solidFill>
                  <a:srgbClr val="FFFF00"/>
                </a:solidFill>
              </a:rPr>
              <a:t>competitors</a:t>
            </a:r>
          </a:p>
          <a:p>
            <a:pPr lvl="1"/>
            <a:r>
              <a:rPr lang="en-GB" sz="3600" dirty="0" smtClean="0"/>
              <a:t> </a:t>
            </a:r>
            <a:r>
              <a:rPr lang="en-GB" sz="3600" dirty="0" smtClean="0">
                <a:solidFill>
                  <a:srgbClr val="FFFF00"/>
                </a:solidFill>
              </a:rPr>
              <a:t>spectators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CO-ACTORS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0" dirty="0" smtClean="0"/>
              <a:t>a </a:t>
            </a:r>
            <a:r>
              <a:rPr lang="en-GB" dirty="0" smtClean="0"/>
              <a:t>passive</a:t>
            </a:r>
            <a:r>
              <a:rPr lang="en-GB" b="0" dirty="0" smtClean="0"/>
              <a:t> form of audience</a:t>
            </a:r>
          </a:p>
          <a:p>
            <a:r>
              <a:rPr lang="en-GB" b="0" dirty="0" smtClean="0"/>
              <a:t>involved in the </a:t>
            </a:r>
            <a:r>
              <a:rPr lang="en-GB" dirty="0" smtClean="0"/>
              <a:t>same activity</a:t>
            </a:r>
            <a:r>
              <a:rPr lang="en-GB" dirty="0"/>
              <a:t> </a:t>
            </a:r>
            <a:r>
              <a:rPr lang="en-GB" b="0" dirty="0" smtClean="0"/>
              <a:t>at the same time as the performer but </a:t>
            </a:r>
            <a:r>
              <a:rPr lang="en-GB" dirty="0" smtClean="0"/>
              <a:t>not competing</a:t>
            </a:r>
            <a:r>
              <a:rPr lang="en-GB" b="0" dirty="0" smtClean="0"/>
              <a:t> directly!</a:t>
            </a:r>
          </a:p>
          <a:p>
            <a:pPr algn="ctr"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Can you think of any examples?</a:t>
            </a:r>
            <a:endParaRPr lang="en-GB" b="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b="0" dirty="0" smtClean="0">
              <a:solidFill>
                <a:srgbClr val="FFFF00"/>
              </a:solidFill>
            </a:endParaRPr>
          </a:p>
          <a:p>
            <a:pPr lvl="1"/>
            <a:r>
              <a:rPr lang="en-GB" sz="3200" b="0" dirty="0" smtClean="0">
                <a:solidFill>
                  <a:srgbClr val="FFFF00"/>
                </a:solidFill>
              </a:rPr>
              <a:t> officials / umpires / referees</a:t>
            </a:r>
          </a:p>
          <a:p>
            <a:pPr lvl="1"/>
            <a:r>
              <a:rPr lang="en-GB" sz="3200" b="0" dirty="0" smtClean="0">
                <a:solidFill>
                  <a:srgbClr val="FFFF00"/>
                </a:solidFill>
              </a:rPr>
              <a:t> members of own team</a:t>
            </a:r>
          </a:p>
          <a:p>
            <a:pPr lvl="1"/>
            <a:r>
              <a:rPr lang="en-GB" sz="3200" b="0" dirty="0" smtClean="0">
                <a:solidFill>
                  <a:srgbClr val="FFFF00"/>
                </a:solidFill>
              </a:rPr>
              <a:t> ball boys / helpers</a:t>
            </a:r>
            <a:endParaRPr lang="en-GB" sz="32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FACTORS AFFECTING PERFORMANCE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Imagine playing your sport, what factors might actually affect your performance? </a:t>
            </a:r>
          </a:p>
          <a:p>
            <a:endParaRPr lang="en-GB" dirty="0"/>
          </a:p>
          <a:p>
            <a:r>
              <a:rPr lang="en-GB" b="0" dirty="0" smtClean="0">
                <a:solidFill>
                  <a:srgbClr val="FFFF00"/>
                </a:solidFill>
              </a:rPr>
              <a:t>SIZE</a:t>
            </a:r>
            <a:r>
              <a:rPr lang="en-GB" b="0" dirty="0" smtClean="0"/>
              <a:t> of audience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PROXIMITY</a:t>
            </a:r>
            <a:r>
              <a:rPr lang="en-GB" b="0" dirty="0" smtClean="0"/>
              <a:t> of audience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INTENTIONS</a:t>
            </a:r>
            <a:r>
              <a:rPr lang="en-GB" b="0" dirty="0" smtClean="0"/>
              <a:t> of the audience</a:t>
            </a:r>
          </a:p>
          <a:p>
            <a:r>
              <a:rPr lang="en-GB" b="0" dirty="0" smtClean="0">
                <a:solidFill>
                  <a:srgbClr val="FFFF00"/>
                </a:solidFill>
              </a:rPr>
              <a:t>SKILL LEVEL </a:t>
            </a:r>
            <a:r>
              <a:rPr lang="en-GB" b="0" dirty="0" smtClean="0"/>
              <a:t>of the task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PERSONALITY</a:t>
            </a:r>
            <a:r>
              <a:rPr lang="en-GB" b="0" dirty="0" smtClean="0"/>
              <a:t> of the performer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TYPE</a:t>
            </a:r>
            <a:r>
              <a:rPr lang="en-GB" b="0" dirty="0" smtClean="0"/>
              <a:t> of task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THE EFFECT OF AUDIENCE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571480"/>
            <a:ext cx="8286808" cy="5772168"/>
          </a:xfrm>
          <a:noFill/>
          <a:ln/>
        </p:spPr>
        <p:txBody>
          <a:bodyPr>
            <a:noAutofit/>
          </a:bodyPr>
          <a:lstStyle/>
          <a:p>
            <a:pPr>
              <a:buFontTx/>
              <a:buNone/>
            </a:pPr>
            <a:endParaRPr lang="en-GB" sz="1800" dirty="0"/>
          </a:p>
          <a:p>
            <a:r>
              <a:rPr lang="en-GB" sz="1800" dirty="0" smtClean="0">
                <a:solidFill>
                  <a:srgbClr val="FFFF00"/>
                </a:solidFill>
              </a:rPr>
              <a:t>SIZE OF AUDIENCE </a:t>
            </a:r>
            <a:r>
              <a:rPr lang="en-GB" sz="1800" dirty="0" smtClean="0"/>
              <a:t>- </a:t>
            </a:r>
            <a:r>
              <a:rPr lang="en-GB" sz="1800" b="0" dirty="0" smtClean="0"/>
              <a:t>larger </a:t>
            </a:r>
            <a:r>
              <a:rPr lang="en-GB" sz="1800" b="0" dirty="0"/>
              <a:t>crowds create more arousal</a:t>
            </a:r>
          </a:p>
          <a:p>
            <a:r>
              <a:rPr lang="en-GB" sz="1800" dirty="0" smtClean="0">
                <a:solidFill>
                  <a:srgbClr val="FFFF00"/>
                </a:solidFill>
              </a:rPr>
              <a:t>PROXIMITY OF SPECTATORS </a:t>
            </a:r>
            <a:r>
              <a:rPr lang="en-GB" sz="1800" dirty="0" smtClean="0"/>
              <a:t>- </a:t>
            </a:r>
            <a:r>
              <a:rPr lang="en-GB" sz="1800" b="0" dirty="0" smtClean="0"/>
              <a:t>the </a:t>
            </a:r>
            <a:r>
              <a:rPr lang="en-GB" sz="1800" b="0" dirty="0"/>
              <a:t>closer the audience the greater the arousal</a:t>
            </a:r>
          </a:p>
          <a:p>
            <a:r>
              <a:rPr lang="en-GB" sz="1800" dirty="0" smtClean="0">
                <a:solidFill>
                  <a:srgbClr val="FFFF00"/>
                </a:solidFill>
              </a:rPr>
              <a:t>INTENSIONS OF SPECTATORS</a:t>
            </a:r>
            <a:endParaRPr lang="en-GB" sz="1800" b="0" dirty="0">
              <a:solidFill>
                <a:srgbClr val="FFFF00"/>
              </a:solidFill>
            </a:endParaRPr>
          </a:p>
          <a:p>
            <a:pPr lvl="1"/>
            <a:r>
              <a:rPr lang="en-GB" sz="1800" b="0" dirty="0"/>
              <a:t>can be positive or negative</a:t>
            </a:r>
          </a:p>
          <a:p>
            <a:pPr lvl="1"/>
            <a:r>
              <a:rPr lang="en-GB" sz="1800" b="0" dirty="0"/>
              <a:t>if spectators are negative about a player (shouting / jeering)</a:t>
            </a:r>
          </a:p>
          <a:p>
            <a:pPr lvl="1"/>
            <a:r>
              <a:rPr lang="en-GB" sz="1800" b="0" dirty="0"/>
              <a:t>this may suppress arousal</a:t>
            </a:r>
          </a:p>
          <a:p>
            <a:pPr lvl="1"/>
            <a:r>
              <a:rPr lang="en-GB" sz="1800" b="0" dirty="0"/>
              <a:t>or increase arousal depending on the personality of the performer</a:t>
            </a:r>
          </a:p>
          <a:p>
            <a:r>
              <a:rPr lang="en-GB" sz="1800" dirty="0" smtClean="0">
                <a:solidFill>
                  <a:srgbClr val="FFFF00"/>
                </a:solidFill>
              </a:rPr>
              <a:t>TASK DIFFICULTY</a:t>
            </a:r>
            <a:endParaRPr lang="en-GB" sz="1800" b="0" dirty="0">
              <a:solidFill>
                <a:srgbClr val="FFFF00"/>
              </a:solidFill>
            </a:endParaRPr>
          </a:p>
          <a:p>
            <a:pPr lvl="1"/>
            <a:r>
              <a:rPr lang="en-GB" sz="1800" b="0" dirty="0"/>
              <a:t>performance improves for a well learned skill</a:t>
            </a:r>
          </a:p>
          <a:p>
            <a:pPr lvl="1"/>
            <a:r>
              <a:rPr lang="en-GB" sz="1800" b="0" dirty="0"/>
              <a:t>decreases if the skill is not well learned</a:t>
            </a:r>
          </a:p>
          <a:p>
            <a:r>
              <a:rPr lang="en-GB" sz="1800" dirty="0" smtClean="0">
                <a:solidFill>
                  <a:srgbClr val="FFFF00"/>
                </a:solidFill>
              </a:rPr>
              <a:t>PERSONALITY OF PERFORMER</a:t>
            </a:r>
            <a:endParaRPr lang="en-GB" sz="1800" b="0" dirty="0">
              <a:solidFill>
                <a:srgbClr val="FFFF00"/>
              </a:solidFill>
            </a:endParaRPr>
          </a:p>
          <a:p>
            <a:pPr lvl="1"/>
            <a:r>
              <a:rPr lang="en-GB" sz="1800" b="0" dirty="0"/>
              <a:t>extroverts perform better when aroused</a:t>
            </a:r>
          </a:p>
          <a:p>
            <a:pPr lvl="1"/>
            <a:r>
              <a:rPr lang="en-GB" sz="1800" b="0" dirty="0"/>
              <a:t>introverts can be over-aroused</a:t>
            </a:r>
          </a:p>
          <a:p>
            <a:r>
              <a:rPr lang="en-GB" sz="1800" dirty="0" smtClean="0">
                <a:solidFill>
                  <a:srgbClr val="FFFF00"/>
                </a:solidFill>
              </a:rPr>
              <a:t>TYPE OF TASK</a:t>
            </a:r>
            <a:endParaRPr lang="en-GB" sz="1800" b="0" dirty="0">
              <a:solidFill>
                <a:srgbClr val="FFFF00"/>
              </a:solidFill>
            </a:endParaRPr>
          </a:p>
          <a:p>
            <a:pPr lvl="1"/>
            <a:r>
              <a:rPr lang="en-GB" sz="1800" b="0" dirty="0"/>
              <a:t>gross skills could be improved by increased arousal</a:t>
            </a:r>
          </a:p>
          <a:p>
            <a:pPr lvl="1"/>
            <a:r>
              <a:rPr lang="en-GB" sz="1800" b="0" dirty="0"/>
              <a:t>fine skills need lower levels of arousal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5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55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55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55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55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55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55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55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5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5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55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55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55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55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55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55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55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55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55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55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55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55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55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55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55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55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55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55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FACILITATION &amp; INHIBITION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FACILITATION</a:t>
            </a:r>
          </a:p>
          <a:p>
            <a:r>
              <a:rPr lang="en-GB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high arousal leads to </a:t>
            </a:r>
            <a:r>
              <a:rPr lang="en-GB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improved</a:t>
            </a:r>
            <a:r>
              <a:rPr lang="en-GB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performance by</a:t>
            </a:r>
          </a:p>
          <a:p>
            <a:pPr lvl="1"/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highly skilled</a:t>
            </a:r>
            <a:r>
              <a:rPr lang="en-GB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performer</a:t>
            </a:r>
          </a:p>
          <a:p>
            <a:pPr lvl="1"/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gross</a:t>
            </a:r>
            <a:r>
              <a:rPr lang="en-GB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skills</a:t>
            </a:r>
          </a:p>
          <a:p>
            <a:pPr lvl="1"/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simple</a:t>
            </a:r>
            <a:r>
              <a:rPr lang="en-GB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skills</a:t>
            </a:r>
          </a:p>
          <a:p>
            <a:pPr lvl="1"/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extrovert</a:t>
            </a:r>
            <a:r>
              <a:rPr lang="en-GB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performer</a:t>
            </a:r>
          </a:p>
          <a:p>
            <a:r>
              <a:rPr lang="en-GB" sz="2400" b="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see the link between arousal and performance - </a:t>
            </a:r>
            <a:r>
              <a:rPr lang="en-GB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drive theory?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INHIBITION</a:t>
            </a:r>
          </a:p>
          <a:p>
            <a:r>
              <a:rPr lang="en-GB" sz="24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high arousal leads to </a:t>
            </a:r>
            <a:r>
              <a:rPr lang="en-GB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reduced</a:t>
            </a:r>
            <a:r>
              <a:rPr lang="en-GB" sz="24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performance by</a:t>
            </a:r>
          </a:p>
          <a:p>
            <a:pPr lvl="1"/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novices</a:t>
            </a:r>
          </a:p>
          <a:p>
            <a:pPr lvl="1"/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fine</a:t>
            </a:r>
            <a:r>
              <a:rPr lang="en-GB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skills</a:t>
            </a:r>
          </a:p>
          <a:p>
            <a:pPr lvl="1"/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complex </a:t>
            </a:r>
            <a:r>
              <a:rPr lang="en-GB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skills</a:t>
            </a:r>
          </a:p>
          <a:p>
            <a:pPr lvl="1"/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introvert</a:t>
            </a:r>
            <a:r>
              <a:rPr lang="en-GB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performer</a:t>
            </a:r>
            <a:endParaRPr lang="en-GB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593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Artwork</vt:lpstr>
      <vt:lpstr>SmartDraw</vt:lpstr>
      <vt:lpstr>SOCIAL FACILITATION  </vt:lpstr>
      <vt:lpstr>SOCIAL FACILITATION</vt:lpstr>
      <vt:lpstr>SOCIAL FACILITATION</vt:lpstr>
      <vt:lpstr>SOCIAL INHIBITION</vt:lpstr>
      <vt:lpstr>DIFFERENT TYPES OF AUDIENCE</vt:lpstr>
      <vt:lpstr>CO-ACTORS</vt:lpstr>
      <vt:lpstr>FACTORS AFFECTING PERFORMANCE</vt:lpstr>
      <vt:lpstr>THE EFFECT OF AUDIENCE</vt:lpstr>
      <vt:lpstr>FACILITATION &amp; INHIBITION</vt:lpstr>
      <vt:lpstr>ZAJONC’S THEORY</vt:lpstr>
      <vt:lpstr>EVALUATION APPREHENSION</vt:lpstr>
      <vt:lpstr>THE DISTRACTION EFFECT</vt:lpstr>
      <vt:lpstr>HOMEFIELD ADVANTAGE</vt:lpstr>
    </vt:vector>
  </TitlesOfParts>
  <Company>Plantsbrook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FACILITATION</dc:title>
  <dc:creator>Plantsbrook School</dc:creator>
  <cp:lastModifiedBy>Nicola Wilkins</cp:lastModifiedBy>
  <cp:revision>18</cp:revision>
  <dcterms:created xsi:type="dcterms:W3CDTF">2009-03-26T08:18:08Z</dcterms:created>
  <dcterms:modified xsi:type="dcterms:W3CDTF">2013-08-21T10:30:20Z</dcterms:modified>
</cp:coreProperties>
</file>