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9"/>
  </p:notesMasterIdLst>
  <p:sldIdLst>
    <p:sldId id="308" r:id="rId2"/>
    <p:sldId id="355" r:id="rId3"/>
    <p:sldId id="443" r:id="rId4"/>
    <p:sldId id="369" r:id="rId5"/>
    <p:sldId id="370" r:id="rId6"/>
    <p:sldId id="377" r:id="rId7"/>
    <p:sldId id="380" r:id="rId8"/>
    <p:sldId id="381" r:id="rId9"/>
    <p:sldId id="444" r:id="rId10"/>
    <p:sldId id="382" r:id="rId11"/>
    <p:sldId id="383" r:id="rId12"/>
    <p:sldId id="384" r:id="rId13"/>
    <p:sldId id="385" r:id="rId14"/>
    <p:sldId id="386" r:id="rId15"/>
    <p:sldId id="387" r:id="rId16"/>
    <p:sldId id="445" r:id="rId17"/>
    <p:sldId id="391" r:id="rId18"/>
    <p:sldId id="392" r:id="rId19"/>
    <p:sldId id="393" r:id="rId20"/>
    <p:sldId id="394" r:id="rId21"/>
    <p:sldId id="395" r:id="rId22"/>
    <p:sldId id="398" r:id="rId23"/>
    <p:sldId id="399" r:id="rId24"/>
    <p:sldId id="400" r:id="rId25"/>
    <p:sldId id="446" r:id="rId26"/>
    <p:sldId id="451" r:id="rId27"/>
    <p:sldId id="453" r:id="rId28"/>
    <p:sldId id="454" r:id="rId29"/>
    <p:sldId id="452" r:id="rId30"/>
    <p:sldId id="455" r:id="rId31"/>
    <p:sldId id="447" r:id="rId32"/>
    <p:sldId id="403" r:id="rId33"/>
    <p:sldId id="404" r:id="rId34"/>
    <p:sldId id="405" r:id="rId35"/>
    <p:sldId id="406" r:id="rId36"/>
    <p:sldId id="407" r:id="rId37"/>
    <p:sldId id="408" r:id="rId38"/>
    <p:sldId id="412" r:id="rId39"/>
    <p:sldId id="424" r:id="rId40"/>
    <p:sldId id="417" r:id="rId41"/>
    <p:sldId id="418" r:id="rId42"/>
    <p:sldId id="421" r:id="rId43"/>
    <p:sldId id="422" r:id="rId44"/>
    <p:sldId id="423" r:id="rId45"/>
    <p:sldId id="448" r:id="rId46"/>
    <p:sldId id="430" r:id="rId47"/>
    <p:sldId id="431" r:id="rId48"/>
    <p:sldId id="432" r:id="rId49"/>
    <p:sldId id="433" r:id="rId50"/>
    <p:sldId id="434" r:id="rId51"/>
    <p:sldId id="435" r:id="rId52"/>
    <p:sldId id="449" r:id="rId53"/>
    <p:sldId id="438" r:id="rId54"/>
    <p:sldId id="439" r:id="rId55"/>
    <p:sldId id="450" r:id="rId56"/>
    <p:sldId id="441" r:id="rId57"/>
    <p:sldId id="442"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80" d="100"/>
          <a:sy n="80" d="100"/>
        </p:scale>
        <p:origin x="-108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81ABF9-78B7-5B4C-B641-2C5A7D0D536F}" type="datetimeFigureOut">
              <a:rPr lang="en-US" smtClean="0"/>
              <a:pPr/>
              <a:t>5/17/2013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56A761-5CBB-9D40-BAEF-6983F09DF22C}" type="slidenum">
              <a:rPr lang="en-US" smtClean="0"/>
              <a:pPr/>
              <a:t>‹#›</a:t>
            </a:fld>
            <a:endParaRPr lang="en-US"/>
          </a:p>
        </p:txBody>
      </p:sp>
    </p:spTree>
    <p:extLst>
      <p:ext uri="{BB962C8B-B14F-4D97-AF65-F5344CB8AC3E}">
        <p14:creationId xmlns:p14="http://schemas.microsoft.com/office/powerpoint/2010/main" val="34844418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a:xfrm>
            <a:off x="3581400" y="6305550"/>
            <a:ext cx="2133600" cy="476250"/>
          </a:xfrm>
          <a:prstGeom prst="rect">
            <a:avLst/>
          </a:prstGeom>
        </p:spPr>
        <p:txBody>
          <a:bodyPr/>
          <a:lstStyle>
            <a:extLst/>
          </a:lstStyle>
          <a:p>
            <a:fld id="{54AB02A5-4FE5-49D9-9E24-09F23B90C450}" type="datetimeFigureOut">
              <a:rPr lang="en-US" smtClean="0"/>
              <a:pPr/>
              <a:t>5/17/2013</a:t>
            </a:fld>
            <a:endParaRPr lang="en-US"/>
          </a:p>
        </p:txBody>
      </p:sp>
      <p:sp>
        <p:nvSpPr>
          <p:cNvPr id="20" name="Footer Placeholder 19"/>
          <p:cNvSpPr>
            <a:spLocks noGrp="1"/>
          </p:cNvSpPr>
          <p:nvPr>
            <p:ph type="ftr" sz="quarter" idx="11"/>
          </p:nvPr>
        </p:nvSpPr>
        <p:spPr>
          <a:xfrm>
            <a:off x="7636983" y="6305550"/>
            <a:ext cx="1296705" cy="476250"/>
          </a:xfrm>
          <a:prstGeom prst="rect">
            <a:avLst/>
          </a:prstGeom>
        </p:spPr>
        <p:txBody>
          <a:bodyPr/>
          <a:lstStyle>
            <a:extLst/>
          </a:lstStyle>
          <a:p>
            <a:endParaRPr kumimoji="0" lang="en-US"/>
          </a:p>
        </p:txBody>
      </p:sp>
      <p:sp>
        <p:nvSpPr>
          <p:cNvPr id="10" name="Slide Number Placeholder 9"/>
          <p:cNvSpPr>
            <a:spLocks noGrp="1"/>
          </p:cNvSpPr>
          <p:nvPr>
            <p:ph type="sldNum" sz="quarter" idx="12"/>
          </p:nvPr>
        </p:nvSpPr>
        <p:spPr>
          <a:xfrm>
            <a:off x="8613648" y="6305550"/>
            <a:ext cx="457200" cy="476250"/>
          </a:xfrm>
          <a:prstGeom prst="rect">
            <a:avLst/>
          </a:prstGeom>
        </p:spPr>
        <p:txBody>
          <a:bodyPr/>
          <a:lstStyle>
            <a:extLst/>
          </a:lstStyle>
          <a:p>
            <a:fld id="{6294C92D-0306-4E69-9CD3-20855E849650}" type="slidenum">
              <a:rPr kumimoji="0" lang="en-US" smtClean="0"/>
              <a:pPr/>
              <a:t>‹#›</a:t>
            </a:fld>
            <a:endParaRPr kumimoji="0"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extLst/>
          </a:lstStyle>
          <a:p>
            <a:fld id="{54AB02A5-4FE5-49D9-9E24-09F23B90C450}" type="datetimeFigureOut">
              <a:rPr lang="en-US" smtClean="0"/>
              <a:pPr/>
              <a:t>5/17/2013</a:t>
            </a:fld>
            <a:endParaRPr lang="en-US"/>
          </a:p>
        </p:txBody>
      </p:sp>
      <p:sp>
        <p:nvSpPr>
          <p:cNvPr id="5" name="Footer Placeholder 4"/>
          <p:cNvSpPr>
            <a:spLocks noGrp="1"/>
          </p:cNvSpPr>
          <p:nvPr>
            <p:ph type="ftr" sz="quarter" idx="11"/>
          </p:nvPr>
        </p:nvSpPr>
        <p:spPr>
          <a:xfrm>
            <a:off x="7636983" y="6305550"/>
            <a:ext cx="1296705" cy="476250"/>
          </a:xfrm>
          <a:prstGeom prst="rect">
            <a:avLst/>
          </a:prstGeom>
        </p:spPr>
        <p:txBody>
          <a:bodyPr/>
          <a:lstStyle>
            <a:extLst/>
          </a:lstStyle>
          <a:p>
            <a:endParaRPr kumimoji="0" lang="en-US"/>
          </a:p>
        </p:txBody>
      </p:sp>
      <p:sp>
        <p:nvSpPr>
          <p:cNvPr id="6" name="Slide Number Placeholder 5"/>
          <p:cNvSpPr>
            <a:spLocks noGrp="1"/>
          </p:cNvSpPr>
          <p:nvPr>
            <p:ph type="sldNum" sz="quarter" idx="12"/>
          </p:nvPr>
        </p:nvSpPr>
        <p:spPr>
          <a:xfrm>
            <a:off x="8613648" y="6305550"/>
            <a:ext cx="457200" cy="476250"/>
          </a:xfrm>
          <a:prstGeom prst="rect">
            <a:avLst/>
          </a:prstGeom>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extLst/>
          </a:lstStyle>
          <a:p>
            <a:fld id="{54AB02A5-4FE5-49D9-9E24-09F23B90C450}" type="datetimeFigureOut">
              <a:rPr lang="en-US" smtClean="0"/>
              <a:pPr/>
              <a:t>5/17/2013</a:t>
            </a:fld>
            <a:endParaRPr lang="en-US"/>
          </a:p>
        </p:txBody>
      </p:sp>
      <p:sp>
        <p:nvSpPr>
          <p:cNvPr id="5" name="Footer Placeholder 4"/>
          <p:cNvSpPr>
            <a:spLocks noGrp="1"/>
          </p:cNvSpPr>
          <p:nvPr>
            <p:ph type="ftr" sz="quarter" idx="11"/>
          </p:nvPr>
        </p:nvSpPr>
        <p:spPr>
          <a:xfrm>
            <a:off x="7636983" y="6305550"/>
            <a:ext cx="1296705" cy="476250"/>
          </a:xfrm>
          <a:prstGeom prst="rect">
            <a:avLst/>
          </a:prstGeom>
        </p:spPr>
        <p:txBody>
          <a:bodyPr/>
          <a:lstStyle>
            <a:extLst/>
          </a:lstStyle>
          <a:p>
            <a:endParaRPr kumimoji="0" lang="en-US"/>
          </a:p>
        </p:txBody>
      </p:sp>
      <p:sp>
        <p:nvSpPr>
          <p:cNvPr id="6" name="Slide Number Placeholder 5"/>
          <p:cNvSpPr>
            <a:spLocks noGrp="1"/>
          </p:cNvSpPr>
          <p:nvPr>
            <p:ph type="sldNum" sz="quarter" idx="12"/>
          </p:nvPr>
        </p:nvSpPr>
        <p:spPr>
          <a:xfrm>
            <a:off x="8613648" y="6305550"/>
            <a:ext cx="457200" cy="476250"/>
          </a:xfrm>
          <a:prstGeom prst="rect">
            <a:avLst/>
          </a:prstGeom>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Date Placeholder 3"/>
          <p:cNvSpPr>
            <a:spLocks noGrp="1"/>
          </p:cNvSpPr>
          <p:nvPr>
            <p:ph type="dt" sz="half" idx="10"/>
          </p:nvPr>
        </p:nvSpPr>
        <p:spPr>
          <a:xfrm>
            <a:off x="3581400" y="6305550"/>
            <a:ext cx="2133600" cy="476250"/>
          </a:xfrm>
          <a:prstGeom prst="rect">
            <a:avLst/>
          </a:prstGeom>
        </p:spPr>
        <p:txBody>
          <a:bodyPr/>
          <a:lstStyle>
            <a:extLst/>
          </a:lstStyle>
          <a:p>
            <a:fld id="{54AB02A5-4FE5-49D9-9E24-09F23B90C450}" type="datetimeFigureOut">
              <a:rPr lang="en-US" smtClean="0"/>
              <a:pPr/>
              <a:t>5/17/2013</a:t>
            </a:fld>
            <a:endParaRPr lang="en-US"/>
          </a:p>
        </p:txBody>
      </p:sp>
      <p:sp>
        <p:nvSpPr>
          <p:cNvPr id="5" name="Footer Placeholder 4"/>
          <p:cNvSpPr>
            <a:spLocks noGrp="1"/>
          </p:cNvSpPr>
          <p:nvPr>
            <p:ph type="ftr" sz="quarter" idx="11"/>
          </p:nvPr>
        </p:nvSpPr>
        <p:spPr>
          <a:xfrm>
            <a:off x="7636983" y="6305550"/>
            <a:ext cx="1296705" cy="476250"/>
          </a:xfrm>
          <a:prstGeom prst="rect">
            <a:avLst/>
          </a:prstGeom>
        </p:spPr>
        <p:txBody>
          <a:bodyPr/>
          <a:lstStyle>
            <a:extLst/>
          </a:lstStyle>
          <a:p>
            <a:endParaRPr kumimoji="0" lang="en-US"/>
          </a:p>
        </p:txBody>
      </p:sp>
      <p:sp>
        <p:nvSpPr>
          <p:cNvPr id="6" name="Slide Number Placeholder 5"/>
          <p:cNvSpPr>
            <a:spLocks noGrp="1"/>
          </p:cNvSpPr>
          <p:nvPr>
            <p:ph type="sldNum" sz="quarter" idx="12"/>
          </p:nvPr>
        </p:nvSpPr>
        <p:spPr>
          <a:xfrm>
            <a:off x="8613648" y="6305550"/>
            <a:ext cx="457200" cy="476250"/>
          </a:xfrm>
          <a:prstGeom prst="rect">
            <a:avLst/>
          </a:prstGeom>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3581400" y="6305550"/>
            <a:ext cx="2133600" cy="476250"/>
          </a:xfrm>
          <a:prstGeom prst="rect">
            <a:avLst/>
          </a:prstGeom>
        </p:spPr>
        <p:txBody>
          <a:bodyPr/>
          <a:lstStyle>
            <a:extLst/>
          </a:lstStyle>
          <a:p>
            <a:fld id="{54AB02A5-4FE5-49D9-9E24-09F23B90C450}" type="datetimeFigureOut">
              <a:rPr lang="en-US" smtClean="0"/>
              <a:pPr/>
              <a:t>5/17/2013</a:t>
            </a:fld>
            <a:endParaRPr lang="en-US"/>
          </a:p>
        </p:txBody>
      </p:sp>
      <p:sp>
        <p:nvSpPr>
          <p:cNvPr id="5" name="Footer Placeholder 4"/>
          <p:cNvSpPr>
            <a:spLocks noGrp="1"/>
          </p:cNvSpPr>
          <p:nvPr>
            <p:ph type="ftr" sz="quarter" idx="11"/>
          </p:nvPr>
        </p:nvSpPr>
        <p:spPr>
          <a:xfrm>
            <a:off x="7636983" y="6305550"/>
            <a:ext cx="1296705" cy="476250"/>
          </a:xfrm>
          <a:prstGeom prst="rect">
            <a:avLst/>
          </a:prstGeom>
        </p:spPr>
        <p:txBody>
          <a:bodyPr/>
          <a:lstStyle>
            <a:extLst/>
          </a:lstStyle>
          <a:p>
            <a:endParaRPr kumimoji="0" lang="en-US"/>
          </a:p>
        </p:txBody>
      </p:sp>
      <p:sp>
        <p:nvSpPr>
          <p:cNvPr id="6" name="Slide Number Placeholder 5"/>
          <p:cNvSpPr>
            <a:spLocks noGrp="1"/>
          </p:cNvSpPr>
          <p:nvPr>
            <p:ph type="sldNum" sz="quarter" idx="12"/>
          </p:nvPr>
        </p:nvSpPr>
        <p:spPr>
          <a:xfrm>
            <a:off x="8613648" y="6305550"/>
            <a:ext cx="457200" cy="476250"/>
          </a:xfrm>
          <a:prstGeom prst="rect">
            <a:avLst/>
          </a:prstGeom>
        </p:spPr>
        <p:txBody>
          <a:bodyPr/>
          <a:lstStyle>
            <a:extLst/>
          </a:lstStyle>
          <a:p>
            <a:fld id="{6294C92D-0306-4E69-9CD3-20855E849650}" type="slidenum">
              <a:rPr kumimoji="0" lang="en-US" smtClean="0"/>
              <a:pPr/>
              <a:t>‹#›</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021014" y="1524000"/>
            <a:ext cx="4856047" cy="4663440"/>
          </a:xfrm>
        </p:spPr>
        <p:txBody>
          <a:bodyPr/>
          <a:lstStyle>
            <a:lvl1pPr>
              <a:defRPr sz="32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Content Placeholder 3"/>
          <p:cNvSpPr>
            <a:spLocks noGrp="1"/>
          </p:cNvSpPr>
          <p:nvPr>
            <p:ph sz="half" idx="2"/>
          </p:nvPr>
        </p:nvSpPr>
        <p:spPr>
          <a:xfrm>
            <a:off x="5877062" y="1524000"/>
            <a:ext cx="3056625"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extLst/>
          </a:lstStyle>
          <a:p>
            <a:fld id="{54AB02A5-4FE5-49D9-9E24-09F23B90C450}" type="datetimeFigureOut">
              <a:rPr lang="en-US" smtClean="0"/>
              <a:pPr/>
              <a:t>5/17/2013</a:t>
            </a:fld>
            <a:endParaRPr lang="en-US"/>
          </a:p>
        </p:txBody>
      </p:sp>
      <p:sp>
        <p:nvSpPr>
          <p:cNvPr id="6" name="Footer Placeholder 5"/>
          <p:cNvSpPr>
            <a:spLocks noGrp="1"/>
          </p:cNvSpPr>
          <p:nvPr>
            <p:ph type="ftr" sz="quarter" idx="11"/>
          </p:nvPr>
        </p:nvSpPr>
        <p:spPr>
          <a:xfrm>
            <a:off x="7636983" y="6305550"/>
            <a:ext cx="1296705" cy="476250"/>
          </a:xfrm>
          <a:prstGeom prst="rect">
            <a:avLst/>
          </a:prstGeom>
        </p:spPr>
        <p:txBody>
          <a:bodyPr/>
          <a:lstStyle>
            <a:extLst/>
          </a:lstStyle>
          <a:p>
            <a:endParaRPr kumimoji="0" lang="en-US"/>
          </a:p>
        </p:txBody>
      </p:sp>
      <p:sp>
        <p:nvSpPr>
          <p:cNvPr id="7" name="Slide Number Placeholder 6"/>
          <p:cNvSpPr>
            <a:spLocks noGrp="1"/>
          </p:cNvSpPr>
          <p:nvPr>
            <p:ph type="sldNum" sz="quarter" idx="12"/>
          </p:nvPr>
        </p:nvSpPr>
        <p:spPr>
          <a:xfrm>
            <a:off x="8613648" y="6305550"/>
            <a:ext cx="457200" cy="476250"/>
          </a:xfrm>
          <a:prstGeom prst="rect">
            <a:avLst/>
          </a:prstGeom>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3581400" y="6305550"/>
            <a:ext cx="2133600" cy="476250"/>
          </a:xfrm>
          <a:prstGeom prst="rect">
            <a:avLst/>
          </a:prstGeom>
        </p:spPr>
        <p:txBody>
          <a:bodyPr/>
          <a:lstStyle>
            <a:extLst/>
          </a:lstStyle>
          <a:p>
            <a:fld id="{54AB02A5-4FE5-49D9-9E24-09F23B90C450}" type="datetimeFigureOut">
              <a:rPr lang="en-US" smtClean="0"/>
              <a:pPr/>
              <a:t>5/17/2013</a:t>
            </a:fld>
            <a:endParaRPr lang="en-US"/>
          </a:p>
        </p:txBody>
      </p:sp>
      <p:sp>
        <p:nvSpPr>
          <p:cNvPr id="8" name="Footer Placeholder 7"/>
          <p:cNvSpPr>
            <a:spLocks noGrp="1"/>
          </p:cNvSpPr>
          <p:nvPr>
            <p:ph type="ftr" sz="quarter" idx="11"/>
          </p:nvPr>
        </p:nvSpPr>
        <p:spPr>
          <a:xfrm>
            <a:off x="7636983" y="6305550"/>
            <a:ext cx="1296705" cy="476250"/>
          </a:xfrm>
          <a:prstGeom prst="rect">
            <a:avLst/>
          </a:prstGeom>
        </p:spPr>
        <p:txBody>
          <a:bodyPr/>
          <a:lstStyle>
            <a:extLst/>
          </a:lstStyle>
          <a:p>
            <a:endParaRPr kumimoji="0" lang="en-US"/>
          </a:p>
        </p:txBody>
      </p:sp>
      <p:sp>
        <p:nvSpPr>
          <p:cNvPr id="9" name="Slide Number Placeholder 8"/>
          <p:cNvSpPr>
            <a:spLocks noGrp="1"/>
          </p:cNvSpPr>
          <p:nvPr>
            <p:ph type="sldNum" sz="quarter" idx="12"/>
          </p:nvPr>
        </p:nvSpPr>
        <p:spPr>
          <a:xfrm>
            <a:off x="8613648" y="6305550"/>
            <a:ext cx="457200" cy="476250"/>
          </a:xfrm>
          <a:prstGeom prst="rect">
            <a:avLst/>
          </a:prstGeom>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a:xfrm>
            <a:off x="3581400" y="6305550"/>
            <a:ext cx="2133600" cy="476250"/>
          </a:xfrm>
          <a:prstGeom prst="rect">
            <a:avLst/>
          </a:prstGeom>
        </p:spPr>
        <p:txBody>
          <a:bodyPr/>
          <a:lstStyle>
            <a:extLst/>
          </a:lstStyle>
          <a:p>
            <a:fld id="{54AB02A5-4FE5-49D9-9E24-09F23B90C450}" type="datetimeFigureOut">
              <a:rPr lang="en-US" smtClean="0"/>
              <a:pPr/>
              <a:t>5/17/2013</a:t>
            </a:fld>
            <a:endParaRPr lang="en-US"/>
          </a:p>
        </p:txBody>
      </p:sp>
      <p:sp>
        <p:nvSpPr>
          <p:cNvPr id="4" name="Footer Placeholder 3"/>
          <p:cNvSpPr>
            <a:spLocks noGrp="1"/>
          </p:cNvSpPr>
          <p:nvPr>
            <p:ph type="ftr" sz="quarter" idx="11"/>
          </p:nvPr>
        </p:nvSpPr>
        <p:spPr>
          <a:xfrm>
            <a:off x="7636983" y="6305550"/>
            <a:ext cx="1296705" cy="476250"/>
          </a:xfrm>
          <a:prstGeom prst="rect">
            <a:avLst/>
          </a:prstGeom>
        </p:spPr>
        <p:txBody>
          <a:bodyPr/>
          <a:lstStyle>
            <a:extLst/>
          </a:lstStyle>
          <a:p>
            <a:endParaRPr kumimoji="0" lang="en-US" dirty="0"/>
          </a:p>
        </p:txBody>
      </p:sp>
      <p:sp>
        <p:nvSpPr>
          <p:cNvPr id="5" name="Slide Number Placeholder 4"/>
          <p:cNvSpPr>
            <a:spLocks noGrp="1"/>
          </p:cNvSpPr>
          <p:nvPr>
            <p:ph type="sldNum" sz="quarter" idx="12"/>
          </p:nvPr>
        </p:nvSpPr>
        <p:spPr>
          <a:xfrm>
            <a:off x="8613648" y="6305550"/>
            <a:ext cx="457200" cy="476250"/>
          </a:xfrm>
          <a:prstGeom prst="rect">
            <a:avLst/>
          </a:prstGeom>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a:xfrm>
            <a:off x="3581400" y="6305550"/>
            <a:ext cx="2133600" cy="476250"/>
          </a:xfrm>
          <a:prstGeom prst="rect">
            <a:avLst/>
          </a:prstGeom>
        </p:spPr>
        <p:txBody>
          <a:bodyPr/>
          <a:lstStyle>
            <a:extLst/>
          </a:lstStyle>
          <a:p>
            <a:fld id="{54AB02A5-4FE5-49D9-9E24-09F23B90C450}" type="datetimeFigureOut">
              <a:rPr lang="en-US" smtClean="0"/>
              <a:pPr/>
              <a:t>5/17/2013</a:t>
            </a:fld>
            <a:endParaRPr lang="en-US"/>
          </a:p>
        </p:txBody>
      </p:sp>
      <p:sp>
        <p:nvSpPr>
          <p:cNvPr id="3" name="Footer Placeholder 2"/>
          <p:cNvSpPr>
            <a:spLocks noGrp="1"/>
          </p:cNvSpPr>
          <p:nvPr>
            <p:ph type="ftr" sz="quarter" idx="11"/>
          </p:nvPr>
        </p:nvSpPr>
        <p:spPr>
          <a:xfrm>
            <a:off x="7636983" y="6305550"/>
            <a:ext cx="1296705" cy="476250"/>
          </a:xfrm>
          <a:prstGeom prst="rect">
            <a:avLst/>
          </a:prstGeom>
        </p:spPr>
        <p:txBody>
          <a:bodyPr/>
          <a:lstStyle>
            <a:extLst/>
          </a:lstStyle>
          <a:p>
            <a:endParaRPr kumimoji="0" lang="en-US"/>
          </a:p>
        </p:txBody>
      </p:sp>
      <p:sp>
        <p:nvSpPr>
          <p:cNvPr id="4" name="Slide Number Placeholder 3"/>
          <p:cNvSpPr>
            <a:spLocks noGrp="1"/>
          </p:cNvSpPr>
          <p:nvPr>
            <p:ph type="sldNum" sz="quarter" idx="12"/>
          </p:nvPr>
        </p:nvSpPr>
        <p:spPr>
          <a:xfrm>
            <a:off x="8613648" y="6305550"/>
            <a:ext cx="457200" cy="476250"/>
          </a:xfrm>
          <a:prstGeom prst="rect">
            <a:avLst/>
          </a:prstGeom>
        </p:spPr>
        <p:txBody>
          <a:bodyPr/>
          <a:lstStyle>
            <a:extLst/>
          </a:lstStyle>
          <a:p>
            <a:fld id="{6294C92D-0306-4E69-9CD3-20855E849650}" type="slidenum">
              <a:rPr kumimoji="0" lang="en-US" smtClean="0"/>
              <a:pPr/>
              <a:t>‹#›</a:t>
            </a:fld>
            <a:endParaRPr kumimoji="0"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extLst/>
          </a:lstStyle>
          <a:p>
            <a:fld id="{54AB02A5-4FE5-49D9-9E24-09F23B90C450}" type="datetimeFigureOut">
              <a:rPr lang="en-US" smtClean="0"/>
              <a:pPr/>
              <a:t>5/17/2013</a:t>
            </a:fld>
            <a:endParaRPr lang="en-US"/>
          </a:p>
        </p:txBody>
      </p:sp>
      <p:sp>
        <p:nvSpPr>
          <p:cNvPr id="6" name="Footer Placeholder 5"/>
          <p:cNvSpPr>
            <a:spLocks noGrp="1"/>
          </p:cNvSpPr>
          <p:nvPr>
            <p:ph type="ftr" sz="quarter" idx="11"/>
          </p:nvPr>
        </p:nvSpPr>
        <p:spPr>
          <a:xfrm>
            <a:off x="7636983" y="6305550"/>
            <a:ext cx="1296705" cy="476250"/>
          </a:xfrm>
          <a:prstGeom prst="rect">
            <a:avLst/>
          </a:prstGeom>
        </p:spPr>
        <p:txBody>
          <a:bodyPr/>
          <a:lstStyle>
            <a:extLst/>
          </a:lstStyle>
          <a:p>
            <a:endParaRPr kumimoji="0" lang="en-US"/>
          </a:p>
        </p:txBody>
      </p:sp>
      <p:sp>
        <p:nvSpPr>
          <p:cNvPr id="7" name="Slide Number Placeholder 6"/>
          <p:cNvSpPr>
            <a:spLocks noGrp="1"/>
          </p:cNvSpPr>
          <p:nvPr>
            <p:ph type="sldNum" sz="quarter" idx="12"/>
          </p:nvPr>
        </p:nvSpPr>
        <p:spPr>
          <a:xfrm>
            <a:off x="8613648" y="6305550"/>
            <a:ext cx="457200" cy="476250"/>
          </a:xfrm>
          <a:prstGeom prst="rect">
            <a:avLst/>
          </a:prstGeom>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extLst/>
          </a:lstStyle>
          <a:p>
            <a:fld id="{54AB02A5-4FE5-49D9-9E24-09F23B90C450}" type="datetimeFigureOut">
              <a:rPr lang="en-US" smtClean="0"/>
              <a:pPr/>
              <a:t>5/17/2013</a:t>
            </a:fld>
            <a:endParaRPr lang="en-US"/>
          </a:p>
        </p:txBody>
      </p:sp>
      <p:sp>
        <p:nvSpPr>
          <p:cNvPr id="6" name="Footer Placeholder 5"/>
          <p:cNvSpPr>
            <a:spLocks noGrp="1"/>
          </p:cNvSpPr>
          <p:nvPr>
            <p:ph type="ftr" sz="quarter" idx="11"/>
          </p:nvPr>
        </p:nvSpPr>
        <p:spPr>
          <a:xfrm>
            <a:off x="7636983" y="6305550"/>
            <a:ext cx="1296705" cy="476250"/>
          </a:xfrm>
          <a:prstGeom prst="rect">
            <a:avLst/>
          </a:prstGeom>
        </p:spPr>
        <p:txBody>
          <a:bodyPr/>
          <a:lstStyle>
            <a:extLst/>
          </a:lstStyle>
          <a:p>
            <a:endParaRPr kumimoji="0" lang="en-US"/>
          </a:p>
        </p:txBody>
      </p:sp>
      <p:sp>
        <p:nvSpPr>
          <p:cNvPr id="7" name="Slide Number Placeholder 6"/>
          <p:cNvSpPr>
            <a:spLocks noGrp="1"/>
          </p:cNvSpPr>
          <p:nvPr>
            <p:ph type="sldNum" sz="quarter" idx="12"/>
          </p:nvPr>
        </p:nvSpPr>
        <p:spPr>
          <a:xfrm>
            <a:off x="8613648" y="6305550"/>
            <a:ext cx="457200" cy="476250"/>
          </a:xfrm>
          <a:prstGeom prst="rect">
            <a:avLst/>
          </a:prstGeom>
        </p:spPr>
        <p:txBody>
          <a:bodyPr/>
          <a:lstStyle>
            <a:extLst/>
          </a:lstStyle>
          <a:p>
            <a:fld id="{6294C92D-0306-4E69-9CD3-20855E849650}" type="slidenum">
              <a:rPr kumimoji="0" lang="en-US" smtClean="0"/>
              <a:pPr/>
              <a:t>‹#›</a:t>
            </a:fld>
            <a:endParaRPr kumimoji="0"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dirty="0"/>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1" eaLnBrk="1" latinLnBrk="0" hangingPunct="1"/>
            <a:endParaRPr kumimoji="0" lang="en-US" dirty="0" smtClean="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pic>
        <p:nvPicPr>
          <p:cNvPr id="2" name="Picture 1" descr="SUBSUP4a.jpg"/>
          <p:cNvPicPr>
            <a:picLocks noChangeAspect="1"/>
          </p:cNvPicPr>
          <p:nvPr/>
        </p:nvPicPr>
        <p:blipFill>
          <a:blip r:embed="rId13" cstate="email">
            <a:extLst>
              <a:ext uri="{28A0092B-C50C-407E-A947-70E740481C1C}">
                <a14:useLocalDpi xmlns:a14="http://schemas.microsoft.com/office/drawing/2010/main" val="0"/>
              </a:ext>
            </a:extLst>
          </a:blip>
          <a:stretch>
            <a:fillRect/>
          </a:stretch>
        </p:blipFill>
        <p:spPr>
          <a:xfrm>
            <a:off x="1" y="6273604"/>
            <a:ext cx="7988797" cy="584396"/>
          </a:xfrm>
          <a:prstGeom prst="rect">
            <a:avLst/>
          </a:prstGeom>
        </p:spPr>
      </p:pic>
      <p:sp>
        <p:nvSpPr>
          <p:cNvPr id="3" name="TextBox 2"/>
          <p:cNvSpPr txBox="1"/>
          <p:nvPr/>
        </p:nvSpPr>
        <p:spPr>
          <a:xfrm>
            <a:off x="7988798" y="6273604"/>
            <a:ext cx="1322448" cy="21544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kern="1200" dirty="0" smtClean="0">
                <a:solidFill>
                  <a:schemeClr val="tx1"/>
                </a:solidFill>
                <a:effectLst/>
                <a:latin typeface="+mn-lt"/>
                <a:ea typeface="+mn-ea"/>
                <a:cs typeface="+mn-cs"/>
              </a:rPr>
              <a:t>©Subject Support 2013</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402336" indent="0" algn="l"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658368" indent="0" algn="l"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923544" indent="0" algn="l"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115568" indent="0" algn="l"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dirty="0" smtClean="0"/>
              <a:t>A2 Revision - 2</a:t>
            </a:r>
          </a:p>
        </p:txBody>
      </p:sp>
      <p:sp>
        <p:nvSpPr>
          <p:cNvPr id="3" name="Subtitle 2"/>
          <p:cNvSpPr>
            <a:spLocks noGrp="1"/>
          </p:cNvSpPr>
          <p:nvPr>
            <p:ph type="subTitle" idx="1"/>
          </p:nvPr>
        </p:nvSpPr>
        <p:spPr>
          <a:xfrm>
            <a:off x="1115616" y="3861048"/>
            <a:ext cx="6872808" cy="1752600"/>
          </a:xfrm>
        </p:spPr>
        <p:txBody>
          <a:bodyPr rtlCol="0">
            <a:normAutofit/>
          </a:bodyPr>
          <a:lstStyle/>
          <a:p>
            <a:pPr marL="271463" indent="-271463" algn="l" eaLnBrk="1" fontAlgn="auto" hangingPunct="1">
              <a:spcAft>
                <a:spcPts val="0"/>
              </a:spcAft>
              <a:buFont typeface="Arial" pitchFamily="34" charset="0"/>
              <a:buChar char="•"/>
              <a:defRPr/>
            </a:pPr>
            <a:r>
              <a:rPr lang="en-US" dirty="0" smtClean="0">
                <a:solidFill>
                  <a:schemeClr val="tx1"/>
                </a:solidFill>
                <a:ea typeface="+mn-ea"/>
                <a:cs typeface="+mn-cs"/>
              </a:rPr>
              <a:t>Based on previous </a:t>
            </a:r>
            <a:r>
              <a:rPr lang="en-US" dirty="0" smtClean="0">
                <a:solidFill>
                  <a:schemeClr val="tx1"/>
                </a:solidFill>
              </a:rPr>
              <a:t>q</a:t>
            </a:r>
            <a:r>
              <a:rPr lang="en-US" dirty="0" smtClean="0">
                <a:solidFill>
                  <a:schemeClr val="tx1"/>
                </a:solidFill>
                <a:ea typeface="+mn-ea"/>
                <a:cs typeface="+mn-cs"/>
              </a:rPr>
              <a:t>uestions, and</a:t>
            </a:r>
          </a:p>
          <a:p>
            <a:pPr marL="271463" indent="-271463" algn="l" eaLnBrk="1" fontAlgn="auto" hangingPunct="1">
              <a:spcAft>
                <a:spcPts val="0"/>
              </a:spcAft>
              <a:buFont typeface="Arial" pitchFamily="34" charset="0"/>
              <a:buChar char="•"/>
              <a:defRPr/>
            </a:pPr>
            <a:r>
              <a:rPr lang="en-US" dirty="0" smtClean="0">
                <a:solidFill>
                  <a:schemeClr val="tx1"/>
                </a:solidFill>
              </a:rPr>
              <a:t>potential answers to those questions</a:t>
            </a:r>
            <a:endParaRPr lang="en-US" dirty="0" smtClean="0">
              <a:solidFill>
                <a:schemeClr val="tx1"/>
              </a:solidFill>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Slide Number Placeholder 5"/>
          <p:cNvSpPr>
            <a:spLocks noGrp="1"/>
          </p:cNvSpPr>
          <p:nvPr>
            <p:ph type="sldNum" sz="quarter" idx="12"/>
          </p:nvPr>
        </p:nvSpPr>
        <p:spPr>
          <a:noFill/>
        </p:spPr>
        <p:txBody>
          <a:bodyPr/>
          <a:lstStyle/>
          <a:p>
            <a:fld id="{3550402A-DF0B-46CF-8B54-6EE4D9486818}" type="slidenum">
              <a:rPr lang="en-GB" smtClean="0"/>
              <a:pPr/>
              <a:t>10</a:t>
            </a:fld>
            <a:endParaRPr lang="en-GB" smtClean="0"/>
          </a:p>
        </p:txBody>
      </p:sp>
      <p:sp>
        <p:nvSpPr>
          <p:cNvPr id="103427" name="Rectangle 2"/>
          <p:cNvSpPr>
            <a:spLocks noGrp="1" noChangeArrowheads="1"/>
          </p:cNvSpPr>
          <p:nvPr>
            <p:ph type="title"/>
          </p:nvPr>
        </p:nvSpPr>
        <p:spPr/>
        <p:txBody>
          <a:bodyPr/>
          <a:lstStyle/>
          <a:p>
            <a:pPr eaLnBrk="1" hangingPunct="1"/>
            <a:r>
              <a:rPr lang="en-GB" smtClean="0"/>
              <a:t>Impulse</a:t>
            </a:r>
          </a:p>
        </p:txBody>
      </p:sp>
      <p:sp>
        <p:nvSpPr>
          <p:cNvPr id="103428" name="Rectangle 3"/>
          <p:cNvSpPr>
            <a:spLocks noGrp="1" noChangeArrowheads="1"/>
          </p:cNvSpPr>
          <p:nvPr>
            <p:ph type="body" idx="1"/>
          </p:nvPr>
        </p:nvSpPr>
        <p:spPr>
          <a:xfrm>
            <a:off x="1164566" y="2017713"/>
            <a:ext cx="6144284" cy="2325687"/>
          </a:xfrm>
          <a:noFill/>
        </p:spPr>
        <p:txBody>
          <a:bodyPr/>
          <a:lstStyle/>
          <a:p>
            <a:pPr eaLnBrk="1" hangingPunct="1">
              <a:buClr>
                <a:schemeClr val="tx1"/>
              </a:buClr>
            </a:pPr>
            <a:r>
              <a:rPr lang="en-GB" dirty="0" smtClean="0"/>
              <a:t> </a:t>
            </a:r>
          </a:p>
          <a:p>
            <a:pPr eaLnBrk="1" hangingPunct="1">
              <a:buClr>
                <a:schemeClr val="tx1"/>
              </a:buClr>
            </a:pPr>
            <a:r>
              <a:rPr lang="en-GB" dirty="0" smtClean="0"/>
              <a:t>Measured during                  – force platforms on track</a:t>
            </a:r>
          </a:p>
          <a:p>
            <a:pPr eaLnBrk="1" hangingPunct="1">
              <a:buClr>
                <a:schemeClr val="tx1"/>
              </a:buClr>
            </a:pPr>
            <a:r>
              <a:rPr lang="en-GB" dirty="0" smtClean="0"/>
              <a:t>Displayed as  </a:t>
            </a:r>
          </a:p>
          <a:p>
            <a:pPr eaLnBrk="1" hangingPunct="1">
              <a:buClr>
                <a:schemeClr val="tx1"/>
              </a:buClr>
            </a:pPr>
            <a:endParaRPr lang="en-GB" dirty="0" smtClean="0"/>
          </a:p>
        </p:txBody>
      </p:sp>
      <p:sp>
        <p:nvSpPr>
          <p:cNvPr id="332804" name="Rectangle 4"/>
          <p:cNvSpPr>
            <a:spLocks noChangeArrowheads="1"/>
          </p:cNvSpPr>
          <p:nvPr/>
        </p:nvSpPr>
        <p:spPr bwMode="auto">
          <a:xfrm>
            <a:off x="1319559" y="1916113"/>
            <a:ext cx="2519362" cy="649287"/>
          </a:xfrm>
          <a:prstGeom prst="rect">
            <a:avLst/>
          </a:prstGeom>
          <a:solidFill>
            <a:srgbClr val="FFFF00"/>
          </a:solidFill>
          <a:ln w="9525">
            <a:noFill/>
            <a:miter lim="800000"/>
            <a:headEnd/>
            <a:tailEnd/>
          </a:ln>
        </p:spPr>
        <p:txBody>
          <a:bodyPr/>
          <a:lstStyle/>
          <a:p>
            <a:pPr marL="342900" indent="-342900" algn="ctr">
              <a:spcBef>
                <a:spcPct val="20000"/>
              </a:spcBef>
              <a:buClr>
                <a:schemeClr val="tx1"/>
              </a:buClr>
            </a:pPr>
            <a:r>
              <a:rPr lang="en-GB" sz="3200" dirty="0"/>
              <a:t>Force x time</a:t>
            </a:r>
          </a:p>
        </p:txBody>
      </p:sp>
      <p:sp>
        <p:nvSpPr>
          <p:cNvPr id="332805" name="Rectangle 5"/>
          <p:cNvSpPr>
            <a:spLocks noChangeArrowheads="1"/>
          </p:cNvSpPr>
          <p:nvPr/>
        </p:nvSpPr>
        <p:spPr bwMode="auto">
          <a:xfrm>
            <a:off x="4488209" y="2565400"/>
            <a:ext cx="1843580" cy="619125"/>
          </a:xfrm>
          <a:prstGeom prst="rect">
            <a:avLst/>
          </a:prstGeom>
          <a:solidFill>
            <a:srgbClr val="FFFF00"/>
          </a:solidFill>
          <a:ln w="9525">
            <a:noFill/>
            <a:miter lim="800000"/>
            <a:headEnd/>
            <a:tailEnd/>
          </a:ln>
        </p:spPr>
        <p:txBody>
          <a:bodyPr/>
          <a:lstStyle/>
          <a:p>
            <a:pPr marL="342900" indent="-342900" algn="ctr">
              <a:spcBef>
                <a:spcPct val="20000"/>
              </a:spcBef>
              <a:buClr>
                <a:schemeClr val="tx1"/>
              </a:buClr>
            </a:pPr>
            <a:r>
              <a:rPr lang="en-GB" sz="3200" dirty="0"/>
              <a:t>sprinting</a:t>
            </a:r>
          </a:p>
        </p:txBody>
      </p:sp>
      <p:sp>
        <p:nvSpPr>
          <p:cNvPr id="332806" name="Rectangle 6"/>
          <p:cNvSpPr>
            <a:spLocks noChangeArrowheads="1"/>
          </p:cNvSpPr>
          <p:nvPr/>
        </p:nvSpPr>
        <p:spPr bwMode="auto">
          <a:xfrm>
            <a:off x="3769071" y="3644900"/>
            <a:ext cx="3309938" cy="619125"/>
          </a:xfrm>
          <a:prstGeom prst="rect">
            <a:avLst/>
          </a:prstGeom>
          <a:solidFill>
            <a:srgbClr val="FFFF00"/>
          </a:solidFill>
          <a:ln w="9525">
            <a:noFill/>
            <a:miter lim="800000"/>
            <a:headEnd/>
            <a:tailEnd/>
          </a:ln>
        </p:spPr>
        <p:txBody>
          <a:bodyPr/>
          <a:lstStyle/>
          <a:p>
            <a:pPr marL="342900" indent="-342900" algn="ctr">
              <a:spcBef>
                <a:spcPct val="20000"/>
              </a:spcBef>
              <a:buClr>
                <a:schemeClr val="tx1"/>
              </a:buClr>
            </a:pPr>
            <a:r>
              <a:rPr lang="en-GB" sz="3200"/>
              <a:t>Force.time graph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280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3280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3280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804" grpId="0" build="p" autoUpdateAnimBg="0"/>
      <p:bldP spid="332805" grpId="0" build="p" autoUpdateAnimBg="0"/>
      <p:bldP spid="33280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Number Placeholder 4"/>
          <p:cNvSpPr>
            <a:spLocks noGrp="1"/>
          </p:cNvSpPr>
          <p:nvPr>
            <p:ph type="sldNum" sz="quarter" idx="12"/>
          </p:nvPr>
        </p:nvSpPr>
        <p:spPr>
          <a:noFill/>
        </p:spPr>
        <p:txBody>
          <a:bodyPr/>
          <a:lstStyle/>
          <a:p>
            <a:fld id="{DFE0A2E4-570D-4D15-BEEC-AF56444B9855}" type="slidenum">
              <a:rPr lang="en-GB" smtClean="0"/>
              <a:pPr/>
              <a:t>11</a:t>
            </a:fld>
            <a:endParaRPr lang="en-GB" smtClean="0"/>
          </a:p>
        </p:txBody>
      </p:sp>
      <p:sp>
        <p:nvSpPr>
          <p:cNvPr id="104451" name="Line 2"/>
          <p:cNvSpPr>
            <a:spLocks noChangeShapeType="1"/>
          </p:cNvSpPr>
          <p:nvPr/>
        </p:nvSpPr>
        <p:spPr bwMode="auto">
          <a:xfrm>
            <a:off x="2057400" y="2133600"/>
            <a:ext cx="0" cy="4191000"/>
          </a:xfrm>
          <a:prstGeom prst="line">
            <a:avLst/>
          </a:prstGeom>
          <a:noFill/>
          <a:ln w="38100">
            <a:solidFill>
              <a:schemeClr val="tx1"/>
            </a:solidFill>
            <a:miter lim="800000"/>
            <a:headEnd/>
            <a:tailEnd/>
          </a:ln>
        </p:spPr>
        <p:txBody>
          <a:bodyPr wrap="none"/>
          <a:lstStyle/>
          <a:p>
            <a:endParaRPr lang="en-GB"/>
          </a:p>
        </p:txBody>
      </p:sp>
      <p:sp>
        <p:nvSpPr>
          <p:cNvPr id="104452" name="Line 3"/>
          <p:cNvSpPr>
            <a:spLocks noChangeShapeType="1"/>
          </p:cNvSpPr>
          <p:nvPr/>
        </p:nvSpPr>
        <p:spPr bwMode="auto">
          <a:xfrm flipH="1" flipV="1">
            <a:off x="2057400" y="4038600"/>
            <a:ext cx="5562600" cy="0"/>
          </a:xfrm>
          <a:prstGeom prst="line">
            <a:avLst/>
          </a:prstGeom>
          <a:noFill/>
          <a:ln w="38100">
            <a:solidFill>
              <a:schemeClr val="tx1"/>
            </a:solidFill>
            <a:miter lim="800000"/>
            <a:headEnd/>
            <a:tailEnd/>
          </a:ln>
        </p:spPr>
        <p:txBody>
          <a:bodyPr wrap="none"/>
          <a:lstStyle/>
          <a:p>
            <a:endParaRPr lang="en-GB"/>
          </a:p>
        </p:txBody>
      </p:sp>
      <p:sp>
        <p:nvSpPr>
          <p:cNvPr id="104453" name="Text Box 4"/>
          <p:cNvSpPr txBox="1">
            <a:spLocks noChangeArrowheads="1"/>
          </p:cNvSpPr>
          <p:nvPr/>
        </p:nvSpPr>
        <p:spPr bwMode="auto">
          <a:xfrm>
            <a:off x="7772400" y="3733800"/>
            <a:ext cx="990600" cy="519113"/>
          </a:xfrm>
          <a:prstGeom prst="rect">
            <a:avLst/>
          </a:prstGeom>
          <a:noFill/>
          <a:ln w="9525">
            <a:noFill/>
            <a:miter lim="800000"/>
            <a:headEnd/>
            <a:tailEnd/>
          </a:ln>
        </p:spPr>
        <p:txBody>
          <a:bodyPr>
            <a:spAutoFit/>
          </a:bodyPr>
          <a:lstStyle/>
          <a:p>
            <a:pPr>
              <a:spcBef>
                <a:spcPct val="50000"/>
              </a:spcBef>
            </a:pPr>
            <a:r>
              <a:rPr lang="en-GB" sz="2800"/>
              <a:t>time</a:t>
            </a:r>
          </a:p>
        </p:txBody>
      </p:sp>
      <p:sp>
        <p:nvSpPr>
          <p:cNvPr id="104454" name="Text Box 5"/>
          <p:cNvSpPr txBox="1">
            <a:spLocks noChangeArrowheads="1"/>
          </p:cNvSpPr>
          <p:nvPr/>
        </p:nvSpPr>
        <p:spPr bwMode="auto">
          <a:xfrm>
            <a:off x="908050" y="3779043"/>
            <a:ext cx="1143000" cy="519113"/>
          </a:xfrm>
          <a:prstGeom prst="rect">
            <a:avLst/>
          </a:prstGeom>
          <a:noFill/>
          <a:ln w="9525">
            <a:noFill/>
            <a:miter lim="800000"/>
            <a:headEnd/>
            <a:tailEnd/>
          </a:ln>
        </p:spPr>
        <p:txBody>
          <a:bodyPr>
            <a:spAutoFit/>
          </a:bodyPr>
          <a:lstStyle/>
          <a:p>
            <a:pPr algn="r">
              <a:spcBef>
                <a:spcPct val="50000"/>
              </a:spcBef>
            </a:pPr>
            <a:r>
              <a:rPr lang="en-GB" sz="2800" dirty="0"/>
              <a:t>force</a:t>
            </a:r>
          </a:p>
        </p:txBody>
      </p:sp>
      <p:sp>
        <p:nvSpPr>
          <p:cNvPr id="104455" name="Text Box 6"/>
          <p:cNvSpPr txBox="1">
            <a:spLocks noChangeArrowheads="1"/>
          </p:cNvSpPr>
          <p:nvPr/>
        </p:nvSpPr>
        <p:spPr bwMode="auto">
          <a:xfrm>
            <a:off x="679450" y="5562600"/>
            <a:ext cx="1371600" cy="457200"/>
          </a:xfrm>
          <a:prstGeom prst="rect">
            <a:avLst/>
          </a:prstGeom>
          <a:noFill/>
          <a:ln w="9525">
            <a:noFill/>
            <a:miter lim="800000"/>
            <a:headEnd/>
            <a:tailEnd/>
          </a:ln>
        </p:spPr>
        <p:txBody>
          <a:bodyPr>
            <a:spAutoFit/>
          </a:bodyPr>
          <a:lstStyle/>
          <a:p>
            <a:pPr algn="r">
              <a:spcBef>
                <a:spcPct val="50000"/>
              </a:spcBef>
            </a:pPr>
            <a:r>
              <a:rPr lang="en-GB" sz="2400" dirty="0"/>
              <a:t>negative</a:t>
            </a:r>
          </a:p>
        </p:txBody>
      </p:sp>
      <p:sp>
        <p:nvSpPr>
          <p:cNvPr id="104456" name="Text Box 7"/>
          <p:cNvSpPr txBox="1">
            <a:spLocks noChangeArrowheads="1"/>
          </p:cNvSpPr>
          <p:nvPr/>
        </p:nvSpPr>
        <p:spPr bwMode="auto">
          <a:xfrm>
            <a:off x="755650" y="2133600"/>
            <a:ext cx="1295400" cy="457200"/>
          </a:xfrm>
          <a:prstGeom prst="rect">
            <a:avLst/>
          </a:prstGeom>
          <a:noFill/>
          <a:ln w="9525">
            <a:noFill/>
            <a:miter lim="800000"/>
            <a:headEnd/>
            <a:tailEnd/>
          </a:ln>
        </p:spPr>
        <p:txBody>
          <a:bodyPr>
            <a:spAutoFit/>
          </a:bodyPr>
          <a:lstStyle/>
          <a:p>
            <a:pPr algn="r">
              <a:spcBef>
                <a:spcPct val="50000"/>
              </a:spcBef>
            </a:pPr>
            <a:r>
              <a:rPr lang="en-GB" sz="2400" dirty="0"/>
              <a:t>positive</a:t>
            </a:r>
          </a:p>
        </p:txBody>
      </p:sp>
      <p:sp>
        <p:nvSpPr>
          <p:cNvPr id="333832" name="Text Box 8"/>
          <p:cNvSpPr txBox="1">
            <a:spLocks noChangeArrowheads="1"/>
          </p:cNvSpPr>
          <p:nvPr/>
        </p:nvSpPr>
        <p:spPr bwMode="auto">
          <a:xfrm>
            <a:off x="2667000" y="609600"/>
            <a:ext cx="5434013" cy="1311275"/>
          </a:xfrm>
          <a:prstGeom prst="rect">
            <a:avLst/>
          </a:prstGeom>
          <a:solidFill>
            <a:srgbClr val="FFFF00"/>
          </a:solidFill>
          <a:ln w="9525">
            <a:noFill/>
            <a:miter lim="800000"/>
            <a:headEnd/>
            <a:tailEnd/>
          </a:ln>
        </p:spPr>
        <p:txBody>
          <a:bodyPr>
            <a:spAutoFit/>
          </a:bodyPr>
          <a:lstStyle/>
          <a:p>
            <a:pPr eaLnBrk="0" hangingPunct="0">
              <a:spcBef>
                <a:spcPct val="50000"/>
              </a:spcBef>
              <a:buFontTx/>
              <a:buChar char="•"/>
            </a:pPr>
            <a:r>
              <a:rPr lang="en-GB" sz="3200" dirty="0"/>
              <a:t> Impulse = force x time</a:t>
            </a:r>
          </a:p>
          <a:p>
            <a:pPr eaLnBrk="0" hangingPunct="0">
              <a:spcBef>
                <a:spcPct val="50000"/>
              </a:spcBef>
              <a:buFontTx/>
              <a:buChar char="•"/>
            </a:pPr>
            <a:r>
              <a:rPr lang="en-GB" sz="3200" dirty="0"/>
              <a:t> shown as area under graph</a:t>
            </a:r>
          </a:p>
        </p:txBody>
      </p:sp>
      <p:sp>
        <p:nvSpPr>
          <p:cNvPr id="104458" name="Freeform 9"/>
          <p:cNvSpPr>
            <a:spLocks/>
          </p:cNvSpPr>
          <p:nvPr/>
        </p:nvSpPr>
        <p:spPr bwMode="auto">
          <a:xfrm>
            <a:off x="2051050" y="3284538"/>
            <a:ext cx="5562600" cy="1968500"/>
          </a:xfrm>
          <a:custGeom>
            <a:avLst/>
            <a:gdLst>
              <a:gd name="T0" fmla="*/ 0 w 3504"/>
              <a:gd name="T1" fmla="*/ 2147483647 h 1240"/>
              <a:gd name="T2" fmla="*/ 2147483647 w 3504"/>
              <a:gd name="T3" fmla="*/ 2147483647 h 1240"/>
              <a:gd name="T4" fmla="*/ 2147483647 w 3504"/>
              <a:gd name="T5" fmla="*/ 2147483647 h 1240"/>
              <a:gd name="T6" fmla="*/ 2147483647 w 3504"/>
              <a:gd name="T7" fmla="*/ 2147483647 h 1240"/>
              <a:gd name="T8" fmla="*/ 2147483647 w 3504"/>
              <a:gd name="T9" fmla="*/ 2147483647 h 1240"/>
              <a:gd name="T10" fmla="*/ 2147483647 w 3504"/>
              <a:gd name="T11" fmla="*/ 2147483647 h 1240"/>
              <a:gd name="T12" fmla="*/ 2147483647 w 3504"/>
              <a:gd name="T13" fmla="*/ 2147483647 h 1240"/>
              <a:gd name="T14" fmla="*/ 2147483647 w 3504"/>
              <a:gd name="T15" fmla="*/ 2147483647 h 1240"/>
              <a:gd name="T16" fmla="*/ 2147483647 w 3504"/>
              <a:gd name="T17" fmla="*/ 2147483647 h 1240"/>
              <a:gd name="T18" fmla="*/ 2147483647 w 3504"/>
              <a:gd name="T19" fmla="*/ 2147483647 h 1240"/>
              <a:gd name="T20" fmla="*/ 2147483647 w 3504"/>
              <a:gd name="T21" fmla="*/ 2147483647 h 1240"/>
              <a:gd name="T22" fmla="*/ 2147483647 w 3504"/>
              <a:gd name="T23" fmla="*/ 2147483647 h 1240"/>
              <a:gd name="T24" fmla="*/ 2147483647 w 3504"/>
              <a:gd name="T25" fmla="*/ 2147483647 h 12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504"/>
              <a:gd name="T40" fmla="*/ 0 h 1240"/>
              <a:gd name="T41" fmla="*/ 3504 w 3504"/>
              <a:gd name="T42" fmla="*/ 1240 h 124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504" h="1240">
                <a:moveTo>
                  <a:pt x="0" y="504"/>
                </a:moveTo>
                <a:cubicBezTo>
                  <a:pt x="16" y="572"/>
                  <a:pt x="32" y="640"/>
                  <a:pt x="96" y="744"/>
                </a:cubicBezTo>
                <a:cubicBezTo>
                  <a:pt x="160" y="848"/>
                  <a:pt x="272" y="1048"/>
                  <a:pt x="384" y="1128"/>
                </a:cubicBezTo>
                <a:cubicBezTo>
                  <a:pt x="496" y="1208"/>
                  <a:pt x="656" y="1208"/>
                  <a:pt x="768" y="1224"/>
                </a:cubicBezTo>
                <a:cubicBezTo>
                  <a:pt x="880" y="1240"/>
                  <a:pt x="952" y="1232"/>
                  <a:pt x="1056" y="1224"/>
                </a:cubicBezTo>
                <a:cubicBezTo>
                  <a:pt x="1160" y="1216"/>
                  <a:pt x="1280" y="1224"/>
                  <a:pt x="1392" y="1176"/>
                </a:cubicBezTo>
                <a:cubicBezTo>
                  <a:pt x="1504" y="1128"/>
                  <a:pt x="1632" y="1048"/>
                  <a:pt x="1728" y="936"/>
                </a:cubicBezTo>
                <a:cubicBezTo>
                  <a:pt x="1824" y="824"/>
                  <a:pt x="1880" y="632"/>
                  <a:pt x="1968" y="504"/>
                </a:cubicBezTo>
                <a:cubicBezTo>
                  <a:pt x="2056" y="376"/>
                  <a:pt x="2144" y="248"/>
                  <a:pt x="2256" y="168"/>
                </a:cubicBezTo>
                <a:cubicBezTo>
                  <a:pt x="2368" y="88"/>
                  <a:pt x="2512" y="48"/>
                  <a:pt x="2640" y="24"/>
                </a:cubicBezTo>
                <a:cubicBezTo>
                  <a:pt x="2768" y="0"/>
                  <a:pt x="2920" y="8"/>
                  <a:pt x="3024" y="24"/>
                </a:cubicBezTo>
                <a:cubicBezTo>
                  <a:pt x="3128" y="40"/>
                  <a:pt x="3184" y="48"/>
                  <a:pt x="3264" y="120"/>
                </a:cubicBezTo>
                <a:cubicBezTo>
                  <a:pt x="3344" y="192"/>
                  <a:pt x="3464" y="400"/>
                  <a:pt x="3504" y="456"/>
                </a:cubicBezTo>
              </a:path>
            </a:pathLst>
          </a:custGeom>
          <a:solidFill>
            <a:srgbClr val="FF0000"/>
          </a:solidFill>
          <a:ln w="38100">
            <a:solidFill>
              <a:schemeClr val="tx1"/>
            </a:solidFill>
            <a:round/>
            <a:headEnd/>
            <a:tailEnd/>
          </a:ln>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383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3383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104458"/>
                                        </p:tgtEl>
                                        <p:attrNameLst>
                                          <p:attrName>style.visibility</p:attrName>
                                        </p:attrNameLst>
                                      </p:cBhvr>
                                      <p:to>
                                        <p:strVal val="visible"/>
                                      </p:to>
                                    </p:set>
                                    <p:anim to="" calcmode="lin" valueType="num">
                                      <p:cBhvr>
                                        <p:cTn id="15" dur="1" fill="hold"/>
                                        <p:tgtEl>
                                          <p:spTgt spid="10445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32" grpId="0" build="p" autoUpdateAnimBg="0"/>
      <p:bldP spid="104458"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GB" dirty="0" smtClean="0"/>
              <a:t>Impulse</a:t>
            </a:r>
            <a:endParaRPr lang="en-GB" dirty="0"/>
          </a:p>
        </p:txBody>
      </p:sp>
      <p:sp>
        <p:nvSpPr>
          <p:cNvPr id="105475" name="Rectangle 2"/>
          <p:cNvSpPr>
            <a:spLocks noGrp="1" noChangeArrowheads="1"/>
          </p:cNvSpPr>
          <p:nvPr>
            <p:ph idx="1"/>
          </p:nvPr>
        </p:nvSpPr>
        <p:spPr>
          <a:xfrm>
            <a:off x="1219200" y="1932316"/>
            <a:ext cx="7714488" cy="4316083"/>
          </a:xfrm>
        </p:spPr>
        <p:txBody>
          <a:bodyPr>
            <a:normAutofit/>
          </a:bodyPr>
          <a:lstStyle/>
          <a:p>
            <a:pPr>
              <a:buClr>
                <a:schemeClr val="tx1"/>
              </a:buClr>
            </a:pPr>
            <a:r>
              <a:rPr lang="en-GB" dirty="0" smtClean="0"/>
              <a:t>Impulse is mainly concerned with </a:t>
            </a:r>
            <a:r>
              <a:rPr lang="en-US" dirty="0" smtClean="0"/>
              <a:t>single events – </a:t>
            </a:r>
            <a:endParaRPr lang="en-GB" dirty="0" smtClean="0"/>
          </a:p>
          <a:p>
            <a:pPr>
              <a:buClr>
                <a:schemeClr val="tx1"/>
              </a:buClr>
            </a:pPr>
            <a:r>
              <a:rPr lang="en-GB" dirty="0" smtClean="0"/>
              <a:t>Involves </a:t>
            </a:r>
            <a:r>
              <a:rPr lang="en-US" dirty="0" smtClean="0"/>
              <a:t>only</a:t>
            </a:r>
            <a:endParaRPr lang="en-GB" dirty="0" smtClean="0"/>
          </a:p>
          <a:p>
            <a:pPr>
              <a:buClr>
                <a:schemeClr val="tx1"/>
              </a:buClr>
            </a:pPr>
            <a:r>
              <a:rPr lang="en-GB" dirty="0" smtClean="0"/>
              <a:t>Two parts </a:t>
            </a:r>
            <a:r>
              <a:rPr lang="en-US" dirty="0" smtClean="0"/>
              <a:t>to a </a:t>
            </a:r>
            <a:endParaRPr lang="en-GB" dirty="0" smtClean="0"/>
          </a:p>
          <a:p>
            <a:pPr lvl="1">
              <a:buClr>
                <a:schemeClr val="tx1"/>
              </a:buClr>
              <a:buFontTx/>
              <a:buChar char="•"/>
            </a:pPr>
            <a:r>
              <a:rPr lang="en-US" sz="3200" dirty="0" smtClean="0"/>
              <a:t>              – negative horizontal forces </a:t>
            </a:r>
          </a:p>
          <a:p>
            <a:pPr lvl="1">
              <a:buClr>
                <a:schemeClr val="tx1"/>
              </a:buClr>
            </a:pPr>
            <a:r>
              <a:rPr lang="en-US" sz="3200" dirty="0" smtClean="0"/>
              <a:t>                 - positive horizontal forces</a:t>
            </a:r>
            <a:endParaRPr lang="en-GB" sz="3200" dirty="0" smtClean="0"/>
          </a:p>
        </p:txBody>
      </p:sp>
      <p:sp>
        <p:nvSpPr>
          <p:cNvPr id="105474" name="Slide Number Placeholder 5"/>
          <p:cNvSpPr>
            <a:spLocks noGrp="1"/>
          </p:cNvSpPr>
          <p:nvPr>
            <p:ph type="sldNum" sz="quarter" idx="12"/>
          </p:nvPr>
        </p:nvSpPr>
        <p:spPr>
          <a:noFill/>
        </p:spPr>
        <p:txBody>
          <a:bodyPr/>
          <a:lstStyle/>
          <a:p>
            <a:fld id="{8AB096C7-5D32-4F53-8DF7-E644F2CB3EFF}" type="slidenum">
              <a:rPr lang="en-GB" smtClean="0"/>
              <a:pPr/>
              <a:t>12</a:t>
            </a:fld>
            <a:endParaRPr lang="en-GB" smtClean="0"/>
          </a:p>
        </p:txBody>
      </p:sp>
      <p:sp>
        <p:nvSpPr>
          <p:cNvPr id="334851" name="Text Box 3"/>
          <p:cNvSpPr txBox="1">
            <a:spLocks noChangeArrowheads="1"/>
          </p:cNvSpPr>
          <p:nvPr/>
        </p:nvSpPr>
        <p:spPr bwMode="auto">
          <a:xfrm>
            <a:off x="3200400" y="2458528"/>
            <a:ext cx="1834551" cy="579438"/>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3200" dirty="0" smtClean="0"/>
              <a:t>a </a:t>
            </a:r>
            <a:r>
              <a:rPr lang="en-US" sz="3200" dirty="0"/>
              <a:t>footfall</a:t>
            </a:r>
            <a:endParaRPr lang="en-GB" sz="3200" dirty="0"/>
          </a:p>
        </p:txBody>
      </p:sp>
      <p:sp>
        <p:nvSpPr>
          <p:cNvPr id="334852" name="Text Box 4"/>
          <p:cNvSpPr txBox="1">
            <a:spLocks noChangeArrowheads="1"/>
          </p:cNvSpPr>
          <p:nvPr/>
        </p:nvSpPr>
        <p:spPr bwMode="auto">
          <a:xfrm>
            <a:off x="3986841" y="3037966"/>
            <a:ext cx="3280913" cy="579438"/>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3200" dirty="0"/>
              <a:t>horizontal </a:t>
            </a:r>
            <a:r>
              <a:rPr lang="en-US" sz="3200" dirty="0" smtClean="0"/>
              <a:t>forces</a:t>
            </a:r>
            <a:endParaRPr lang="en-GB" sz="3200" dirty="0"/>
          </a:p>
        </p:txBody>
      </p:sp>
      <p:sp>
        <p:nvSpPr>
          <p:cNvPr id="334853" name="Text Box 5"/>
          <p:cNvSpPr txBox="1">
            <a:spLocks noChangeArrowheads="1"/>
          </p:cNvSpPr>
          <p:nvPr/>
        </p:nvSpPr>
        <p:spPr bwMode="auto">
          <a:xfrm>
            <a:off x="4116237" y="3617404"/>
            <a:ext cx="1837428" cy="579438"/>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3200" dirty="0" smtClean="0"/>
              <a:t>footfall</a:t>
            </a:r>
            <a:endParaRPr lang="en-GB" sz="3200" dirty="0"/>
          </a:p>
        </p:txBody>
      </p:sp>
      <p:sp>
        <p:nvSpPr>
          <p:cNvPr id="334854" name="Text Box 6"/>
          <p:cNvSpPr txBox="1">
            <a:spLocks noChangeArrowheads="1"/>
          </p:cNvSpPr>
          <p:nvPr/>
        </p:nvSpPr>
        <p:spPr bwMode="auto">
          <a:xfrm>
            <a:off x="1590136" y="4053681"/>
            <a:ext cx="1869057" cy="579438"/>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3200" dirty="0" smtClean="0"/>
              <a:t>Landing</a:t>
            </a:r>
            <a:endParaRPr lang="en-GB" sz="3200" dirty="0"/>
          </a:p>
        </p:txBody>
      </p:sp>
      <p:sp>
        <p:nvSpPr>
          <p:cNvPr id="334855" name="Text Box 7"/>
          <p:cNvSpPr txBox="1">
            <a:spLocks noChangeArrowheads="1"/>
          </p:cNvSpPr>
          <p:nvPr/>
        </p:nvSpPr>
        <p:spPr bwMode="auto">
          <a:xfrm>
            <a:off x="1590136" y="4633119"/>
            <a:ext cx="1981200" cy="579438"/>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3200" dirty="0" smtClean="0"/>
              <a:t>Push-off</a:t>
            </a:r>
            <a:endParaRPr lang="en-GB"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34851"/>
                                        </p:tgtEl>
                                        <p:attrNameLst>
                                          <p:attrName>style.visibility</p:attrName>
                                        </p:attrNameLst>
                                      </p:cBhvr>
                                      <p:to>
                                        <p:strVal val="visible"/>
                                      </p:to>
                                    </p:set>
                                    <p:animEffect transition="in" filter="fade">
                                      <p:cBhvr>
                                        <p:cTn id="7" dur="770" decel="100000"/>
                                        <p:tgtEl>
                                          <p:spTgt spid="334851"/>
                                        </p:tgtEl>
                                      </p:cBhvr>
                                    </p:animEffect>
                                    <p:animScale>
                                      <p:cBhvr>
                                        <p:cTn id="8" dur="770" decel="100000"/>
                                        <p:tgtEl>
                                          <p:spTgt spid="334851"/>
                                        </p:tgtEl>
                                      </p:cBhvr>
                                      <p:from x="10000" y="10000"/>
                                      <p:to x="200000" y="450000"/>
                                    </p:animScale>
                                    <p:animScale>
                                      <p:cBhvr>
                                        <p:cTn id="9" dur="1230" accel="100000" fill="hold">
                                          <p:stCondLst>
                                            <p:cond delay="770"/>
                                          </p:stCondLst>
                                        </p:cTn>
                                        <p:tgtEl>
                                          <p:spTgt spid="334851"/>
                                        </p:tgtEl>
                                      </p:cBhvr>
                                      <p:from x="200000" y="450000"/>
                                      <p:to x="100000" y="100000"/>
                                    </p:animScale>
                                    <p:set>
                                      <p:cBhvr>
                                        <p:cTn id="10" dur="770" fill="hold"/>
                                        <p:tgtEl>
                                          <p:spTgt spid="334851"/>
                                        </p:tgtEl>
                                        <p:attrNameLst>
                                          <p:attrName>ppt_x</p:attrName>
                                        </p:attrNameLst>
                                      </p:cBhvr>
                                      <p:to>
                                        <p:strVal val="(0.5)"/>
                                      </p:to>
                                    </p:set>
                                    <p:anim from="(0.5)" to="(#ppt_x)" calcmode="lin" valueType="num">
                                      <p:cBhvr>
                                        <p:cTn id="11" dur="1230" accel="100000" fill="hold">
                                          <p:stCondLst>
                                            <p:cond delay="770"/>
                                          </p:stCondLst>
                                        </p:cTn>
                                        <p:tgtEl>
                                          <p:spTgt spid="334851"/>
                                        </p:tgtEl>
                                        <p:attrNameLst>
                                          <p:attrName>ppt_x</p:attrName>
                                        </p:attrNameLst>
                                      </p:cBhvr>
                                    </p:anim>
                                    <p:set>
                                      <p:cBhvr>
                                        <p:cTn id="12" dur="770" fill="hold"/>
                                        <p:tgtEl>
                                          <p:spTgt spid="334851"/>
                                        </p:tgtEl>
                                        <p:attrNameLst>
                                          <p:attrName>ppt_y</p:attrName>
                                        </p:attrNameLst>
                                      </p:cBhvr>
                                      <p:to>
                                        <p:strVal val="(#ppt_y+0.4)"/>
                                      </p:to>
                                    </p:set>
                                    <p:anim from="(#ppt_y+0.4)" to="(#ppt_y)" calcmode="lin" valueType="num">
                                      <p:cBhvr>
                                        <p:cTn id="13" dur="1230" accel="100000" fill="hold">
                                          <p:stCondLst>
                                            <p:cond delay="770"/>
                                          </p:stCondLst>
                                        </p:cTn>
                                        <p:tgtEl>
                                          <p:spTgt spid="334851"/>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334852"/>
                                        </p:tgtEl>
                                        <p:attrNameLst>
                                          <p:attrName>style.visibility</p:attrName>
                                        </p:attrNameLst>
                                      </p:cBhvr>
                                      <p:to>
                                        <p:strVal val="visible"/>
                                      </p:to>
                                    </p:set>
                                    <p:animEffect transition="in" filter="fade">
                                      <p:cBhvr>
                                        <p:cTn id="18" dur="770" decel="100000"/>
                                        <p:tgtEl>
                                          <p:spTgt spid="334852"/>
                                        </p:tgtEl>
                                      </p:cBhvr>
                                    </p:animEffect>
                                    <p:animScale>
                                      <p:cBhvr>
                                        <p:cTn id="19" dur="770" decel="100000"/>
                                        <p:tgtEl>
                                          <p:spTgt spid="334852"/>
                                        </p:tgtEl>
                                      </p:cBhvr>
                                      <p:from x="10000" y="10000"/>
                                      <p:to x="200000" y="450000"/>
                                    </p:animScale>
                                    <p:animScale>
                                      <p:cBhvr>
                                        <p:cTn id="20" dur="1230" accel="100000" fill="hold">
                                          <p:stCondLst>
                                            <p:cond delay="770"/>
                                          </p:stCondLst>
                                        </p:cTn>
                                        <p:tgtEl>
                                          <p:spTgt spid="334852"/>
                                        </p:tgtEl>
                                      </p:cBhvr>
                                      <p:from x="200000" y="450000"/>
                                      <p:to x="100000" y="100000"/>
                                    </p:animScale>
                                    <p:set>
                                      <p:cBhvr>
                                        <p:cTn id="21" dur="770" fill="hold"/>
                                        <p:tgtEl>
                                          <p:spTgt spid="334852"/>
                                        </p:tgtEl>
                                        <p:attrNameLst>
                                          <p:attrName>ppt_x</p:attrName>
                                        </p:attrNameLst>
                                      </p:cBhvr>
                                      <p:to>
                                        <p:strVal val="(0.5)"/>
                                      </p:to>
                                    </p:set>
                                    <p:anim from="(0.5)" to="(#ppt_x)" calcmode="lin" valueType="num">
                                      <p:cBhvr>
                                        <p:cTn id="22" dur="1230" accel="100000" fill="hold">
                                          <p:stCondLst>
                                            <p:cond delay="770"/>
                                          </p:stCondLst>
                                        </p:cTn>
                                        <p:tgtEl>
                                          <p:spTgt spid="334852"/>
                                        </p:tgtEl>
                                        <p:attrNameLst>
                                          <p:attrName>ppt_x</p:attrName>
                                        </p:attrNameLst>
                                      </p:cBhvr>
                                    </p:anim>
                                    <p:set>
                                      <p:cBhvr>
                                        <p:cTn id="23" dur="770" fill="hold"/>
                                        <p:tgtEl>
                                          <p:spTgt spid="334852"/>
                                        </p:tgtEl>
                                        <p:attrNameLst>
                                          <p:attrName>ppt_y</p:attrName>
                                        </p:attrNameLst>
                                      </p:cBhvr>
                                      <p:to>
                                        <p:strVal val="(#ppt_y+0.4)"/>
                                      </p:to>
                                    </p:set>
                                    <p:anim from="(#ppt_y+0.4)" to="(#ppt_y)" calcmode="lin" valueType="num">
                                      <p:cBhvr>
                                        <p:cTn id="24" dur="1230" accel="100000" fill="hold">
                                          <p:stCondLst>
                                            <p:cond delay="770"/>
                                          </p:stCondLst>
                                        </p:cTn>
                                        <p:tgtEl>
                                          <p:spTgt spid="334852"/>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334853"/>
                                        </p:tgtEl>
                                        <p:attrNameLst>
                                          <p:attrName>style.visibility</p:attrName>
                                        </p:attrNameLst>
                                      </p:cBhvr>
                                      <p:to>
                                        <p:strVal val="visible"/>
                                      </p:to>
                                    </p:set>
                                    <p:animEffect transition="in" filter="fade">
                                      <p:cBhvr>
                                        <p:cTn id="29" dur="770" decel="100000"/>
                                        <p:tgtEl>
                                          <p:spTgt spid="334853"/>
                                        </p:tgtEl>
                                      </p:cBhvr>
                                    </p:animEffect>
                                    <p:animScale>
                                      <p:cBhvr>
                                        <p:cTn id="30" dur="770" decel="100000"/>
                                        <p:tgtEl>
                                          <p:spTgt spid="334853"/>
                                        </p:tgtEl>
                                      </p:cBhvr>
                                      <p:from x="10000" y="10000"/>
                                      <p:to x="200000" y="450000"/>
                                    </p:animScale>
                                    <p:animScale>
                                      <p:cBhvr>
                                        <p:cTn id="31" dur="1230" accel="100000" fill="hold">
                                          <p:stCondLst>
                                            <p:cond delay="770"/>
                                          </p:stCondLst>
                                        </p:cTn>
                                        <p:tgtEl>
                                          <p:spTgt spid="334853"/>
                                        </p:tgtEl>
                                      </p:cBhvr>
                                      <p:from x="200000" y="450000"/>
                                      <p:to x="100000" y="100000"/>
                                    </p:animScale>
                                    <p:set>
                                      <p:cBhvr>
                                        <p:cTn id="32" dur="770" fill="hold"/>
                                        <p:tgtEl>
                                          <p:spTgt spid="334853"/>
                                        </p:tgtEl>
                                        <p:attrNameLst>
                                          <p:attrName>ppt_x</p:attrName>
                                        </p:attrNameLst>
                                      </p:cBhvr>
                                      <p:to>
                                        <p:strVal val="(0.5)"/>
                                      </p:to>
                                    </p:set>
                                    <p:anim from="(0.5)" to="(#ppt_x)" calcmode="lin" valueType="num">
                                      <p:cBhvr>
                                        <p:cTn id="33" dur="1230" accel="100000" fill="hold">
                                          <p:stCondLst>
                                            <p:cond delay="770"/>
                                          </p:stCondLst>
                                        </p:cTn>
                                        <p:tgtEl>
                                          <p:spTgt spid="334853"/>
                                        </p:tgtEl>
                                        <p:attrNameLst>
                                          <p:attrName>ppt_x</p:attrName>
                                        </p:attrNameLst>
                                      </p:cBhvr>
                                    </p:anim>
                                    <p:set>
                                      <p:cBhvr>
                                        <p:cTn id="34" dur="770" fill="hold"/>
                                        <p:tgtEl>
                                          <p:spTgt spid="334853"/>
                                        </p:tgtEl>
                                        <p:attrNameLst>
                                          <p:attrName>ppt_y</p:attrName>
                                        </p:attrNameLst>
                                      </p:cBhvr>
                                      <p:to>
                                        <p:strVal val="(#ppt_y+0.4)"/>
                                      </p:to>
                                    </p:set>
                                    <p:anim from="(#ppt_y+0.4)" to="(#ppt_y)" calcmode="lin" valueType="num">
                                      <p:cBhvr>
                                        <p:cTn id="35" dur="1230" accel="100000" fill="hold">
                                          <p:stCondLst>
                                            <p:cond delay="770"/>
                                          </p:stCondLst>
                                        </p:cTn>
                                        <p:tgtEl>
                                          <p:spTgt spid="334853"/>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334854"/>
                                        </p:tgtEl>
                                        <p:attrNameLst>
                                          <p:attrName>style.visibility</p:attrName>
                                        </p:attrNameLst>
                                      </p:cBhvr>
                                      <p:to>
                                        <p:strVal val="visible"/>
                                      </p:to>
                                    </p:set>
                                    <p:animEffect transition="in" filter="fade">
                                      <p:cBhvr>
                                        <p:cTn id="40" dur="770" decel="100000"/>
                                        <p:tgtEl>
                                          <p:spTgt spid="334854"/>
                                        </p:tgtEl>
                                      </p:cBhvr>
                                    </p:animEffect>
                                    <p:animScale>
                                      <p:cBhvr>
                                        <p:cTn id="41" dur="770" decel="100000"/>
                                        <p:tgtEl>
                                          <p:spTgt spid="334854"/>
                                        </p:tgtEl>
                                      </p:cBhvr>
                                      <p:from x="10000" y="10000"/>
                                      <p:to x="200000" y="450000"/>
                                    </p:animScale>
                                    <p:animScale>
                                      <p:cBhvr>
                                        <p:cTn id="42" dur="1230" accel="100000" fill="hold">
                                          <p:stCondLst>
                                            <p:cond delay="770"/>
                                          </p:stCondLst>
                                        </p:cTn>
                                        <p:tgtEl>
                                          <p:spTgt spid="334854"/>
                                        </p:tgtEl>
                                      </p:cBhvr>
                                      <p:from x="200000" y="450000"/>
                                      <p:to x="100000" y="100000"/>
                                    </p:animScale>
                                    <p:set>
                                      <p:cBhvr>
                                        <p:cTn id="43" dur="770" fill="hold"/>
                                        <p:tgtEl>
                                          <p:spTgt spid="334854"/>
                                        </p:tgtEl>
                                        <p:attrNameLst>
                                          <p:attrName>ppt_x</p:attrName>
                                        </p:attrNameLst>
                                      </p:cBhvr>
                                      <p:to>
                                        <p:strVal val="(0.5)"/>
                                      </p:to>
                                    </p:set>
                                    <p:anim from="(0.5)" to="(#ppt_x)" calcmode="lin" valueType="num">
                                      <p:cBhvr>
                                        <p:cTn id="44" dur="1230" accel="100000" fill="hold">
                                          <p:stCondLst>
                                            <p:cond delay="770"/>
                                          </p:stCondLst>
                                        </p:cTn>
                                        <p:tgtEl>
                                          <p:spTgt spid="334854"/>
                                        </p:tgtEl>
                                        <p:attrNameLst>
                                          <p:attrName>ppt_x</p:attrName>
                                        </p:attrNameLst>
                                      </p:cBhvr>
                                    </p:anim>
                                    <p:set>
                                      <p:cBhvr>
                                        <p:cTn id="45" dur="770" fill="hold"/>
                                        <p:tgtEl>
                                          <p:spTgt spid="334854"/>
                                        </p:tgtEl>
                                        <p:attrNameLst>
                                          <p:attrName>ppt_y</p:attrName>
                                        </p:attrNameLst>
                                      </p:cBhvr>
                                      <p:to>
                                        <p:strVal val="(#ppt_y+0.4)"/>
                                      </p:to>
                                    </p:set>
                                    <p:anim from="(#ppt_y+0.4)" to="(#ppt_y)" calcmode="lin" valueType="num">
                                      <p:cBhvr>
                                        <p:cTn id="46" dur="1230" accel="100000" fill="hold">
                                          <p:stCondLst>
                                            <p:cond delay="770"/>
                                          </p:stCondLst>
                                        </p:cTn>
                                        <p:tgtEl>
                                          <p:spTgt spid="334854"/>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grpId="0" nodeType="clickEffect">
                                  <p:stCondLst>
                                    <p:cond delay="0"/>
                                  </p:stCondLst>
                                  <p:childTnLst>
                                    <p:set>
                                      <p:cBhvr>
                                        <p:cTn id="50" dur="1" fill="hold">
                                          <p:stCondLst>
                                            <p:cond delay="0"/>
                                          </p:stCondLst>
                                        </p:cTn>
                                        <p:tgtEl>
                                          <p:spTgt spid="334855"/>
                                        </p:tgtEl>
                                        <p:attrNameLst>
                                          <p:attrName>style.visibility</p:attrName>
                                        </p:attrNameLst>
                                      </p:cBhvr>
                                      <p:to>
                                        <p:strVal val="visible"/>
                                      </p:to>
                                    </p:set>
                                    <p:animEffect transition="in" filter="fade">
                                      <p:cBhvr>
                                        <p:cTn id="51" dur="770" decel="100000"/>
                                        <p:tgtEl>
                                          <p:spTgt spid="334855"/>
                                        </p:tgtEl>
                                      </p:cBhvr>
                                    </p:animEffect>
                                    <p:animScale>
                                      <p:cBhvr>
                                        <p:cTn id="52" dur="770" decel="100000"/>
                                        <p:tgtEl>
                                          <p:spTgt spid="334855"/>
                                        </p:tgtEl>
                                      </p:cBhvr>
                                      <p:from x="10000" y="10000"/>
                                      <p:to x="200000" y="450000"/>
                                    </p:animScale>
                                    <p:animScale>
                                      <p:cBhvr>
                                        <p:cTn id="53" dur="1230" accel="100000" fill="hold">
                                          <p:stCondLst>
                                            <p:cond delay="770"/>
                                          </p:stCondLst>
                                        </p:cTn>
                                        <p:tgtEl>
                                          <p:spTgt spid="334855"/>
                                        </p:tgtEl>
                                      </p:cBhvr>
                                      <p:from x="200000" y="450000"/>
                                      <p:to x="100000" y="100000"/>
                                    </p:animScale>
                                    <p:set>
                                      <p:cBhvr>
                                        <p:cTn id="54" dur="770" fill="hold"/>
                                        <p:tgtEl>
                                          <p:spTgt spid="334855"/>
                                        </p:tgtEl>
                                        <p:attrNameLst>
                                          <p:attrName>ppt_x</p:attrName>
                                        </p:attrNameLst>
                                      </p:cBhvr>
                                      <p:to>
                                        <p:strVal val="(0.5)"/>
                                      </p:to>
                                    </p:set>
                                    <p:anim from="(0.5)" to="(#ppt_x)" calcmode="lin" valueType="num">
                                      <p:cBhvr>
                                        <p:cTn id="55" dur="1230" accel="100000" fill="hold">
                                          <p:stCondLst>
                                            <p:cond delay="770"/>
                                          </p:stCondLst>
                                        </p:cTn>
                                        <p:tgtEl>
                                          <p:spTgt spid="334855"/>
                                        </p:tgtEl>
                                        <p:attrNameLst>
                                          <p:attrName>ppt_x</p:attrName>
                                        </p:attrNameLst>
                                      </p:cBhvr>
                                    </p:anim>
                                    <p:set>
                                      <p:cBhvr>
                                        <p:cTn id="56" dur="770" fill="hold"/>
                                        <p:tgtEl>
                                          <p:spTgt spid="334855"/>
                                        </p:tgtEl>
                                        <p:attrNameLst>
                                          <p:attrName>ppt_y</p:attrName>
                                        </p:attrNameLst>
                                      </p:cBhvr>
                                      <p:to>
                                        <p:strVal val="(#ppt_y+0.4)"/>
                                      </p:to>
                                    </p:set>
                                    <p:anim from="(#ppt_y+0.4)" to="(#ppt_y)" calcmode="lin" valueType="num">
                                      <p:cBhvr>
                                        <p:cTn id="57" dur="1230" accel="100000" fill="hold">
                                          <p:stCondLst>
                                            <p:cond delay="770"/>
                                          </p:stCondLst>
                                        </p:cTn>
                                        <p:tgtEl>
                                          <p:spTgt spid="33485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851" grpId="0" animBg="1"/>
      <p:bldP spid="334852" grpId="0" animBg="1"/>
      <p:bldP spid="334853" grpId="0" animBg="1"/>
      <p:bldP spid="334854" grpId="0" animBg="1"/>
      <p:bldP spid="33485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Number Placeholder 4"/>
          <p:cNvSpPr>
            <a:spLocks noGrp="1"/>
          </p:cNvSpPr>
          <p:nvPr>
            <p:ph type="sldNum" sz="quarter" idx="12"/>
          </p:nvPr>
        </p:nvSpPr>
        <p:spPr>
          <a:noFill/>
        </p:spPr>
        <p:txBody>
          <a:bodyPr/>
          <a:lstStyle/>
          <a:p>
            <a:fld id="{265C14AC-842E-43D8-A598-0371DAC8D5D8}" type="slidenum">
              <a:rPr lang="en-GB" smtClean="0"/>
              <a:pPr/>
              <a:t>13</a:t>
            </a:fld>
            <a:endParaRPr lang="en-GB" smtClean="0"/>
          </a:p>
        </p:txBody>
      </p:sp>
      <p:sp>
        <p:nvSpPr>
          <p:cNvPr id="106499" name="Rectangle 2"/>
          <p:cNvSpPr>
            <a:spLocks noGrp="1" noChangeArrowheads="1"/>
          </p:cNvSpPr>
          <p:nvPr>
            <p:ph type="title"/>
          </p:nvPr>
        </p:nvSpPr>
        <p:spPr/>
        <p:txBody>
          <a:bodyPr/>
          <a:lstStyle/>
          <a:p>
            <a:pPr eaLnBrk="1" hangingPunct="1"/>
            <a:r>
              <a:rPr lang="en-GB" smtClean="0"/>
              <a:t>Typically</a:t>
            </a:r>
          </a:p>
        </p:txBody>
      </p:sp>
      <p:sp>
        <p:nvSpPr>
          <p:cNvPr id="106500" name="Line 3"/>
          <p:cNvSpPr>
            <a:spLocks noChangeShapeType="1"/>
          </p:cNvSpPr>
          <p:nvPr/>
        </p:nvSpPr>
        <p:spPr bwMode="auto">
          <a:xfrm>
            <a:off x="2057400" y="2133600"/>
            <a:ext cx="0" cy="4191000"/>
          </a:xfrm>
          <a:prstGeom prst="line">
            <a:avLst/>
          </a:prstGeom>
          <a:noFill/>
          <a:ln w="38100">
            <a:solidFill>
              <a:schemeClr val="tx1"/>
            </a:solidFill>
            <a:miter lim="800000"/>
            <a:headEnd/>
            <a:tailEnd/>
          </a:ln>
        </p:spPr>
        <p:txBody>
          <a:bodyPr wrap="none"/>
          <a:lstStyle/>
          <a:p>
            <a:endParaRPr lang="en-GB"/>
          </a:p>
        </p:txBody>
      </p:sp>
      <p:sp>
        <p:nvSpPr>
          <p:cNvPr id="106501" name="Line 4"/>
          <p:cNvSpPr>
            <a:spLocks noChangeShapeType="1"/>
          </p:cNvSpPr>
          <p:nvPr/>
        </p:nvSpPr>
        <p:spPr bwMode="auto">
          <a:xfrm flipH="1" flipV="1">
            <a:off x="2057400" y="4038600"/>
            <a:ext cx="5562600" cy="0"/>
          </a:xfrm>
          <a:prstGeom prst="line">
            <a:avLst/>
          </a:prstGeom>
          <a:noFill/>
          <a:ln w="38100">
            <a:solidFill>
              <a:schemeClr val="tx1"/>
            </a:solidFill>
            <a:miter lim="800000"/>
            <a:headEnd/>
            <a:tailEnd/>
          </a:ln>
        </p:spPr>
        <p:txBody>
          <a:bodyPr wrap="none"/>
          <a:lstStyle/>
          <a:p>
            <a:endParaRPr lang="en-GB"/>
          </a:p>
        </p:txBody>
      </p:sp>
      <p:sp>
        <p:nvSpPr>
          <p:cNvPr id="106502" name="Text Box 5"/>
          <p:cNvSpPr txBox="1">
            <a:spLocks noChangeArrowheads="1"/>
          </p:cNvSpPr>
          <p:nvPr/>
        </p:nvSpPr>
        <p:spPr bwMode="auto">
          <a:xfrm>
            <a:off x="7696200" y="3657600"/>
            <a:ext cx="838200" cy="457200"/>
          </a:xfrm>
          <a:prstGeom prst="rect">
            <a:avLst/>
          </a:prstGeom>
          <a:noFill/>
          <a:ln w="9525">
            <a:noFill/>
            <a:miter lim="800000"/>
            <a:headEnd/>
            <a:tailEnd/>
          </a:ln>
        </p:spPr>
        <p:txBody>
          <a:bodyPr>
            <a:spAutoFit/>
          </a:bodyPr>
          <a:lstStyle/>
          <a:p>
            <a:pPr>
              <a:spcBef>
                <a:spcPct val="50000"/>
              </a:spcBef>
            </a:pPr>
            <a:r>
              <a:rPr lang="en-GB" sz="2400"/>
              <a:t>time</a:t>
            </a:r>
          </a:p>
        </p:txBody>
      </p:sp>
      <p:sp>
        <p:nvSpPr>
          <p:cNvPr id="106503" name="Text Box 6"/>
          <p:cNvSpPr txBox="1">
            <a:spLocks noChangeArrowheads="1"/>
          </p:cNvSpPr>
          <p:nvPr/>
        </p:nvSpPr>
        <p:spPr bwMode="auto">
          <a:xfrm>
            <a:off x="838200" y="3849505"/>
            <a:ext cx="990600" cy="457200"/>
          </a:xfrm>
          <a:prstGeom prst="rect">
            <a:avLst/>
          </a:prstGeom>
          <a:noFill/>
          <a:ln w="9525">
            <a:noFill/>
            <a:miter lim="800000"/>
            <a:headEnd/>
            <a:tailEnd/>
          </a:ln>
        </p:spPr>
        <p:txBody>
          <a:bodyPr>
            <a:spAutoFit/>
          </a:bodyPr>
          <a:lstStyle/>
          <a:p>
            <a:pPr algn="r">
              <a:spcBef>
                <a:spcPct val="50000"/>
              </a:spcBef>
            </a:pPr>
            <a:r>
              <a:rPr lang="en-GB" sz="2400" dirty="0"/>
              <a:t>force</a:t>
            </a:r>
          </a:p>
        </p:txBody>
      </p:sp>
      <p:sp>
        <p:nvSpPr>
          <p:cNvPr id="106504" name="Text Box 7"/>
          <p:cNvSpPr txBox="1">
            <a:spLocks noChangeArrowheads="1"/>
          </p:cNvSpPr>
          <p:nvPr/>
        </p:nvSpPr>
        <p:spPr bwMode="auto">
          <a:xfrm>
            <a:off x="839078" y="5604817"/>
            <a:ext cx="1218322" cy="461665"/>
          </a:xfrm>
          <a:prstGeom prst="rect">
            <a:avLst/>
          </a:prstGeom>
          <a:noFill/>
          <a:ln w="9525">
            <a:noFill/>
            <a:miter lim="800000"/>
            <a:headEnd/>
            <a:tailEnd/>
          </a:ln>
        </p:spPr>
        <p:txBody>
          <a:bodyPr wrap="square">
            <a:spAutoFit/>
          </a:bodyPr>
          <a:lstStyle/>
          <a:p>
            <a:pPr algn="r">
              <a:spcBef>
                <a:spcPct val="50000"/>
              </a:spcBef>
            </a:pPr>
            <a:r>
              <a:rPr lang="en-GB" sz="2400" dirty="0" smtClean="0"/>
              <a:t>negative</a:t>
            </a:r>
            <a:endParaRPr lang="en-GB" sz="2400" dirty="0"/>
          </a:p>
        </p:txBody>
      </p:sp>
      <p:sp>
        <p:nvSpPr>
          <p:cNvPr id="106505" name="Text Box 8"/>
          <p:cNvSpPr txBox="1">
            <a:spLocks noChangeArrowheads="1"/>
          </p:cNvSpPr>
          <p:nvPr/>
        </p:nvSpPr>
        <p:spPr bwMode="auto">
          <a:xfrm>
            <a:off x="761999" y="2133600"/>
            <a:ext cx="1294523" cy="461665"/>
          </a:xfrm>
          <a:prstGeom prst="rect">
            <a:avLst/>
          </a:prstGeom>
          <a:noFill/>
          <a:ln w="9525">
            <a:noFill/>
            <a:miter lim="800000"/>
            <a:headEnd/>
            <a:tailEnd/>
          </a:ln>
        </p:spPr>
        <p:txBody>
          <a:bodyPr wrap="square">
            <a:spAutoFit/>
          </a:bodyPr>
          <a:lstStyle/>
          <a:p>
            <a:pPr algn="r">
              <a:spcBef>
                <a:spcPct val="50000"/>
              </a:spcBef>
            </a:pPr>
            <a:r>
              <a:rPr lang="en-GB" sz="2400" dirty="0" smtClean="0"/>
              <a:t>positive</a:t>
            </a:r>
            <a:endParaRPr lang="en-GB" sz="2400" dirty="0"/>
          </a:p>
        </p:txBody>
      </p:sp>
      <p:sp>
        <p:nvSpPr>
          <p:cNvPr id="106506" name="Arc 9"/>
          <p:cNvSpPr>
            <a:spLocks/>
          </p:cNvSpPr>
          <p:nvPr/>
        </p:nvSpPr>
        <p:spPr bwMode="auto">
          <a:xfrm rot="10794724">
            <a:off x="2057400" y="4038600"/>
            <a:ext cx="992188" cy="11430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00"/>
          </a:solidFill>
          <a:ln w="57150">
            <a:solidFill>
              <a:schemeClr val="tx1"/>
            </a:solidFill>
            <a:miter lim="800000"/>
            <a:headEnd/>
            <a:tailEnd/>
          </a:ln>
        </p:spPr>
        <p:txBody>
          <a:bodyPr wrap="none" anchor="ctr"/>
          <a:lstStyle/>
          <a:p>
            <a:endParaRPr lang="en-GB"/>
          </a:p>
        </p:txBody>
      </p:sp>
      <p:sp>
        <p:nvSpPr>
          <p:cNvPr id="106507" name="Arc 10"/>
          <p:cNvSpPr>
            <a:spLocks/>
          </p:cNvSpPr>
          <p:nvPr/>
        </p:nvSpPr>
        <p:spPr bwMode="auto">
          <a:xfrm rot="155979">
            <a:off x="5332413" y="3113088"/>
            <a:ext cx="1293812" cy="927100"/>
          </a:xfrm>
          <a:custGeom>
            <a:avLst/>
            <a:gdLst>
              <a:gd name="T0" fmla="*/ 0 w 24019"/>
              <a:gd name="T1" fmla="*/ 2147483647 h 21600"/>
              <a:gd name="T2" fmla="*/ 2147483647 w 24019"/>
              <a:gd name="T3" fmla="*/ 2147483647 h 21600"/>
              <a:gd name="T4" fmla="*/ 2147483647 w 24019"/>
              <a:gd name="T5" fmla="*/ 2147483647 h 21600"/>
              <a:gd name="T6" fmla="*/ 0 60000 65536"/>
              <a:gd name="T7" fmla="*/ 0 60000 65536"/>
              <a:gd name="T8" fmla="*/ 0 60000 65536"/>
              <a:gd name="T9" fmla="*/ 0 w 24019"/>
              <a:gd name="T10" fmla="*/ 0 h 21600"/>
              <a:gd name="T11" fmla="*/ 24019 w 24019"/>
              <a:gd name="T12" fmla="*/ 21600 h 21600"/>
            </a:gdLst>
            <a:ahLst/>
            <a:cxnLst>
              <a:cxn ang="T6">
                <a:pos x="T0" y="T1"/>
              </a:cxn>
              <a:cxn ang="T7">
                <a:pos x="T2" y="T3"/>
              </a:cxn>
              <a:cxn ang="T8">
                <a:pos x="T4" y="T5"/>
              </a:cxn>
            </a:cxnLst>
            <a:rect l="T9" t="T10" r="T11" b="T12"/>
            <a:pathLst>
              <a:path w="24019" h="21600" fill="none" extrusionOk="0">
                <a:moveTo>
                  <a:pt x="-1" y="135"/>
                </a:moveTo>
                <a:cubicBezTo>
                  <a:pt x="803" y="45"/>
                  <a:pt x="1610" y="-1"/>
                  <a:pt x="2419" y="0"/>
                </a:cubicBezTo>
                <a:cubicBezTo>
                  <a:pt x="14348" y="0"/>
                  <a:pt x="24019" y="9670"/>
                  <a:pt x="24019" y="21600"/>
                </a:cubicBezTo>
              </a:path>
              <a:path w="24019" h="21600" stroke="0" extrusionOk="0">
                <a:moveTo>
                  <a:pt x="-1" y="135"/>
                </a:moveTo>
                <a:cubicBezTo>
                  <a:pt x="803" y="45"/>
                  <a:pt x="1610" y="-1"/>
                  <a:pt x="2419" y="0"/>
                </a:cubicBezTo>
                <a:cubicBezTo>
                  <a:pt x="14348" y="0"/>
                  <a:pt x="24019" y="9670"/>
                  <a:pt x="24019" y="21600"/>
                </a:cubicBezTo>
                <a:lnTo>
                  <a:pt x="2419" y="21600"/>
                </a:lnTo>
                <a:close/>
              </a:path>
            </a:pathLst>
          </a:custGeom>
          <a:solidFill>
            <a:srgbClr val="FFFF00"/>
          </a:solidFill>
          <a:ln w="57150">
            <a:solidFill>
              <a:schemeClr val="tx1"/>
            </a:solidFill>
            <a:miter lim="800000"/>
            <a:headEnd/>
            <a:tailEnd/>
          </a:ln>
        </p:spPr>
        <p:txBody>
          <a:bodyPr wrap="none" anchor="ctr"/>
          <a:lstStyle/>
          <a:p>
            <a:endParaRPr lang="en-GB"/>
          </a:p>
        </p:txBody>
      </p:sp>
      <p:sp>
        <p:nvSpPr>
          <p:cNvPr id="106508" name="Arc 11"/>
          <p:cNvSpPr>
            <a:spLocks/>
          </p:cNvSpPr>
          <p:nvPr/>
        </p:nvSpPr>
        <p:spPr bwMode="auto">
          <a:xfrm rot="5387296">
            <a:off x="3047206" y="4039394"/>
            <a:ext cx="1144588" cy="11430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00"/>
          </a:solidFill>
          <a:ln w="57150">
            <a:solidFill>
              <a:schemeClr val="tx1"/>
            </a:solidFill>
            <a:miter lim="800000"/>
            <a:headEnd/>
            <a:tailEnd/>
          </a:ln>
        </p:spPr>
        <p:txBody>
          <a:bodyPr wrap="none" anchor="ctr"/>
          <a:lstStyle/>
          <a:p>
            <a:endParaRPr lang="en-GB"/>
          </a:p>
        </p:txBody>
      </p:sp>
      <p:sp>
        <p:nvSpPr>
          <p:cNvPr id="106509" name="Arc 12"/>
          <p:cNvSpPr>
            <a:spLocks/>
          </p:cNvSpPr>
          <p:nvPr/>
        </p:nvSpPr>
        <p:spPr bwMode="auto">
          <a:xfrm rot="-5307418">
            <a:off x="4331494" y="2907506"/>
            <a:ext cx="1009650" cy="1296988"/>
          </a:xfrm>
          <a:custGeom>
            <a:avLst/>
            <a:gdLst>
              <a:gd name="T0" fmla="*/ 0 w 21999"/>
              <a:gd name="T1" fmla="*/ 2147483647 h 21600"/>
              <a:gd name="T2" fmla="*/ 2147483647 w 21999"/>
              <a:gd name="T3" fmla="*/ 2147483647 h 21600"/>
              <a:gd name="T4" fmla="*/ 2147483647 w 21999"/>
              <a:gd name="T5" fmla="*/ 2147483647 h 21600"/>
              <a:gd name="T6" fmla="*/ 0 60000 65536"/>
              <a:gd name="T7" fmla="*/ 0 60000 65536"/>
              <a:gd name="T8" fmla="*/ 0 60000 65536"/>
              <a:gd name="T9" fmla="*/ 0 w 21999"/>
              <a:gd name="T10" fmla="*/ 0 h 21600"/>
              <a:gd name="T11" fmla="*/ 21999 w 21999"/>
              <a:gd name="T12" fmla="*/ 21600 h 21600"/>
            </a:gdLst>
            <a:ahLst/>
            <a:cxnLst>
              <a:cxn ang="T6">
                <a:pos x="T0" y="T1"/>
              </a:cxn>
              <a:cxn ang="T7">
                <a:pos x="T2" y="T3"/>
              </a:cxn>
              <a:cxn ang="T8">
                <a:pos x="T4" y="T5"/>
              </a:cxn>
            </a:cxnLst>
            <a:rect l="T9" t="T10" r="T11" b="T12"/>
            <a:pathLst>
              <a:path w="21999" h="21600" fill="none" extrusionOk="0">
                <a:moveTo>
                  <a:pt x="-1" y="4"/>
                </a:moveTo>
                <a:cubicBezTo>
                  <a:pt x="154" y="1"/>
                  <a:pt x="308" y="-1"/>
                  <a:pt x="463" y="0"/>
                </a:cubicBezTo>
                <a:cubicBezTo>
                  <a:pt x="11746" y="0"/>
                  <a:pt x="21128" y="8684"/>
                  <a:pt x="21998" y="19934"/>
                </a:cubicBezTo>
              </a:path>
              <a:path w="21999" h="21600" stroke="0" extrusionOk="0">
                <a:moveTo>
                  <a:pt x="-1" y="4"/>
                </a:moveTo>
                <a:cubicBezTo>
                  <a:pt x="154" y="1"/>
                  <a:pt x="308" y="-1"/>
                  <a:pt x="463" y="0"/>
                </a:cubicBezTo>
                <a:cubicBezTo>
                  <a:pt x="11746" y="0"/>
                  <a:pt x="21128" y="8684"/>
                  <a:pt x="21998" y="19934"/>
                </a:cubicBezTo>
                <a:lnTo>
                  <a:pt x="463" y="21600"/>
                </a:lnTo>
                <a:close/>
              </a:path>
            </a:pathLst>
          </a:custGeom>
          <a:solidFill>
            <a:srgbClr val="FFFF00"/>
          </a:solidFill>
          <a:ln w="57150">
            <a:solidFill>
              <a:schemeClr val="tx1"/>
            </a:solidFill>
            <a:miter lim="800000"/>
            <a:headEnd/>
            <a:tailEnd/>
          </a:ln>
        </p:spPr>
        <p:txBody>
          <a:bodyPr wrap="none" anchor="ctr"/>
          <a:lstStyle/>
          <a:p>
            <a:endParaRPr lang="en-GB"/>
          </a:p>
        </p:txBody>
      </p:sp>
      <p:sp>
        <p:nvSpPr>
          <p:cNvPr id="335885" name="Text Box 13"/>
          <p:cNvSpPr txBox="1">
            <a:spLocks noChangeArrowheads="1"/>
          </p:cNvSpPr>
          <p:nvPr/>
        </p:nvSpPr>
        <p:spPr bwMode="auto">
          <a:xfrm>
            <a:off x="2288465" y="2662055"/>
            <a:ext cx="1524000" cy="1187450"/>
          </a:xfrm>
          <a:prstGeom prst="rect">
            <a:avLst/>
          </a:prstGeom>
          <a:solidFill>
            <a:srgbClr val="FFFF00"/>
          </a:solidFill>
          <a:ln w="9525">
            <a:noFill/>
            <a:miter lim="800000"/>
            <a:headEnd/>
            <a:tailEnd/>
          </a:ln>
        </p:spPr>
        <p:txBody>
          <a:bodyPr>
            <a:spAutoFit/>
          </a:bodyPr>
          <a:lstStyle/>
          <a:p>
            <a:pPr>
              <a:spcBef>
                <a:spcPct val="50000"/>
              </a:spcBef>
            </a:pPr>
            <a:r>
              <a:rPr lang="en-GB" sz="2400" dirty="0"/>
              <a:t>Landing - negative impulse</a:t>
            </a:r>
          </a:p>
        </p:txBody>
      </p:sp>
      <p:sp>
        <p:nvSpPr>
          <p:cNvPr id="335886" name="Text Box 14"/>
          <p:cNvSpPr txBox="1">
            <a:spLocks noChangeArrowheads="1"/>
          </p:cNvSpPr>
          <p:nvPr/>
        </p:nvSpPr>
        <p:spPr bwMode="auto">
          <a:xfrm>
            <a:off x="4953000" y="1828800"/>
            <a:ext cx="1600200" cy="1187450"/>
          </a:xfrm>
          <a:prstGeom prst="rect">
            <a:avLst/>
          </a:prstGeom>
          <a:solidFill>
            <a:srgbClr val="FFFF00"/>
          </a:solidFill>
          <a:ln w="9525">
            <a:noFill/>
            <a:miter lim="800000"/>
            <a:headEnd/>
            <a:tailEnd/>
          </a:ln>
        </p:spPr>
        <p:txBody>
          <a:bodyPr>
            <a:spAutoFit/>
          </a:bodyPr>
          <a:lstStyle/>
          <a:p>
            <a:pPr>
              <a:spcBef>
                <a:spcPct val="50000"/>
              </a:spcBef>
            </a:pPr>
            <a:r>
              <a:rPr lang="en-GB" sz="2400"/>
              <a:t>Push-off - positive impulse</a:t>
            </a:r>
          </a:p>
        </p:txBody>
      </p:sp>
      <p:sp>
        <p:nvSpPr>
          <p:cNvPr id="335887" name="Text Box 15"/>
          <p:cNvSpPr txBox="1">
            <a:spLocks noChangeArrowheads="1"/>
          </p:cNvSpPr>
          <p:nvPr/>
        </p:nvSpPr>
        <p:spPr bwMode="auto">
          <a:xfrm>
            <a:off x="5486400" y="4648200"/>
            <a:ext cx="3657600" cy="1187450"/>
          </a:xfrm>
          <a:prstGeom prst="rect">
            <a:avLst/>
          </a:prstGeom>
          <a:solidFill>
            <a:srgbClr val="FFFF00"/>
          </a:solidFill>
          <a:ln w="9525">
            <a:noFill/>
            <a:miter lim="800000"/>
            <a:headEnd/>
            <a:tailEnd/>
          </a:ln>
        </p:spPr>
        <p:txBody>
          <a:bodyPr>
            <a:spAutoFit/>
          </a:bodyPr>
          <a:lstStyle/>
          <a:p>
            <a:pPr>
              <a:spcBef>
                <a:spcPct val="50000"/>
              </a:spcBef>
            </a:pPr>
            <a:r>
              <a:rPr lang="en-GB" sz="2400"/>
              <a:t>Net impulse  is difference between positive and negative impulses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58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3588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358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885" grpId="0" build="p" autoUpdateAnimBg="0"/>
      <p:bldP spid="335886" grpId="0" build="p" autoUpdateAnimBg="0"/>
      <p:bldP spid="33588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Number Placeholder 4"/>
          <p:cNvSpPr>
            <a:spLocks noGrp="1"/>
          </p:cNvSpPr>
          <p:nvPr>
            <p:ph type="sldNum" sz="quarter" idx="12"/>
          </p:nvPr>
        </p:nvSpPr>
        <p:spPr>
          <a:noFill/>
        </p:spPr>
        <p:txBody>
          <a:bodyPr/>
          <a:lstStyle/>
          <a:p>
            <a:fld id="{C3281BF9-3817-42AF-A003-90AAE691FAEB}" type="slidenum">
              <a:rPr lang="en-GB" smtClean="0"/>
              <a:pPr/>
              <a:t>14</a:t>
            </a:fld>
            <a:endParaRPr lang="en-GB" smtClean="0"/>
          </a:p>
        </p:txBody>
      </p:sp>
      <p:sp>
        <p:nvSpPr>
          <p:cNvPr id="107523" name="Rectangle 2"/>
          <p:cNvSpPr>
            <a:spLocks noGrp="1" noChangeArrowheads="1"/>
          </p:cNvSpPr>
          <p:nvPr>
            <p:ph type="title"/>
          </p:nvPr>
        </p:nvSpPr>
        <p:spPr/>
        <p:txBody>
          <a:bodyPr/>
          <a:lstStyle/>
          <a:p>
            <a:pPr eaLnBrk="1" hangingPunct="1"/>
            <a:r>
              <a:rPr lang="en-GB" smtClean="0"/>
              <a:t>Typically</a:t>
            </a:r>
          </a:p>
        </p:txBody>
      </p:sp>
      <p:sp>
        <p:nvSpPr>
          <p:cNvPr id="107524" name="Line 3"/>
          <p:cNvSpPr>
            <a:spLocks noChangeShapeType="1"/>
          </p:cNvSpPr>
          <p:nvPr/>
        </p:nvSpPr>
        <p:spPr bwMode="auto">
          <a:xfrm>
            <a:off x="2057400" y="2133600"/>
            <a:ext cx="0" cy="4191000"/>
          </a:xfrm>
          <a:prstGeom prst="line">
            <a:avLst/>
          </a:prstGeom>
          <a:noFill/>
          <a:ln w="38100">
            <a:solidFill>
              <a:schemeClr val="tx1"/>
            </a:solidFill>
            <a:miter lim="800000"/>
            <a:headEnd/>
            <a:tailEnd/>
          </a:ln>
        </p:spPr>
        <p:txBody>
          <a:bodyPr wrap="none"/>
          <a:lstStyle/>
          <a:p>
            <a:endParaRPr lang="en-GB"/>
          </a:p>
        </p:txBody>
      </p:sp>
      <p:sp>
        <p:nvSpPr>
          <p:cNvPr id="107525" name="Line 4"/>
          <p:cNvSpPr>
            <a:spLocks noChangeShapeType="1"/>
          </p:cNvSpPr>
          <p:nvPr/>
        </p:nvSpPr>
        <p:spPr bwMode="auto">
          <a:xfrm flipH="1" flipV="1">
            <a:off x="2057400" y="4038600"/>
            <a:ext cx="5562600" cy="0"/>
          </a:xfrm>
          <a:prstGeom prst="line">
            <a:avLst/>
          </a:prstGeom>
          <a:noFill/>
          <a:ln w="38100">
            <a:solidFill>
              <a:schemeClr val="tx1"/>
            </a:solidFill>
            <a:miter lim="800000"/>
            <a:headEnd/>
            <a:tailEnd/>
          </a:ln>
        </p:spPr>
        <p:txBody>
          <a:bodyPr wrap="none"/>
          <a:lstStyle/>
          <a:p>
            <a:endParaRPr lang="en-GB"/>
          </a:p>
        </p:txBody>
      </p:sp>
      <p:sp>
        <p:nvSpPr>
          <p:cNvPr id="107526" name="Text Box 5"/>
          <p:cNvSpPr txBox="1">
            <a:spLocks noChangeArrowheads="1"/>
          </p:cNvSpPr>
          <p:nvPr/>
        </p:nvSpPr>
        <p:spPr bwMode="auto">
          <a:xfrm>
            <a:off x="7696200" y="3657600"/>
            <a:ext cx="838200" cy="457200"/>
          </a:xfrm>
          <a:prstGeom prst="rect">
            <a:avLst/>
          </a:prstGeom>
          <a:noFill/>
          <a:ln w="9525">
            <a:noFill/>
            <a:miter lim="800000"/>
            <a:headEnd/>
            <a:tailEnd/>
          </a:ln>
        </p:spPr>
        <p:txBody>
          <a:bodyPr>
            <a:spAutoFit/>
          </a:bodyPr>
          <a:lstStyle/>
          <a:p>
            <a:pPr>
              <a:spcBef>
                <a:spcPct val="50000"/>
              </a:spcBef>
            </a:pPr>
            <a:r>
              <a:rPr lang="en-GB" sz="2400"/>
              <a:t>time</a:t>
            </a:r>
          </a:p>
        </p:txBody>
      </p:sp>
      <p:sp>
        <p:nvSpPr>
          <p:cNvPr id="107527" name="Text Box 6"/>
          <p:cNvSpPr txBox="1">
            <a:spLocks noChangeArrowheads="1"/>
          </p:cNvSpPr>
          <p:nvPr/>
        </p:nvSpPr>
        <p:spPr bwMode="auto">
          <a:xfrm>
            <a:off x="685800" y="3886200"/>
            <a:ext cx="1263770" cy="457200"/>
          </a:xfrm>
          <a:prstGeom prst="rect">
            <a:avLst/>
          </a:prstGeom>
          <a:noFill/>
          <a:ln w="9525">
            <a:noFill/>
            <a:miter lim="800000"/>
            <a:headEnd/>
            <a:tailEnd/>
          </a:ln>
        </p:spPr>
        <p:txBody>
          <a:bodyPr wrap="square">
            <a:spAutoFit/>
          </a:bodyPr>
          <a:lstStyle/>
          <a:p>
            <a:pPr algn="r">
              <a:spcBef>
                <a:spcPct val="50000"/>
              </a:spcBef>
            </a:pPr>
            <a:r>
              <a:rPr lang="en-GB" sz="2400" dirty="0"/>
              <a:t>force</a:t>
            </a:r>
          </a:p>
        </p:txBody>
      </p:sp>
      <p:sp>
        <p:nvSpPr>
          <p:cNvPr id="107528" name="Text Box 7"/>
          <p:cNvSpPr txBox="1">
            <a:spLocks noChangeArrowheads="1"/>
          </p:cNvSpPr>
          <p:nvPr/>
        </p:nvSpPr>
        <p:spPr bwMode="auto">
          <a:xfrm>
            <a:off x="838200" y="5562600"/>
            <a:ext cx="1216970" cy="461665"/>
          </a:xfrm>
          <a:prstGeom prst="rect">
            <a:avLst/>
          </a:prstGeom>
          <a:noFill/>
          <a:ln w="9525">
            <a:noFill/>
            <a:miter lim="800000"/>
            <a:headEnd/>
            <a:tailEnd/>
          </a:ln>
        </p:spPr>
        <p:txBody>
          <a:bodyPr wrap="square">
            <a:spAutoFit/>
          </a:bodyPr>
          <a:lstStyle/>
          <a:p>
            <a:pPr algn="r">
              <a:spcBef>
                <a:spcPct val="50000"/>
              </a:spcBef>
            </a:pPr>
            <a:r>
              <a:rPr lang="en-GB" sz="2400" dirty="0" smtClean="0"/>
              <a:t>negative</a:t>
            </a:r>
            <a:endParaRPr lang="en-GB" sz="2400" dirty="0"/>
          </a:p>
        </p:txBody>
      </p:sp>
      <p:sp>
        <p:nvSpPr>
          <p:cNvPr id="107529" name="Text Box 8"/>
          <p:cNvSpPr txBox="1">
            <a:spLocks noChangeArrowheads="1"/>
          </p:cNvSpPr>
          <p:nvPr/>
        </p:nvSpPr>
        <p:spPr bwMode="auto">
          <a:xfrm>
            <a:off x="762000" y="2133600"/>
            <a:ext cx="1293170" cy="461665"/>
          </a:xfrm>
          <a:prstGeom prst="rect">
            <a:avLst/>
          </a:prstGeom>
          <a:noFill/>
          <a:ln w="9525">
            <a:noFill/>
            <a:miter lim="800000"/>
            <a:headEnd/>
            <a:tailEnd/>
          </a:ln>
        </p:spPr>
        <p:txBody>
          <a:bodyPr wrap="square">
            <a:spAutoFit/>
          </a:bodyPr>
          <a:lstStyle/>
          <a:p>
            <a:pPr algn="r">
              <a:spcBef>
                <a:spcPct val="50000"/>
              </a:spcBef>
            </a:pPr>
            <a:r>
              <a:rPr lang="en-GB" sz="2400" dirty="0" smtClean="0"/>
              <a:t>positive</a:t>
            </a:r>
            <a:endParaRPr lang="en-GB" sz="2400" dirty="0"/>
          </a:p>
        </p:txBody>
      </p:sp>
      <p:sp>
        <p:nvSpPr>
          <p:cNvPr id="107530" name="Arc 9"/>
          <p:cNvSpPr>
            <a:spLocks/>
          </p:cNvSpPr>
          <p:nvPr/>
        </p:nvSpPr>
        <p:spPr bwMode="auto">
          <a:xfrm rot="10794724">
            <a:off x="2055813" y="4038600"/>
            <a:ext cx="992187" cy="838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00"/>
          </a:solidFill>
          <a:ln w="57150">
            <a:solidFill>
              <a:schemeClr val="tx1"/>
            </a:solidFill>
            <a:miter lim="800000"/>
            <a:headEnd/>
            <a:tailEnd/>
          </a:ln>
        </p:spPr>
        <p:txBody>
          <a:bodyPr wrap="none" anchor="ctr"/>
          <a:lstStyle/>
          <a:p>
            <a:endParaRPr lang="en-GB"/>
          </a:p>
        </p:txBody>
      </p:sp>
      <p:sp>
        <p:nvSpPr>
          <p:cNvPr id="107531" name="Arc 10"/>
          <p:cNvSpPr>
            <a:spLocks/>
          </p:cNvSpPr>
          <p:nvPr/>
        </p:nvSpPr>
        <p:spPr bwMode="auto">
          <a:xfrm rot="2801">
            <a:off x="5105400" y="2284413"/>
            <a:ext cx="1293813" cy="1752600"/>
          </a:xfrm>
          <a:custGeom>
            <a:avLst/>
            <a:gdLst>
              <a:gd name="T0" fmla="*/ 0 w 24019"/>
              <a:gd name="T1" fmla="*/ 2147483647 h 21600"/>
              <a:gd name="T2" fmla="*/ 2147483647 w 24019"/>
              <a:gd name="T3" fmla="*/ 2147483647 h 21600"/>
              <a:gd name="T4" fmla="*/ 2147483647 w 24019"/>
              <a:gd name="T5" fmla="*/ 2147483647 h 21600"/>
              <a:gd name="T6" fmla="*/ 0 60000 65536"/>
              <a:gd name="T7" fmla="*/ 0 60000 65536"/>
              <a:gd name="T8" fmla="*/ 0 60000 65536"/>
              <a:gd name="T9" fmla="*/ 0 w 24019"/>
              <a:gd name="T10" fmla="*/ 0 h 21600"/>
              <a:gd name="T11" fmla="*/ 24019 w 24019"/>
              <a:gd name="T12" fmla="*/ 21600 h 21600"/>
            </a:gdLst>
            <a:ahLst/>
            <a:cxnLst>
              <a:cxn ang="T6">
                <a:pos x="T0" y="T1"/>
              </a:cxn>
              <a:cxn ang="T7">
                <a:pos x="T2" y="T3"/>
              </a:cxn>
              <a:cxn ang="T8">
                <a:pos x="T4" y="T5"/>
              </a:cxn>
            </a:cxnLst>
            <a:rect l="T9" t="T10" r="T11" b="T12"/>
            <a:pathLst>
              <a:path w="24019" h="21600" fill="none" extrusionOk="0">
                <a:moveTo>
                  <a:pt x="-1" y="135"/>
                </a:moveTo>
                <a:cubicBezTo>
                  <a:pt x="803" y="45"/>
                  <a:pt x="1610" y="-1"/>
                  <a:pt x="2419" y="0"/>
                </a:cubicBezTo>
                <a:cubicBezTo>
                  <a:pt x="14348" y="0"/>
                  <a:pt x="24019" y="9670"/>
                  <a:pt x="24019" y="21600"/>
                </a:cubicBezTo>
              </a:path>
              <a:path w="24019" h="21600" stroke="0" extrusionOk="0">
                <a:moveTo>
                  <a:pt x="-1" y="135"/>
                </a:moveTo>
                <a:cubicBezTo>
                  <a:pt x="803" y="45"/>
                  <a:pt x="1610" y="-1"/>
                  <a:pt x="2419" y="0"/>
                </a:cubicBezTo>
                <a:cubicBezTo>
                  <a:pt x="14348" y="0"/>
                  <a:pt x="24019" y="9670"/>
                  <a:pt x="24019" y="21600"/>
                </a:cubicBezTo>
                <a:lnTo>
                  <a:pt x="2419" y="21600"/>
                </a:lnTo>
                <a:close/>
              </a:path>
            </a:pathLst>
          </a:custGeom>
          <a:solidFill>
            <a:srgbClr val="FFFF00"/>
          </a:solidFill>
          <a:ln w="57150">
            <a:solidFill>
              <a:schemeClr val="tx1"/>
            </a:solidFill>
            <a:miter lim="800000"/>
            <a:headEnd/>
            <a:tailEnd/>
          </a:ln>
        </p:spPr>
        <p:txBody>
          <a:bodyPr wrap="none" anchor="ctr"/>
          <a:lstStyle/>
          <a:p>
            <a:endParaRPr lang="en-GB"/>
          </a:p>
        </p:txBody>
      </p:sp>
      <p:sp>
        <p:nvSpPr>
          <p:cNvPr id="107532" name="Arc 11"/>
          <p:cNvSpPr>
            <a:spLocks/>
          </p:cNvSpPr>
          <p:nvPr/>
        </p:nvSpPr>
        <p:spPr bwMode="auto">
          <a:xfrm rot="5387296">
            <a:off x="3046413" y="4038600"/>
            <a:ext cx="838200" cy="838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00"/>
          </a:solidFill>
          <a:ln w="57150">
            <a:solidFill>
              <a:schemeClr val="tx1"/>
            </a:solidFill>
            <a:miter lim="800000"/>
            <a:headEnd/>
            <a:tailEnd/>
          </a:ln>
        </p:spPr>
        <p:txBody>
          <a:bodyPr wrap="none" anchor="ctr"/>
          <a:lstStyle/>
          <a:p>
            <a:endParaRPr lang="en-GB"/>
          </a:p>
        </p:txBody>
      </p:sp>
      <p:sp>
        <p:nvSpPr>
          <p:cNvPr id="107533" name="Arc 12"/>
          <p:cNvSpPr>
            <a:spLocks/>
          </p:cNvSpPr>
          <p:nvPr/>
        </p:nvSpPr>
        <p:spPr bwMode="auto">
          <a:xfrm rot="-5307418">
            <a:off x="3723481" y="2524919"/>
            <a:ext cx="1774825" cy="1296988"/>
          </a:xfrm>
          <a:custGeom>
            <a:avLst/>
            <a:gdLst>
              <a:gd name="T0" fmla="*/ 0 w 21999"/>
              <a:gd name="T1" fmla="*/ 2147483647 h 21600"/>
              <a:gd name="T2" fmla="*/ 2147483647 w 21999"/>
              <a:gd name="T3" fmla="*/ 2147483647 h 21600"/>
              <a:gd name="T4" fmla="*/ 2147483647 w 21999"/>
              <a:gd name="T5" fmla="*/ 2147483647 h 21600"/>
              <a:gd name="T6" fmla="*/ 0 60000 65536"/>
              <a:gd name="T7" fmla="*/ 0 60000 65536"/>
              <a:gd name="T8" fmla="*/ 0 60000 65536"/>
              <a:gd name="T9" fmla="*/ 0 w 21999"/>
              <a:gd name="T10" fmla="*/ 0 h 21600"/>
              <a:gd name="T11" fmla="*/ 21999 w 21999"/>
              <a:gd name="T12" fmla="*/ 21600 h 21600"/>
            </a:gdLst>
            <a:ahLst/>
            <a:cxnLst>
              <a:cxn ang="T6">
                <a:pos x="T0" y="T1"/>
              </a:cxn>
              <a:cxn ang="T7">
                <a:pos x="T2" y="T3"/>
              </a:cxn>
              <a:cxn ang="T8">
                <a:pos x="T4" y="T5"/>
              </a:cxn>
            </a:cxnLst>
            <a:rect l="T9" t="T10" r="T11" b="T12"/>
            <a:pathLst>
              <a:path w="21999" h="21600" fill="none" extrusionOk="0">
                <a:moveTo>
                  <a:pt x="-1" y="4"/>
                </a:moveTo>
                <a:cubicBezTo>
                  <a:pt x="154" y="1"/>
                  <a:pt x="308" y="-1"/>
                  <a:pt x="463" y="0"/>
                </a:cubicBezTo>
                <a:cubicBezTo>
                  <a:pt x="11746" y="0"/>
                  <a:pt x="21128" y="8684"/>
                  <a:pt x="21998" y="19934"/>
                </a:cubicBezTo>
              </a:path>
              <a:path w="21999" h="21600" stroke="0" extrusionOk="0">
                <a:moveTo>
                  <a:pt x="-1" y="4"/>
                </a:moveTo>
                <a:cubicBezTo>
                  <a:pt x="154" y="1"/>
                  <a:pt x="308" y="-1"/>
                  <a:pt x="463" y="0"/>
                </a:cubicBezTo>
                <a:cubicBezTo>
                  <a:pt x="11746" y="0"/>
                  <a:pt x="21128" y="8684"/>
                  <a:pt x="21998" y="19934"/>
                </a:cubicBezTo>
                <a:lnTo>
                  <a:pt x="463" y="21600"/>
                </a:lnTo>
                <a:close/>
              </a:path>
            </a:pathLst>
          </a:custGeom>
          <a:solidFill>
            <a:srgbClr val="FFFF00"/>
          </a:solidFill>
          <a:ln w="57150">
            <a:solidFill>
              <a:schemeClr val="tx1"/>
            </a:solidFill>
            <a:miter lim="800000"/>
            <a:headEnd/>
            <a:tailEnd/>
          </a:ln>
        </p:spPr>
        <p:txBody>
          <a:bodyPr wrap="none" anchor="ctr"/>
          <a:lstStyle/>
          <a:p>
            <a:endParaRPr lang="en-GB"/>
          </a:p>
        </p:txBody>
      </p:sp>
      <p:sp>
        <p:nvSpPr>
          <p:cNvPr id="336909" name="Text Box 13"/>
          <p:cNvSpPr txBox="1">
            <a:spLocks noChangeArrowheads="1"/>
          </p:cNvSpPr>
          <p:nvPr/>
        </p:nvSpPr>
        <p:spPr bwMode="auto">
          <a:xfrm>
            <a:off x="3529683" y="4836815"/>
            <a:ext cx="1371600" cy="1187450"/>
          </a:xfrm>
          <a:prstGeom prst="rect">
            <a:avLst/>
          </a:prstGeom>
          <a:solidFill>
            <a:srgbClr val="FFFF00"/>
          </a:solidFill>
          <a:ln w="9525">
            <a:noFill/>
            <a:miter lim="800000"/>
            <a:headEnd/>
            <a:tailEnd/>
          </a:ln>
        </p:spPr>
        <p:txBody>
          <a:bodyPr>
            <a:spAutoFit/>
          </a:bodyPr>
          <a:lstStyle/>
          <a:p>
            <a:pPr>
              <a:spcBef>
                <a:spcPct val="50000"/>
              </a:spcBef>
            </a:pPr>
            <a:r>
              <a:rPr lang="en-GB" sz="2400" dirty="0"/>
              <a:t>Small negative impulse</a:t>
            </a:r>
          </a:p>
        </p:txBody>
      </p:sp>
      <p:sp>
        <p:nvSpPr>
          <p:cNvPr id="336910" name="Text Box 14"/>
          <p:cNvSpPr txBox="1">
            <a:spLocks noChangeArrowheads="1"/>
          </p:cNvSpPr>
          <p:nvPr/>
        </p:nvSpPr>
        <p:spPr bwMode="auto">
          <a:xfrm>
            <a:off x="6172200" y="1752600"/>
            <a:ext cx="1371600" cy="1187450"/>
          </a:xfrm>
          <a:prstGeom prst="rect">
            <a:avLst/>
          </a:prstGeom>
          <a:solidFill>
            <a:srgbClr val="FFFF00"/>
          </a:solidFill>
          <a:ln w="9525">
            <a:noFill/>
            <a:miter lim="800000"/>
            <a:headEnd/>
            <a:tailEnd/>
          </a:ln>
        </p:spPr>
        <p:txBody>
          <a:bodyPr>
            <a:spAutoFit/>
          </a:bodyPr>
          <a:lstStyle/>
          <a:p>
            <a:pPr>
              <a:spcBef>
                <a:spcPct val="50000"/>
              </a:spcBef>
            </a:pPr>
            <a:r>
              <a:rPr lang="en-GB" sz="2400"/>
              <a:t>Large positive impulse</a:t>
            </a:r>
          </a:p>
        </p:txBody>
      </p:sp>
      <p:sp>
        <p:nvSpPr>
          <p:cNvPr id="336911" name="Text Box 15"/>
          <p:cNvSpPr txBox="1">
            <a:spLocks noChangeArrowheads="1"/>
          </p:cNvSpPr>
          <p:nvPr/>
        </p:nvSpPr>
        <p:spPr bwMode="auto">
          <a:xfrm>
            <a:off x="5716438" y="4343400"/>
            <a:ext cx="2590800" cy="1552575"/>
          </a:xfrm>
          <a:prstGeom prst="rect">
            <a:avLst/>
          </a:prstGeom>
          <a:solidFill>
            <a:srgbClr val="FFFF00"/>
          </a:solidFill>
          <a:ln w="9525">
            <a:noFill/>
            <a:miter lim="800000"/>
            <a:headEnd/>
            <a:tailEnd/>
          </a:ln>
        </p:spPr>
        <p:txBody>
          <a:bodyPr>
            <a:spAutoFit/>
          </a:bodyPr>
          <a:lstStyle/>
          <a:p>
            <a:pPr>
              <a:spcBef>
                <a:spcPct val="50000"/>
              </a:spcBef>
            </a:pPr>
            <a:r>
              <a:rPr lang="en-GB" sz="2400" dirty="0"/>
              <a:t>Net impulse is positive – performer is accelerating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69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369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369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909" grpId="0" build="p" autoUpdateAnimBg="0"/>
      <p:bldP spid="336910" grpId="0" build="p" autoUpdateAnimBg="0"/>
      <p:bldP spid="33691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Number Placeholder 4"/>
          <p:cNvSpPr>
            <a:spLocks noGrp="1"/>
          </p:cNvSpPr>
          <p:nvPr>
            <p:ph type="sldNum" sz="quarter" idx="12"/>
          </p:nvPr>
        </p:nvSpPr>
        <p:spPr>
          <a:noFill/>
        </p:spPr>
        <p:txBody>
          <a:bodyPr/>
          <a:lstStyle/>
          <a:p>
            <a:fld id="{83E0B09D-A98C-419A-8B68-B2B67BC54497}" type="slidenum">
              <a:rPr lang="en-GB" smtClean="0"/>
              <a:pPr/>
              <a:t>15</a:t>
            </a:fld>
            <a:endParaRPr lang="en-GB" smtClean="0"/>
          </a:p>
        </p:txBody>
      </p:sp>
      <p:sp>
        <p:nvSpPr>
          <p:cNvPr id="108547" name="Rectangle 2"/>
          <p:cNvSpPr>
            <a:spLocks noGrp="1" noChangeArrowheads="1"/>
          </p:cNvSpPr>
          <p:nvPr>
            <p:ph type="title"/>
          </p:nvPr>
        </p:nvSpPr>
        <p:spPr/>
        <p:txBody>
          <a:bodyPr/>
          <a:lstStyle/>
          <a:p>
            <a:pPr eaLnBrk="1" hangingPunct="1"/>
            <a:r>
              <a:rPr lang="en-GB" smtClean="0"/>
              <a:t>Typically</a:t>
            </a:r>
          </a:p>
        </p:txBody>
      </p:sp>
      <p:sp>
        <p:nvSpPr>
          <p:cNvPr id="108548" name="Line 3"/>
          <p:cNvSpPr>
            <a:spLocks noChangeShapeType="1"/>
          </p:cNvSpPr>
          <p:nvPr/>
        </p:nvSpPr>
        <p:spPr bwMode="auto">
          <a:xfrm>
            <a:off x="2057400" y="2133600"/>
            <a:ext cx="0" cy="4191000"/>
          </a:xfrm>
          <a:prstGeom prst="line">
            <a:avLst/>
          </a:prstGeom>
          <a:noFill/>
          <a:ln w="38100">
            <a:solidFill>
              <a:schemeClr val="tx1"/>
            </a:solidFill>
            <a:miter lim="800000"/>
            <a:headEnd/>
            <a:tailEnd/>
          </a:ln>
        </p:spPr>
        <p:txBody>
          <a:bodyPr wrap="none"/>
          <a:lstStyle/>
          <a:p>
            <a:endParaRPr lang="en-GB"/>
          </a:p>
        </p:txBody>
      </p:sp>
      <p:sp>
        <p:nvSpPr>
          <p:cNvPr id="108549" name="Line 4"/>
          <p:cNvSpPr>
            <a:spLocks noChangeShapeType="1"/>
          </p:cNvSpPr>
          <p:nvPr/>
        </p:nvSpPr>
        <p:spPr bwMode="auto">
          <a:xfrm flipH="1" flipV="1">
            <a:off x="2057400" y="4038600"/>
            <a:ext cx="5562600" cy="0"/>
          </a:xfrm>
          <a:prstGeom prst="line">
            <a:avLst/>
          </a:prstGeom>
          <a:noFill/>
          <a:ln w="38100">
            <a:solidFill>
              <a:schemeClr val="tx1"/>
            </a:solidFill>
            <a:miter lim="800000"/>
            <a:headEnd/>
            <a:tailEnd/>
          </a:ln>
        </p:spPr>
        <p:txBody>
          <a:bodyPr wrap="none"/>
          <a:lstStyle/>
          <a:p>
            <a:endParaRPr lang="en-GB"/>
          </a:p>
        </p:txBody>
      </p:sp>
      <p:sp>
        <p:nvSpPr>
          <p:cNvPr id="108550" name="Text Box 5"/>
          <p:cNvSpPr txBox="1">
            <a:spLocks noChangeArrowheads="1"/>
          </p:cNvSpPr>
          <p:nvPr/>
        </p:nvSpPr>
        <p:spPr bwMode="auto">
          <a:xfrm>
            <a:off x="7696200" y="3657600"/>
            <a:ext cx="838200" cy="457200"/>
          </a:xfrm>
          <a:prstGeom prst="rect">
            <a:avLst/>
          </a:prstGeom>
          <a:noFill/>
          <a:ln w="9525">
            <a:noFill/>
            <a:miter lim="800000"/>
            <a:headEnd/>
            <a:tailEnd/>
          </a:ln>
        </p:spPr>
        <p:txBody>
          <a:bodyPr>
            <a:spAutoFit/>
          </a:bodyPr>
          <a:lstStyle/>
          <a:p>
            <a:pPr>
              <a:spcBef>
                <a:spcPct val="50000"/>
              </a:spcBef>
            </a:pPr>
            <a:r>
              <a:rPr lang="en-GB" sz="2400"/>
              <a:t>time</a:t>
            </a:r>
          </a:p>
        </p:txBody>
      </p:sp>
      <p:sp>
        <p:nvSpPr>
          <p:cNvPr id="108551" name="Text Box 6"/>
          <p:cNvSpPr txBox="1">
            <a:spLocks noChangeArrowheads="1"/>
          </p:cNvSpPr>
          <p:nvPr/>
        </p:nvSpPr>
        <p:spPr bwMode="auto">
          <a:xfrm>
            <a:off x="838200" y="3847563"/>
            <a:ext cx="990600" cy="457200"/>
          </a:xfrm>
          <a:prstGeom prst="rect">
            <a:avLst/>
          </a:prstGeom>
          <a:noFill/>
          <a:ln w="9525">
            <a:noFill/>
            <a:miter lim="800000"/>
            <a:headEnd/>
            <a:tailEnd/>
          </a:ln>
        </p:spPr>
        <p:txBody>
          <a:bodyPr>
            <a:spAutoFit/>
          </a:bodyPr>
          <a:lstStyle/>
          <a:p>
            <a:pPr algn="r">
              <a:spcBef>
                <a:spcPct val="50000"/>
              </a:spcBef>
            </a:pPr>
            <a:r>
              <a:rPr lang="en-GB" sz="2400" dirty="0"/>
              <a:t>force</a:t>
            </a:r>
          </a:p>
        </p:txBody>
      </p:sp>
      <p:sp>
        <p:nvSpPr>
          <p:cNvPr id="108552" name="Text Box 7"/>
          <p:cNvSpPr txBox="1">
            <a:spLocks noChangeArrowheads="1"/>
          </p:cNvSpPr>
          <p:nvPr/>
        </p:nvSpPr>
        <p:spPr bwMode="auto">
          <a:xfrm>
            <a:off x="838200" y="5562600"/>
            <a:ext cx="1216326" cy="461665"/>
          </a:xfrm>
          <a:prstGeom prst="rect">
            <a:avLst/>
          </a:prstGeom>
          <a:noFill/>
          <a:ln w="9525">
            <a:noFill/>
            <a:miter lim="800000"/>
            <a:headEnd/>
            <a:tailEnd/>
          </a:ln>
        </p:spPr>
        <p:txBody>
          <a:bodyPr wrap="square">
            <a:spAutoFit/>
          </a:bodyPr>
          <a:lstStyle/>
          <a:p>
            <a:pPr>
              <a:spcBef>
                <a:spcPct val="50000"/>
              </a:spcBef>
            </a:pPr>
            <a:r>
              <a:rPr lang="en-GB" sz="2400" dirty="0" smtClean="0"/>
              <a:t>negative</a:t>
            </a:r>
            <a:endParaRPr lang="en-GB" sz="2400" dirty="0"/>
          </a:p>
        </p:txBody>
      </p:sp>
      <p:sp>
        <p:nvSpPr>
          <p:cNvPr id="108553" name="Text Box 8"/>
          <p:cNvSpPr txBox="1">
            <a:spLocks noChangeArrowheads="1"/>
          </p:cNvSpPr>
          <p:nvPr/>
        </p:nvSpPr>
        <p:spPr bwMode="auto">
          <a:xfrm>
            <a:off x="762000" y="2133600"/>
            <a:ext cx="1292526" cy="461665"/>
          </a:xfrm>
          <a:prstGeom prst="rect">
            <a:avLst/>
          </a:prstGeom>
          <a:noFill/>
          <a:ln w="9525">
            <a:noFill/>
            <a:miter lim="800000"/>
            <a:headEnd/>
            <a:tailEnd/>
          </a:ln>
        </p:spPr>
        <p:txBody>
          <a:bodyPr wrap="square">
            <a:spAutoFit/>
          </a:bodyPr>
          <a:lstStyle/>
          <a:p>
            <a:pPr algn="r">
              <a:spcBef>
                <a:spcPct val="50000"/>
              </a:spcBef>
            </a:pPr>
            <a:r>
              <a:rPr lang="en-GB" sz="2400" dirty="0" smtClean="0"/>
              <a:t>positive</a:t>
            </a:r>
            <a:endParaRPr lang="en-GB" sz="2400" dirty="0"/>
          </a:p>
        </p:txBody>
      </p:sp>
      <p:sp>
        <p:nvSpPr>
          <p:cNvPr id="108554" name="Arc 9"/>
          <p:cNvSpPr>
            <a:spLocks/>
          </p:cNvSpPr>
          <p:nvPr/>
        </p:nvSpPr>
        <p:spPr bwMode="auto">
          <a:xfrm rot="10794724">
            <a:off x="2055813" y="4035425"/>
            <a:ext cx="1295400" cy="167798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00"/>
          </a:solidFill>
          <a:ln w="57150">
            <a:solidFill>
              <a:schemeClr val="tx1"/>
            </a:solidFill>
            <a:miter lim="800000"/>
            <a:headEnd/>
            <a:tailEnd/>
          </a:ln>
        </p:spPr>
        <p:txBody>
          <a:bodyPr wrap="none" anchor="ctr"/>
          <a:lstStyle/>
          <a:p>
            <a:endParaRPr lang="en-GB"/>
          </a:p>
        </p:txBody>
      </p:sp>
      <p:sp>
        <p:nvSpPr>
          <p:cNvPr id="108555" name="Arc 10"/>
          <p:cNvSpPr>
            <a:spLocks/>
          </p:cNvSpPr>
          <p:nvPr/>
        </p:nvSpPr>
        <p:spPr bwMode="auto">
          <a:xfrm rot="2801">
            <a:off x="5103813" y="3121025"/>
            <a:ext cx="915987" cy="912813"/>
          </a:xfrm>
          <a:custGeom>
            <a:avLst/>
            <a:gdLst>
              <a:gd name="T0" fmla="*/ 0 w 24019"/>
              <a:gd name="T1" fmla="*/ 2147483647 h 21600"/>
              <a:gd name="T2" fmla="*/ 2147483647 w 24019"/>
              <a:gd name="T3" fmla="*/ 2147483647 h 21600"/>
              <a:gd name="T4" fmla="*/ 2147483647 w 24019"/>
              <a:gd name="T5" fmla="*/ 2147483647 h 21600"/>
              <a:gd name="T6" fmla="*/ 0 60000 65536"/>
              <a:gd name="T7" fmla="*/ 0 60000 65536"/>
              <a:gd name="T8" fmla="*/ 0 60000 65536"/>
              <a:gd name="T9" fmla="*/ 0 w 24019"/>
              <a:gd name="T10" fmla="*/ 0 h 21600"/>
              <a:gd name="T11" fmla="*/ 24019 w 24019"/>
              <a:gd name="T12" fmla="*/ 21600 h 21600"/>
            </a:gdLst>
            <a:ahLst/>
            <a:cxnLst>
              <a:cxn ang="T6">
                <a:pos x="T0" y="T1"/>
              </a:cxn>
              <a:cxn ang="T7">
                <a:pos x="T2" y="T3"/>
              </a:cxn>
              <a:cxn ang="T8">
                <a:pos x="T4" y="T5"/>
              </a:cxn>
            </a:cxnLst>
            <a:rect l="T9" t="T10" r="T11" b="T12"/>
            <a:pathLst>
              <a:path w="24019" h="21600" fill="none" extrusionOk="0">
                <a:moveTo>
                  <a:pt x="-1" y="135"/>
                </a:moveTo>
                <a:cubicBezTo>
                  <a:pt x="803" y="45"/>
                  <a:pt x="1610" y="-1"/>
                  <a:pt x="2419" y="0"/>
                </a:cubicBezTo>
                <a:cubicBezTo>
                  <a:pt x="14348" y="0"/>
                  <a:pt x="24019" y="9670"/>
                  <a:pt x="24019" y="21600"/>
                </a:cubicBezTo>
              </a:path>
              <a:path w="24019" h="21600" stroke="0" extrusionOk="0">
                <a:moveTo>
                  <a:pt x="-1" y="135"/>
                </a:moveTo>
                <a:cubicBezTo>
                  <a:pt x="803" y="45"/>
                  <a:pt x="1610" y="-1"/>
                  <a:pt x="2419" y="0"/>
                </a:cubicBezTo>
                <a:cubicBezTo>
                  <a:pt x="14348" y="0"/>
                  <a:pt x="24019" y="9670"/>
                  <a:pt x="24019" y="21600"/>
                </a:cubicBezTo>
                <a:lnTo>
                  <a:pt x="2419" y="21600"/>
                </a:lnTo>
                <a:close/>
              </a:path>
            </a:pathLst>
          </a:custGeom>
          <a:solidFill>
            <a:srgbClr val="FFFF00"/>
          </a:solidFill>
          <a:ln w="57150">
            <a:solidFill>
              <a:schemeClr val="tx1"/>
            </a:solidFill>
            <a:miter lim="800000"/>
            <a:headEnd/>
            <a:tailEnd/>
          </a:ln>
        </p:spPr>
        <p:txBody>
          <a:bodyPr wrap="none" anchor="ctr"/>
          <a:lstStyle/>
          <a:p>
            <a:endParaRPr lang="en-GB"/>
          </a:p>
        </p:txBody>
      </p:sp>
      <p:sp>
        <p:nvSpPr>
          <p:cNvPr id="108556" name="Arc 11"/>
          <p:cNvSpPr>
            <a:spLocks/>
          </p:cNvSpPr>
          <p:nvPr/>
        </p:nvSpPr>
        <p:spPr bwMode="auto">
          <a:xfrm rot="5387296">
            <a:off x="2971007" y="4342606"/>
            <a:ext cx="1676400" cy="1065213"/>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00"/>
          </a:solidFill>
          <a:ln w="57150">
            <a:solidFill>
              <a:schemeClr val="tx1"/>
            </a:solidFill>
            <a:miter lim="800000"/>
            <a:headEnd/>
            <a:tailEnd/>
          </a:ln>
        </p:spPr>
        <p:txBody>
          <a:bodyPr wrap="none" anchor="ctr"/>
          <a:lstStyle/>
          <a:p>
            <a:endParaRPr lang="en-GB"/>
          </a:p>
        </p:txBody>
      </p:sp>
      <p:sp>
        <p:nvSpPr>
          <p:cNvPr id="108557" name="Arc 12"/>
          <p:cNvSpPr>
            <a:spLocks/>
          </p:cNvSpPr>
          <p:nvPr/>
        </p:nvSpPr>
        <p:spPr bwMode="auto">
          <a:xfrm rot="-5307418">
            <a:off x="4316413" y="3135313"/>
            <a:ext cx="941387" cy="915987"/>
          </a:xfrm>
          <a:custGeom>
            <a:avLst/>
            <a:gdLst>
              <a:gd name="T0" fmla="*/ 0 w 21999"/>
              <a:gd name="T1" fmla="*/ 2147483647 h 21600"/>
              <a:gd name="T2" fmla="*/ 2147483647 w 21999"/>
              <a:gd name="T3" fmla="*/ 2147483647 h 21600"/>
              <a:gd name="T4" fmla="*/ 2147483647 w 21999"/>
              <a:gd name="T5" fmla="*/ 2147483647 h 21600"/>
              <a:gd name="T6" fmla="*/ 0 60000 65536"/>
              <a:gd name="T7" fmla="*/ 0 60000 65536"/>
              <a:gd name="T8" fmla="*/ 0 60000 65536"/>
              <a:gd name="T9" fmla="*/ 0 w 21999"/>
              <a:gd name="T10" fmla="*/ 0 h 21600"/>
              <a:gd name="T11" fmla="*/ 21999 w 21999"/>
              <a:gd name="T12" fmla="*/ 21600 h 21600"/>
            </a:gdLst>
            <a:ahLst/>
            <a:cxnLst>
              <a:cxn ang="T6">
                <a:pos x="T0" y="T1"/>
              </a:cxn>
              <a:cxn ang="T7">
                <a:pos x="T2" y="T3"/>
              </a:cxn>
              <a:cxn ang="T8">
                <a:pos x="T4" y="T5"/>
              </a:cxn>
            </a:cxnLst>
            <a:rect l="T9" t="T10" r="T11" b="T12"/>
            <a:pathLst>
              <a:path w="21999" h="21600" fill="none" extrusionOk="0">
                <a:moveTo>
                  <a:pt x="-1" y="4"/>
                </a:moveTo>
                <a:cubicBezTo>
                  <a:pt x="154" y="1"/>
                  <a:pt x="308" y="-1"/>
                  <a:pt x="463" y="0"/>
                </a:cubicBezTo>
                <a:cubicBezTo>
                  <a:pt x="11746" y="0"/>
                  <a:pt x="21128" y="8684"/>
                  <a:pt x="21998" y="19934"/>
                </a:cubicBezTo>
              </a:path>
              <a:path w="21999" h="21600" stroke="0" extrusionOk="0">
                <a:moveTo>
                  <a:pt x="-1" y="4"/>
                </a:moveTo>
                <a:cubicBezTo>
                  <a:pt x="154" y="1"/>
                  <a:pt x="308" y="-1"/>
                  <a:pt x="463" y="0"/>
                </a:cubicBezTo>
                <a:cubicBezTo>
                  <a:pt x="11746" y="0"/>
                  <a:pt x="21128" y="8684"/>
                  <a:pt x="21998" y="19934"/>
                </a:cubicBezTo>
                <a:lnTo>
                  <a:pt x="463" y="21600"/>
                </a:lnTo>
                <a:close/>
              </a:path>
            </a:pathLst>
          </a:custGeom>
          <a:solidFill>
            <a:srgbClr val="FFFF00"/>
          </a:solidFill>
          <a:ln w="57150">
            <a:solidFill>
              <a:schemeClr val="tx1"/>
            </a:solidFill>
            <a:miter lim="800000"/>
            <a:headEnd/>
            <a:tailEnd/>
          </a:ln>
        </p:spPr>
        <p:txBody>
          <a:bodyPr wrap="none" anchor="ctr"/>
          <a:lstStyle/>
          <a:p>
            <a:endParaRPr lang="en-GB"/>
          </a:p>
        </p:txBody>
      </p:sp>
      <p:sp>
        <p:nvSpPr>
          <p:cNvPr id="337933" name="Text Box 13"/>
          <p:cNvSpPr txBox="1">
            <a:spLocks noChangeArrowheads="1"/>
          </p:cNvSpPr>
          <p:nvPr/>
        </p:nvSpPr>
        <p:spPr bwMode="auto">
          <a:xfrm>
            <a:off x="2436046" y="2590800"/>
            <a:ext cx="1371600" cy="1187450"/>
          </a:xfrm>
          <a:prstGeom prst="rect">
            <a:avLst/>
          </a:prstGeom>
          <a:solidFill>
            <a:srgbClr val="FFFF00"/>
          </a:solidFill>
          <a:ln w="9525">
            <a:noFill/>
            <a:miter lim="800000"/>
            <a:headEnd/>
            <a:tailEnd/>
          </a:ln>
        </p:spPr>
        <p:txBody>
          <a:bodyPr>
            <a:spAutoFit/>
          </a:bodyPr>
          <a:lstStyle/>
          <a:p>
            <a:pPr>
              <a:spcBef>
                <a:spcPct val="50000"/>
              </a:spcBef>
            </a:pPr>
            <a:r>
              <a:rPr lang="en-GB" sz="2400" dirty="0"/>
              <a:t>Large negative impulse</a:t>
            </a:r>
          </a:p>
        </p:txBody>
      </p:sp>
      <p:sp>
        <p:nvSpPr>
          <p:cNvPr id="337934" name="Text Box 14"/>
          <p:cNvSpPr txBox="1">
            <a:spLocks noChangeArrowheads="1"/>
          </p:cNvSpPr>
          <p:nvPr/>
        </p:nvSpPr>
        <p:spPr bwMode="auto">
          <a:xfrm>
            <a:off x="6172200" y="1752600"/>
            <a:ext cx="1371600" cy="1187450"/>
          </a:xfrm>
          <a:prstGeom prst="rect">
            <a:avLst/>
          </a:prstGeom>
          <a:solidFill>
            <a:srgbClr val="FFFF00"/>
          </a:solidFill>
          <a:ln w="9525">
            <a:noFill/>
            <a:miter lim="800000"/>
            <a:headEnd/>
            <a:tailEnd/>
          </a:ln>
        </p:spPr>
        <p:txBody>
          <a:bodyPr>
            <a:spAutoFit/>
          </a:bodyPr>
          <a:lstStyle/>
          <a:p>
            <a:pPr>
              <a:spcBef>
                <a:spcPct val="50000"/>
              </a:spcBef>
            </a:pPr>
            <a:r>
              <a:rPr lang="en-GB" sz="2400"/>
              <a:t>Small positive impulse</a:t>
            </a:r>
          </a:p>
        </p:txBody>
      </p:sp>
      <p:sp>
        <p:nvSpPr>
          <p:cNvPr id="337935" name="Text Box 15"/>
          <p:cNvSpPr txBox="1">
            <a:spLocks noChangeArrowheads="1"/>
          </p:cNvSpPr>
          <p:nvPr/>
        </p:nvSpPr>
        <p:spPr bwMode="auto">
          <a:xfrm>
            <a:off x="5785449" y="4343400"/>
            <a:ext cx="2590800" cy="1552575"/>
          </a:xfrm>
          <a:prstGeom prst="rect">
            <a:avLst/>
          </a:prstGeom>
          <a:solidFill>
            <a:srgbClr val="FFFF00"/>
          </a:solidFill>
          <a:ln w="9525">
            <a:noFill/>
            <a:miter lim="800000"/>
            <a:headEnd/>
            <a:tailEnd/>
          </a:ln>
        </p:spPr>
        <p:txBody>
          <a:bodyPr>
            <a:spAutoFit/>
          </a:bodyPr>
          <a:lstStyle/>
          <a:p>
            <a:pPr>
              <a:spcBef>
                <a:spcPct val="50000"/>
              </a:spcBef>
            </a:pPr>
            <a:r>
              <a:rPr lang="en-GB" sz="2400"/>
              <a:t>Net impulse is negative – performer is decelerating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79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3793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379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33" grpId="0" build="p" autoUpdateAnimBg="0"/>
      <p:bldP spid="337934" grpId="0" build="p" autoUpdateAnimBg="0"/>
      <p:bldP spid="33793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World games – Typical question</a:t>
            </a:r>
            <a:endParaRPr lang="en-GB" dirty="0"/>
          </a:p>
        </p:txBody>
      </p:sp>
      <p:sp>
        <p:nvSpPr>
          <p:cNvPr id="5" name="Content Placeholder 4"/>
          <p:cNvSpPr>
            <a:spLocks noGrp="1"/>
          </p:cNvSpPr>
          <p:nvPr>
            <p:ph idx="1"/>
          </p:nvPr>
        </p:nvSpPr>
        <p:spPr/>
        <p:txBody>
          <a:bodyPr>
            <a:normAutofit/>
          </a:bodyPr>
          <a:lstStyle/>
          <a:p>
            <a:pPr marL="85725" indent="-3175">
              <a:buNone/>
            </a:pPr>
            <a:r>
              <a:rPr lang="en-GB" sz="2400" dirty="0" smtClean="0"/>
              <a:t>'World Class Events' is part of UK Sport's development programme, which aims to attract major sporting championships to the UK.</a:t>
            </a:r>
          </a:p>
          <a:p>
            <a:pPr marL="85725" indent="-3175">
              <a:buNone/>
            </a:pPr>
            <a:r>
              <a:rPr lang="en-GB" sz="2400" dirty="0" smtClean="0"/>
              <a:t>	Discuss the suggestion that hosting major championships will benefit the individual performer and the sport. 								</a:t>
            </a:r>
            <a:r>
              <a:rPr lang="en-GB" sz="2400" i="1" dirty="0" smtClean="0"/>
              <a:t>(5 marks)</a:t>
            </a:r>
            <a:endParaRPr lang="en-GB"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1242204" y="304800"/>
            <a:ext cx="7498080" cy="1143000"/>
          </a:xfrm>
        </p:spPr>
        <p:txBody>
          <a:bodyPr/>
          <a:lstStyle/>
          <a:p>
            <a:r>
              <a:rPr lang="en-GB" dirty="0"/>
              <a:t>Characteristics of World games</a:t>
            </a:r>
          </a:p>
        </p:txBody>
      </p:sp>
      <p:sp>
        <p:nvSpPr>
          <p:cNvPr id="178179" name="Rectangle 3"/>
          <p:cNvSpPr>
            <a:spLocks noGrp="1" noChangeArrowheads="1"/>
          </p:cNvSpPr>
          <p:nvPr>
            <p:ph type="body" idx="1"/>
          </p:nvPr>
        </p:nvSpPr>
        <p:spPr>
          <a:xfrm>
            <a:off x="1242204" y="1447800"/>
            <a:ext cx="7691484" cy="4800600"/>
          </a:xfrm>
        </p:spPr>
        <p:txBody>
          <a:bodyPr/>
          <a:lstStyle/>
          <a:p>
            <a:r>
              <a:rPr lang="en-GB" dirty="0"/>
              <a:t>        performers</a:t>
            </a:r>
          </a:p>
          <a:p>
            <a:r>
              <a:rPr lang="en-GB" dirty="0"/>
              <a:t> </a:t>
            </a:r>
          </a:p>
          <a:p>
            <a:r>
              <a:rPr lang="en-GB" dirty="0"/>
              <a:t>‘                        ’ for city/country</a:t>
            </a:r>
          </a:p>
          <a:p>
            <a:r>
              <a:rPr lang="en-GB" dirty="0"/>
              <a:t> </a:t>
            </a:r>
          </a:p>
          <a:p>
            <a:r>
              <a:rPr lang="en-GB" dirty="0"/>
              <a:t>Large                       </a:t>
            </a:r>
            <a:r>
              <a:rPr lang="en-GB" dirty="0" smtClean="0"/>
              <a:t> appeal</a:t>
            </a:r>
            <a:endParaRPr lang="en-GB" dirty="0"/>
          </a:p>
          <a:p>
            <a:r>
              <a:rPr lang="en-GB" dirty="0"/>
              <a:t>Requires major infrastructure – </a:t>
            </a:r>
          </a:p>
        </p:txBody>
      </p:sp>
      <p:sp>
        <p:nvSpPr>
          <p:cNvPr id="178180" name="Rectangle 4"/>
          <p:cNvSpPr>
            <a:spLocks noChangeArrowheads="1"/>
          </p:cNvSpPr>
          <p:nvPr/>
        </p:nvSpPr>
        <p:spPr bwMode="auto">
          <a:xfrm>
            <a:off x="1541463" y="1447800"/>
            <a:ext cx="1019175" cy="576263"/>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Elite</a:t>
            </a:r>
          </a:p>
        </p:txBody>
      </p:sp>
      <p:sp>
        <p:nvSpPr>
          <p:cNvPr id="178181" name="Rectangle 5"/>
          <p:cNvSpPr>
            <a:spLocks noChangeArrowheads="1"/>
          </p:cNvSpPr>
          <p:nvPr/>
        </p:nvSpPr>
        <p:spPr bwMode="auto">
          <a:xfrm>
            <a:off x="1541463" y="2024063"/>
            <a:ext cx="2746375" cy="604837"/>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a:t>Pre-qualifying</a:t>
            </a:r>
          </a:p>
        </p:txBody>
      </p:sp>
      <p:sp>
        <p:nvSpPr>
          <p:cNvPr id="178182" name="Rectangle 6"/>
          <p:cNvSpPr>
            <a:spLocks noChangeArrowheads="1"/>
          </p:cNvSpPr>
          <p:nvPr/>
        </p:nvSpPr>
        <p:spPr bwMode="auto">
          <a:xfrm>
            <a:off x="1757363" y="2600325"/>
            <a:ext cx="2603500" cy="6048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a:t>Shop window</a:t>
            </a:r>
          </a:p>
        </p:txBody>
      </p:sp>
      <p:sp>
        <p:nvSpPr>
          <p:cNvPr id="178183" name="Rectangle 7"/>
          <p:cNvSpPr>
            <a:spLocks noChangeArrowheads="1"/>
          </p:cNvSpPr>
          <p:nvPr/>
        </p:nvSpPr>
        <p:spPr bwMode="auto">
          <a:xfrm>
            <a:off x="1541463" y="3176588"/>
            <a:ext cx="3106737" cy="604837"/>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a:t>Commercialised</a:t>
            </a:r>
          </a:p>
        </p:txBody>
      </p:sp>
      <p:sp>
        <p:nvSpPr>
          <p:cNvPr id="178184" name="Rectangle 8"/>
          <p:cNvSpPr>
            <a:spLocks noChangeArrowheads="1"/>
          </p:cNvSpPr>
          <p:nvPr/>
        </p:nvSpPr>
        <p:spPr bwMode="auto">
          <a:xfrm>
            <a:off x="2693988" y="3752850"/>
            <a:ext cx="2530475" cy="6048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spectator/TV</a:t>
            </a:r>
          </a:p>
        </p:txBody>
      </p:sp>
      <p:sp>
        <p:nvSpPr>
          <p:cNvPr id="178185" name="Rectangle 9"/>
          <p:cNvSpPr>
            <a:spLocks noChangeArrowheads="1"/>
          </p:cNvSpPr>
          <p:nvPr/>
        </p:nvSpPr>
        <p:spPr bwMode="auto">
          <a:xfrm>
            <a:off x="1614488" y="4832350"/>
            <a:ext cx="6356320" cy="6048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a:t>transport, accommodation, facilities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78180"/>
                                        </p:tgtEl>
                                        <p:attrNameLst>
                                          <p:attrName>style.visibility</p:attrName>
                                        </p:attrNameLst>
                                      </p:cBhvr>
                                      <p:to>
                                        <p:strVal val="visible"/>
                                      </p:to>
                                    </p:set>
                                    <p:anim to="" calcmode="lin" valueType="num">
                                      <p:cBhvr>
                                        <p:cTn id="7" dur="1" fill="hold"/>
                                        <p:tgtEl>
                                          <p:spTgt spid="17818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78181"/>
                                        </p:tgtEl>
                                        <p:attrNameLst>
                                          <p:attrName>style.visibility</p:attrName>
                                        </p:attrNameLst>
                                      </p:cBhvr>
                                      <p:to>
                                        <p:strVal val="visible"/>
                                      </p:to>
                                    </p:set>
                                    <p:anim to="" calcmode="lin" valueType="num">
                                      <p:cBhvr>
                                        <p:cTn id="12" dur="1" fill="hold"/>
                                        <p:tgtEl>
                                          <p:spTgt spid="178181"/>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78182"/>
                                        </p:tgtEl>
                                        <p:attrNameLst>
                                          <p:attrName>style.visibility</p:attrName>
                                        </p:attrNameLst>
                                      </p:cBhvr>
                                      <p:to>
                                        <p:strVal val="visible"/>
                                      </p:to>
                                    </p:set>
                                    <p:anim to="" calcmode="lin" valueType="num">
                                      <p:cBhvr>
                                        <p:cTn id="17" dur="1" fill="hold"/>
                                        <p:tgtEl>
                                          <p:spTgt spid="178182"/>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78183"/>
                                        </p:tgtEl>
                                        <p:attrNameLst>
                                          <p:attrName>style.visibility</p:attrName>
                                        </p:attrNameLst>
                                      </p:cBhvr>
                                      <p:to>
                                        <p:strVal val="visible"/>
                                      </p:to>
                                    </p:set>
                                    <p:anim to="" calcmode="lin" valueType="num">
                                      <p:cBhvr>
                                        <p:cTn id="22" dur="1" fill="hold"/>
                                        <p:tgtEl>
                                          <p:spTgt spid="178183"/>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78184"/>
                                        </p:tgtEl>
                                        <p:attrNameLst>
                                          <p:attrName>style.visibility</p:attrName>
                                        </p:attrNameLst>
                                      </p:cBhvr>
                                      <p:to>
                                        <p:strVal val="visible"/>
                                      </p:to>
                                    </p:set>
                                    <p:anim to="" calcmode="lin" valueType="num">
                                      <p:cBhvr>
                                        <p:cTn id="27" dur="1" fill="hold"/>
                                        <p:tgtEl>
                                          <p:spTgt spid="178184"/>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78185"/>
                                        </p:tgtEl>
                                        <p:attrNameLst>
                                          <p:attrName>style.visibility</p:attrName>
                                        </p:attrNameLst>
                                      </p:cBhvr>
                                      <p:to>
                                        <p:strVal val="visible"/>
                                      </p:to>
                                    </p:set>
                                    <p:anim to="" calcmode="lin" valueType="num">
                                      <p:cBhvr>
                                        <p:cTn id="32" dur="1" fill="hold"/>
                                        <p:tgtEl>
                                          <p:spTgt spid="17818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0" grpId="0" animBg="1"/>
      <p:bldP spid="178181" grpId="0" animBg="1"/>
      <p:bldP spid="178182" grpId="0" animBg="1"/>
      <p:bldP spid="178183" grpId="0" animBg="1"/>
      <p:bldP spid="178184" grpId="0" animBg="1"/>
      <p:bldP spid="17818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normAutofit fontScale="90000"/>
          </a:bodyPr>
          <a:lstStyle/>
          <a:p>
            <a:r>
              <a:rPr lang="en-GB" sz="4000"/>
              <a:t>Effects of World games - performers</a:t>
            </a:r>
          </a:p>
        </p:txBody>
      </p:sp>
      <p:sp>
        <p:nvSpPr>
          <p:cNvPr id="179203" name="Rectangle 3"/>
          <p:cNvSpPr>
            <a:spLocks noGrp="1" noChangeArrowheads="1"/>
          </p:cNvSpPr>
          <p:nvPr>
            <p:ph type="body" idx="1"/>
          </p:nvPr>
        </p:nvSpPr>
        <p:spPr>
          <a:xfrm>
            <a:off x="1181819" y="1447800"/>
            <a:ext cx="7751869" cy="4800600"/>
          </a:xfrm>
        </p:spPr>
        <p:txBody>
          <a:bodyPr/>
          <a:lstStyle/>
          <a:p>
            <a:r>
              <a:rPr lang="en-GB" dirty="0"/>
              <a:t>Highly                  to </a:t>
            </a:r>
            <a:r>
              <a:rPr lang="en-GB" dirty="0" smtClean="0"/>
              <a:t>be/test themselves against</a:t>
            </a:r>
            <a:endParaRPr lang="en-GB" dirty="0"/>
          </a:p>
          <a:p>
            <a:r>
              <a:rPr lang="en-GB" dirty="0" smtClean="0"/>
              <a:t>Make </a:t>
            </a:r>
            <a:r>
              <a:rPr lang="en-GB" dirty="0"/>
              <a:t>most of abilities –  </a:t>
            </a:r>
          </a:p>
          <a:p>
            <a:r>
              <a:rPr lang="en-GB" dirty="0"/>
              <a:t> </a:t>
            </a:r>
          </a:p>
          <a:p>
            <a:r>
              <a:rPr lang="en-GB" dirty="0"/>
              <a:t> </a:t>
            </a:r>
          </a:p>
          <a:p>
            <a:r>
              <a:rPr lang="en-GB" dirty="0"/>
              <a:t>High  </a:t>
            </a:r>
          </a:p>
          <a:p>
            <a:r>
              <a:rPr lang="en-GB" dirty="0"/>
              <a:t> </a:t>
            </a:r>
          </a:p>
          <a:p>
            <a:endParaRPr lang="en-GB" dirty="0"/>
          </a:p>
        </p:txBody>
      </p:sp>
      <p:sp>
        <p:nvSpPr>
          <p:cNvPr id="179204" name="Rectangle 4"/>
          <p:cNvSpPr>
            <a:spLocks noChangeArrowheads="1"/>
          </p:cNvSpPr>
          <p:nvPr/>
        </p:nvSpPr>
        <p:spPr bwMode="auto">
          <a:xfrm>
            <a:off x="2690062" y="1447800"/>
            <a:ext cx="1954213" cy="604837"/>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motivated</a:t>
            </a:r>
          </a:p>
        </p:txBody>
      </p:sp>
      <p:sp>
        <p:nvSpPr>
          <p:cNvPr id="179205" name="Rectangle 5"/>
          <p:cNvSpPr>
            <a:spLocks noChangeArrowheads="1"/>
          </p:cNvSpPr>
          <p:nvPr/>
        </p:nvSpPr>
        <p:spPr bwMode="auto">
          <a:xfrm>
            <a:off x="2977400" y="2052637"/>
            <a:ext cx="1666875" cy="5032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the best</a:t>
            </a:r>
          </a:p>
        </p:txBody>
      </p:sp>
      <p:sp>
        <p:nvSpPr>
          <p:cNvPr id="179206" name="Rectangle 6"/>
          <p:cNvSpPr>
            <a:spLocks noChangeArrowheads="1"/>
          </p:cNvSpPr>
          <p:nvPr/>
        </p:nvSpPr>
        <p:spPr bwMode="auto">
          <a:xfrm>
            <a:off x="5554601" y="2555875"/>
            <a:ext cx="2890838" cy="6048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reach potential</a:t>
            </a:r>
          </a:p>
        </p:txBody>
      </p:sp>
      <p:sp>
        <p:nvSpPr>
          <p:cNvPr id="179207" name="Rectangle 7"/>
          <p:cNvSpPr>
            <a:spLocks noChangeArrowheads="1"/>
          </p:cNvSpPr>
          <p:nvPr/>
        </p:nvSpPr>
        <p:spPr bwMode="auto">
          <a:xfrm>
            <a:off x="1610563" y="3004457"/>
            <a:ext cx="3322637" cy="604837"/>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Extrinsic rewards</a:t>
            </a:r>
          </a:p>
        </p:txBody>
      </p:sp>
      <p:sp>
        <p:nvSpPr>
          <p:cNvPr id="179208" name="Rectangle 8"/>
          <p:cNvSpPr>
            <a:spLocks noChangeArrowheads="1"/>
          </p:cNvSpPr>
          <p:nvPr/>
        </p:nvSpPr>
        <p:spPr bwMode="auto">
          <a:xfrm>
            <a:off x="1610563" y="3722687"/>
            <a:ext cx="4330700" cy="6048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a:t>Self-satisfaction / pride</a:t>
            </a:r>
          </a:p>
        </p:txBody>
      </p:sp>
      <p:sp>
        <p:nvSpPr>
          <p:cNvPr id="179209" name="Rectangle 9"/>
          <p:cNvSpPr>
            <a:spLocks noChangeArrowheads="1"/>
          </p:cNvSpPr>
          <p:nvPr/>
        </p:nvSpPr>
        <p:spPr bwMode="auto">
          <a:xfrm>
            <a:off x="2402725" y="4327525"/>
            <a:ext cx="2530475" cy="604837"/>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a:t>expectations</a:t>
            </a:r>
          </a:p>
        </p:txBody>
      </p:sp>
      <p:sp>
        <p:nvSpPr>
          <p:cNvPr id="179210" name="Rectangle 10"/>
          <p:cNvSpPr>
            <a:spLocks noChangeArrowheads="1"/>
          </p:cNvSpPr>
          <p:nvPr/>
        </p:nvSpPr>
        <p:spPr bwMode="auto">
          <a:xfrm>
            <a:off x="1539125" y="4903787"/>
            <a:ext cx="2459037" cy="6048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a:t>Role models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79204"/>
                                        </p:tgtEl>
                                        <p:attrNameLst>
                                          <p:attrName>style.visibility</p:attrName>
                                        </p:attrNameLst>
                                      </p:cBhvr>
                                      <p:to>
                                        <p:strVal val="visible"/>
                                      </p:to>
                                    </p:set>
                                    <p:anim to="" calcmode="lin" valueType="num">
                                      <p:cBhvr>
                                        <p:cTn id="7" dur="1" fill="hold"/>
                                        <p:tgtEl>
                                          <p:spTgt spid="17920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79205"/>
                                        </p:tgtEl>
                                        <p:attrNameLst>
                                          <p:attrName>style.visibility</p:attrName>
                                        </p:attrNameLst>
                                      </p:cBhvr>
                                      <p:to>
                                        <p:strVal val="visible"/>
                                      </p:to>
                                    </p:set>
                                    <p:anim to="" calcmode="lin" valueType="num">
                                      <p:cBhvr>
                                        <p:cTn id="12" dur="1" fill="hold"/>
                                        <p:tgtEl>
                                          <p:spTgt spid="17920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79206"/>
                                        </p:tgtEl>
                                        <p:attrNameLst>
                                          <p:attrName>style.visibility</p:attrName>
                                        </p:attrNameLst>
                                      </p:cBhvr>
                                      <p:to>
                                        <p:strVal val="visible"/>
                                      </p:to>
                                    </p:set>
                                    <p:anim to="" calcmode="lin" valueType="num">
                                      <p:cBhvr>
                                        <p:cTn id="17" dur="1" fill="hold"/>
                                        <p:tgtEl>
                                          <p:spTgt spid="179206"/>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79207"/>
                                        </p:tgtEl>
                                        <p:attrNameLst>
                                          <p:attrName>style.visibility</p:attrName>
                                        </p:attrNameLst>
                                      </p:cBhvr>
                                      <p:to>
                                        <p:strVal val="visible"/>
                                      </p:to>
                                    </p:set>
                                    <p:anim to="" calcmode="lin" valueType="num">
                                      <p:cBhvr>
                                        <p:cTn id="22" dur="1" fill="hold"/>
                                        <p:tgtEl>
                                          <p:spTgt spid="179207"/>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79208"/>
                                        </p:tgtEl>
                                        <p:attrNameLst>
                                          <p:attrName>style.visibility</p:attrName>
                                        </p:attrNameLst>
                                      </p:cBhvr>
                                      <p:to>
                                        <p:strVal val="visible"/>
                                      </p:to>
                                    </p:set>
                                    <p:anim to="" calcmode="lin" valueType="num">
                                      <p:cBhvr>
                                        <p:cTn id="27" dur="1" fill="hold"/>
                                        <p:tgtEl>
                                          <p:spTgt spid="179208"/>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79209"/>
                                        </p:tgtEl>
                                        <p:attrNameLst>
                                          <p:attrName>style.visibility</p:attrName>
                                        </p:attrNameLst>
                                      </p:cBhvr>
                                      <p:to>
                                        <p:strVal val="visible"/>
                                      </p:to>
                                    </p:set>
                                    <p:anim to="" calcmode="lin" valueType="num">
                                      <p:cBhvr>
                                        <p:cTn id="32" dur="1" fill="hold"/>
                                        <p:tgtEl>
                                          <p:spTgt spid="179209"/>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179210"/>
                                        </p:tgtEl>
                                        <p:attrNameLst>
                                          <p:attrName>style.visibility</p:attrName>
                                        </p:attrNameLst>
                                      </p:cBhvr>
                                      <p:to>
                                        <p:strVal val="visible"/>
                                      </p:to>
                                    </p:set>
                                    <p:anim to="" calcmode="lin" valueType="num">
                                      <p:cBhvr>
                                        <p:cTn id="37" dur="1" fill="hold"/>
                                        <p:tgtEl>
                                          <p:spTgt spid="17921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4" grpId="0" animBg="1"/>
      <p:bldP spid="179205" grpId="0" animBg="1"/>
      <p:bldP spid="179206" grpId="0" animBg="1"/>
      <p:bldP spid="179207" grpId="0" animBg="1"/>
      <p:bldP spid="179208" grpId="0" animBg="1"/>
      <p:bldP spid="179209" grpId="0" animBg="1"/>
      <p:bldP spid="1792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normAutofit fontScale="90000"/>
          </a:bodyPr>
          <a:lstStyle/>
          <a:p>
            <a:r>
              <a:rPr lang="en-GB" sz="4000"/>
              <a:t>Effects of World games - performers</a:t>
            </a:r>
          </a:p>
        </p:txBody>
      </p:sp>
      <p:sp>
        <p:nvSpPr>
          <p:cNvPr id="180235" name="Rectangle 11"/>
          <p:cNvSpPr>
            <a:spLocks noGrp="1" noChangeArrowheads="1"/>
          </p:cNvSpPr>
          <p:nvPr>
            <p:ph type="body" idx="1"/>
          </p:nvPr>
        </p:nvSpPr>
        <p:spPr>
          <a:xfrm>
            <a:off x="1216325" y="1700213"/>
            <a:ext cx="7481588" cy="4525962"/>
          </a:xfrm>
        </p:spPr>
        <p:txBody>
          <a:bodyPr/>
          <a:lstStyle/>
          <a:p>
            <a:r>
              <a:rPr lang="en-GB" dirty="0"/>
              <a:t> </a:t>
            </a:r>
          </a:p>
          <a:p>
            <a:r>
              <a:rPr lang="en-GB" dirty="0"/>
              <a:t>Great  </a:t>
            </a:r>
          </a:p>
          <a:p>
            <a:r>
              <a:rPr lang="en-GB" dirty="0"/>
              <a:t>Short  </a:t>
            </a:r>
          </a:p>
          <a:p>
            <a:r>
              <a:rPr lang="en-GB" dirty="0" smtClean="0"/>
              <a:t>No  </a:t>
            </a:r>
            <a:endParaRPr lang="en-GB" dirty="0"/>
          </a:p>
          <a:p>
            <a:endParaRPr lang="en-GB" dirty="0"/>
          </a:p>
        </p:txBody>
      </p:sp>
      <p:sp>
        <p:nvSpPr>
          <p:cNvPr id="180236" name="Rectangle 12"/>
          <p:cNvSpPr>
            <a:spLocks noChangeArrowheads="1"/>
          </p:cNvSpPr>
          <p:nvPr/>
        </p:nvSpPr>
        <p:spPr bwMode="auto">
          <a:xfrm>
            <a:off x="1652301" y="1700213"/>
            <a:ext cx="3024187" cy="576262"/>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Long-term goal</a:t>
            </a:r>
          </a:p>
        </p:txBody>
      </p:sp>
      <p:sp>
        <p:nvSpPr>
          <p:cNvPr id="180237" name="Rectangle 13"/>
          <p:cNvSpPr>
            <a:spLocks noChangeArrowheads="1"/>
          </p:cNvSpPr>
          <p:nvPr/>
        </p:nvSpPr>
        <p:spPr bwMode="auto">
          <a:xfrm>
            <a:off x="2804826" y="2276475"/>
            <a:ext cx="1943100" cy="576263"/>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a:t>sacrifices</a:t>
            </a:r>
          </a:p>
        </p:txBody>
      </p:sp>
      <p:sp>
        <p:nvSpPr>
          <p:cNvPr id="180238" name="Rectangle 14"/>
          <p:cNvSpPr>
            <a:spLocks noChangeArrowheads="1"/>
          </p:cNvSpPr>
          <p:nvPr/>
        </p:nvSpPr>
        <p:spPr bwMode="auto">
          <a:xfrm>
            <a:off x="2733388" y="2852738"/>
            <a:ext cx="1366838" cy="576262"/>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a:t>career</a:t>
            </a:r>
          </a:p>
        </p:txBody>
      </p:sp>
      <p:sp>
        <p:nvSpPr>
          <p:cNvPr id="180239" name="Rectangle 15"/>
          <p:cNvSpPr>
            <a:spLocks noChangeArrowheads="1"/>
          </p:cNvSpPr>
          <p:nvPr/>
        </p:nvSpPr>
        <p:spPr bwMode="auto">
          <a:xfrm>
            <a:off x="4676488" y="2276475"/>
            <a:ext cx="4257200" cy="576263"/>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self-discipline/motivation</a:t>
            </a:r>
          </a:p>
        </p:txBody>
      </p:sp>
      <p:sp>
        <p:nvSpPr>
          <p:cNvPr id="180240" name="Rectangle 16"/>
          <p:cNvSpPr>
            <a:spLocks noChangeArrowheads="1"/>
          </p:cNvSpPr>
          <p:nvPr/>
        </p:nvSpPr>
        <p:spPr bwMode="auto">
          <a:xfrm>
            <a:off x="2301588" y="3429001"/>
            <a:ext cx="3831793" cy="576262"/>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guarantee of success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80236"/>
                                        </p:tgtEl>
                                        <p:attrNameLst>
                                          <p:attrName>style.visibility</p:attrName>
                                        </p:attrNameLst>
                                      </p:cBhvr>
                                      <p:to>
                                        <p:strVal val="visible"/>
                                      </p:to>
                                    </p:set>
                                    <p:anim to="" calcmode="lin" valueType="num">
                                      <p:cBhvr>
                                        <p:cTn id="7" dur="1" fill="hold"/>
                                        <p:tgtEl>
                                          <p:spTgt spid="18023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80237"/>
                                        </p:tgtEl>
                                        <p:attrNameLst>
                                          <p:attrName>style.visibility</p:attrName>
                                        </p:attrNameLst>
                                      </p:cBhvr>
                                      <p:to>
                                        <p:strVal val="visible"/>
                                      </p:to>
                                    </p:set>
                                    <p:anim to="" calcmode="lin" valueType="num">
                                      <p:cBhvr>
                                        <p:cTn id="12" dur="1" fill="hold"/>
                                        <p:tgtEl>
                                          <p:spTgt spid="180237"/>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80238"/>
                                        </p:tgtEl>
                                        <p:attrNameLst>
                                          <p:attrName>style.visibility</p:attrName>
                                        </p:attrNameLst>
                                      </p:cBhvr>
                                      <p:to>
                                        <p:strVal val="visible"/>
                                      </p:to>
                                    </p:set>
                                    <p:anim to="" calcmode="lin" valueType="num">
                                      <p:cBhvr>
                                        <p:cTn id="17" dur="1" fill="hold"/>
                                        <p:tgtEl>
                                          <p:spTgt spid="180238"/>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80239"/>
                                        </p:tgtEl>
                                        <p:attrNameLst>
                                          <p:attrName>style.visibility</p:attrName>
                                        </p:attrNameLst>
                                      </p:cBhvr>
                                      <p:to>
                                        <p:strVal val="visible"/>
                                      </p:to>
                                    </p:set>
                                    <p:anim to="" calcmode="lin" valueType="num">
                                      <p:cBhvr>
                                        <p:cTn id="22" dur="1" fill="hold"/>
                                        <p:tgtEl>
                                          <p:spTgt spid="180239"/>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80240"/>
                                        </p:tgtEl>
                                        <p:attrNameLst>
                                          <p:attrName>style.visibility</p:attrName>
                                        </p:attrNameLst>
                                      </p:cBhvr>
                                      <p:to>
                                        <p:strVal val="visible"/>
                                      </p:to>
                                    </p:set>
                                    <p:anim to="" calcmode="lin" valueType="num">
                                      <p:cBhvr>
                                        <p:cTn id="27" dur="1" fill="hold"/>
                                        <p:tgtEl>
                                          <p:spTgt spid="18024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6" grpId="0" animBg="1"/>
      <p:bldP spid="180237" grpId="0" animBg="1"/>
      <p:bldP spid="180238" grpId="0" animBg="1"/>
      <p:bldP spid="180239" grpId="0" animBg="1"/>
      <p:bldP spid="1802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Revision topics – chosen by your teachers</a:t>
            </a:r>
            <a:endParaRPr lang="en-GB" dirty="0"/>
          </a:p>
        </p:txBody>
      </p:sp>
      <p:sp>
        <p:nvSpPr>
          <p:cNvPr id="3" name="Content Placeholder 2"/>
          <p:cNvSpPr>
            <a:spLocks noGrp="1"/>
          </p:cNvSpPr>
          <p:nvPr>
            <p:ph idx="1"/>
          </p:nvPr>
        </p:nvSpPr>
        <p:spPr>
          <a:xfrm>
            <a:off x="1049866" y="1614310"/>
            <a:ext cx="7647277" cy="4363569"/>
          </a:xfrm>
        </p:spPr>
        <p:txBody>
          <a:bodyPr>
            <a:noAutofit/>
          </a:bodyPr>
          <a:lstStyle/>
          <a:p>
            <a:pPr lvl="0"/>
            <a:r>
              <a:rPr lang="en-GB" sz="2000" dirty="0" smtClean="0"/>
              <a:t>OBLA - Lactate threshold</a:t>
            </a:r>
          </a:p>
          <a:p>
            <a:pPr lvl="0"/>
            <a:r>
              <a:rPr lang="en-GB" sz="2000" dirty="0" smtClean="0"/>
              <a:t>Impulse</a:t>
            </a:r>
          </a:p>
          <a:p>
            <a:pPr lvl="0"/>
            <a:r>
              <a:rPr lang="en-GB" sz="2000" dirty="0" smtClean="0"/>
              <a:t>Characteristics of World Games</a:t>
            </a:r>
          </a:p>
          <a:p>
            <a:pPr lvl="0"/>
            <a:r>
              <a:rPr lang="en-GB" sz="2000" dirty="0" smtClean="0"/>
              <a:t>Injury and recovery</a:t>
            </a:r>
          </a:p>
          <a:p>
            <a:pPr lvl="0"/>
            <a:r>
              <a:rPr lang="en-GB" sz="2000" dirty="0" smtClean="0"/>
              <a:t>Deviance &amp; drug taking</a:t>
            </a:r>
          </a:p>
          <a:p>
            <a:pPr lvl="0"/>
            <a:r>
              <a:rPr lang="en-GB" sz="2000" dirty="0" smtClean="0"/>
              <a:t>Social facilitation - </a:t>
            </a:r>
            <a:r>
              <a:rPr lang="en-GB" sz="2000" dirty="0" err="1" smtClean="0"/>
              <a:t>Zajonc's</a:t>
            </a:r>
            <a:r>
              <a:rPr lang="en-GB" sz="2000" dirty="0" smtClean="0"/>
              <a:t> model and Baron's distraction - conflict theory</a:t>
            </a:r>
          </a:p>
          <a:p>
            <a:pPr lvl="0"/>
            <a:r>
              <a:rPr lang="en-GB" sz="2000" dirty="0" smtClean="0"/>
              <a:t>Motor unit recruitment - Spatial summation</a:t>
            </a:r>
          </a:p>
          <a:p>
            <a:pPr lvl="0"/>
            <a:r>
              <a:rPr lang="en-GB" sz="2000" dirty="0" smtClean="0"/>
              <a:t>ATP-PC energy systems</a:t>
            </a:r>
          </a:p>
          <a:p>
            <a:pPr marL="539496" indent="-457200">
              <a:spcBef>
                <a:spcPts val="0"/>
              </a:spcBef>
              <a:buNone/>
            </a:pPr>
            <a:endParaRPr lang="en-GB" sz="2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en-GB" sz="4000"/>
              <a:t>Effects of World games - Country</a:t>
            </a:r>
          </a:p>
        </p:txBody>
      </p:sp>
      <p:sp>
        <p:nvSpPr>
          <p:cNvPr id="181251" name="Rectangle 3"/>
          <p:cNvSpPr>
            <a:spLocks noGrp="1" noChangeArrowheads="1"/>
          </p:cNvSpPr>
          <p:nvPr>
            <p:ph type="body" idx="1"/>
          </p:nvPr>
        </p:nvSpPr>
        <p:spPr>
          <a:xfrm>
            <a:off x="1164566" y="1447800"/>
            <a:ext cx="7769122" cy="4800600"/>
          </a:xfrm>
        </p:spPr>
        <p:txBody>
          <a:bodyPr/>
          <a:lstStyle/>
          <a:p>
            <a:r>
              <a:rPr lang="en-GB" dirty="0"/>
              <a:t>               impact – seen as successful, part of national character</a:t>
            </a:r>
          </a:p>
          <a:p>
            <a:r>
              <a:rPr lang="en-GB" dirty="0"/>
              <a:t>Social impact –  </a:t>
            </a:r>
          </a:p>
          <a:p>
            <a:r>
              <a:rPr lang="en-GB" dirty="0"/>
              <a:t>Economic impact – financial success – </a:t>
            </a:r>
          </a:p>
          <a:p>
            <a:endParaRPr lang="en-GB" dirty="0"/>
          </a:p>
          <a:p>
            <a:r>
              <a:rPr lang="en-GB" dirty="0"/>
              <a:t>Can have negative impact -  </a:t>
            </a:r>
          </a:p>
          <a:p>
            <a:endParaRPr lang="en-GB" dirty="0"/>
          </a:p>
        </p:txBody>
      </p:sp>
      <p:sp>
        <p:nvSpPr>
          <p:cNvPr id="181252" name="Rectangle 4"/>
          <p:cNvSpPr>
            <a:spLocks noChangeArrowheads="1"/>
          </p:cNvSpPr>
          <p:nvPr/>
        </p:nvSpPr>
        <p:spPr bwMode="auto">
          <a:xfrm>
            <a:off x="1692275" y="1447800"/>
            <a:ext cx="1584325" cy="576262"/>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Cultural</a:t>
            </a:r>
          </a:p>
        </p:txBody>
      </p:sp>
      <p:sp>
        <p:nvSpPr>
          <p:cNvPr id="181253" name="Rectangle 5"/>
          <p:cNvSpPr>
            <a:spLocks noChangeArrowheads="1"/>
          </p:cNvSpPr>
          <p:nvPr/>
        </p:nvSpPr>
        <p:spPr bwMode="auto">
          <a:xfrm>
            <a:off x="4129087" y="2484408"/>
            <a:ext cx="2530475" cy="6048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unite country</a:t>
            </a:r>
          </a:p>
        </p:txBody>
      </p:sp>
      <p:sp>
        <p:nvSpPr>
          <p:cNvPr id="181254" name="Rectangle 6"/>
          <p:cNvSpPr>
            <a:spLocks noChangeArrowheads="1"/>
          </p:cNvSpPr>
          <p:nvPr/>
        </p:nvSpPr>
        <p:spPr bwMode="auto">
          <a:xfrm>
            <a:off x="1692275" y="3651250"/>
            <a:ext cx="6923087" cy="604837"/>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tourism / regeneration / infrastructure</a:t>
            </a:r>
          </a:p>
        </p:txBody>
      </p:sp>
      <p:sp>
        <p:nvSpPr>
          <p:cNvPr id="181255" name="Rectangle 7"/>
          <p:cNvSpPr>
            <a:spLocks noChangeArrowheads="1"/>
          </p:cNvSpPr>
          <p:nvPr/>
        </p:nvSpPr>
        <p:spPr bwMode="auto">
          <a:xfrm>
            <a:off x="5970587" y="4114800"/>
            <a:ext cx="1377950" cy="6048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failure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81252"/>
                                        </p:tgtEl>
                                        <p:attrNameLst>
                                          <p:attrName>style.visibility</p:attrName>
                                        </p:attrNameLst>
                                      </p:cBhvr>
                                      <p:to>
                                        <p:strVal val="visible"/>
                                      </p:to>
                                    </p:set>
                                    <p:anim to="" calcmode="lin" valueType="num">
                                      <p:cBhvr>
                                        <p:cTn id="7" dur="1" fill="hold"/>
                                        <p:tgtEl>
                                          <p:spTgt spid="18125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81253"/>
                                        </p:tgtEl>
                                        <p:attrNameLst>
                                          <p:attrName>style.visibility</p:attrName>
                                        </p:attrNameLst>
                                      </p:cBhvr>
                                      <p:to>
                                        <p:strVal val="visible"/>
                                      </p:to>
                                    </p:set>
                                    <p:anim to="" calcmode="lin" valueType="num">
                                      <p:cBhvr>
                                        <p:cTn id="12" dur="1" fill="hold"/>
                                        <p:tgtEl>
                                          <p:spTgt spid="18125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81254"/>
                                        </p:tgtEl>
                                        <p:attrNameLst>
                                          <p:attrName>style.visibility</p:attrName>
                                        </p:attrNameLst>
                                      </p:cBhvr>
                                      <p:to>
                                        <p:strVal val="visible"/>
                                      </p:to>
                                    </p:set>
                                    <p:anim to="" calcmode="lin" valueType="num">
                                      <p:cBhvr>
                                        <p:cTn id="17" dur="1" fill="hold"/>
                                        <p:tgtEl>
                                          <p:spTgt spid="181254"/>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81255"/>
                                        </p:tgtEl>
                                        <p:attrNameLst>
                                          <p:attrName>style.visibility</p:attrName>
                                        </p:attrNameLst>
                                      </p:cBhvr>
                                      <p:to>
                                        <p:strVal val="visible"/>
                                      </p:to>
                                    </p:set>
                                    <p:anim to="" calcmode="lin" valueType="num">
                                      <p:cBhvr>
                                        <p:cTn id="22" dur="1" fill="hold"/>
                                        <p:tgtEl>
                                          <p:spTgt spid="18125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2" grpId="0" animBg="1"/>
      <p:bldP spid="181253" grpId="0" animBg="1"/>
      <p:bldP spid="181254" grpId="0" animBg="1"/>
      <p:bldP spid="18125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normAutofit fontScale="90000"/>
          </a:bodyPr>
          <a:lstStyle/>
          <a:p>
            <a:r>
              <a:rPr lang="en-GB" sz="4000"/>
              <a:t>Effect of World Games - Government</a:t>
            </a:r>
          </a:p>
        </p:txBody>
      </p:sp>
      <p:sp>
        <p:nvSpPr>
          <p:cNvPr id="182275" name="Rectangle 3"/>
          <p:cNvSpPr>
            <a:spLocks noGrp="1" noChangeArrowheads="1"/>
          </p:cNvSpPr>
          <p:nvPr>
            <p:ph type="body" idx="1"/>
          </p:nvPr>
        </p:nvSpPr>
        <p:spPr>
          <a:xfrm>
            <a:off x="1181819" y="1447800"/>
            <a:ext cx="7751869" cy="4800600"/>
          </a:xfrm>
        </p:spPr>
        <p:txBody>
          <a:bodyPr/>
          <a:lstStyle/>
          <a:p>
            <a:r>
              <a:rPr lang="en-GB" dirty="0"/>
              <a:t>Provide support –  </a:t>
            </a:r>
          </a:p>
          <a:p>
            <a:r>
              <a:rPr lang="en-GB" dirty="0"/>
              <a:t>May be used to demonstrate </a:t>
            </a:r>
            <a:r>
              <a:rPr lang="en-GB" dirty="0" smtClean="0"/>
              <a:t>political success –</a:t>
            </a:r>
            <a:endParaRPr lang="en-GB" dirty="0"/>
          </a:p>
          <a:p>
            <a:r>
              <a:rPr lang="en-GB" dirty="0" smtClean="0"/>
              <a:t>Successful </a:t>
            </a:r>
            <a:r>
              <a:rPr lang="en-GB" dirty="0"/>
              <a:t>bid seen as </a:t>
            </a:r>
            <a:r>
              <a:rPr lang="en-GB" dirty="0" smtClean="0"/>
              <a:t>achievement on world-wide scale </a:t>
            </a:r>
            <a:endParaRPr lang="en-GB" dirty="0"/>
          </a:p>
        </p:txBody>
      </p:sp>
      <p:sp>
        <p:nvSpPr>
          <p:cNvPr id="182276" name="Rectangle 4"/>
          <p:cNvSpPr>
            <a:spLocks noChangeArrowheads="1"/>
          </p:cNvSpPr>
          <p:nvPr/>
        </p:nvSpPr>
        <p:spPr bwMode="auto">
          <a:xfrm>
            <a:off x="4614114" y="1447800"/>
            <a:ext cx="3251200" cy="6048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bidding, planning</a:t>
            </a:r>
          </a:p>
        </p:txBody>
      </p:sp>
      <p:sp>
        <p:nvSpPr>
          <p:cNvPr id="182277" name="Rectangle 5"/>
          <p:cNvSpPr>
            <a:spLocks noChangeArrowheads="1"/>
          </p:cNvSpPr>
          <p:nvPr/>
        </p:nvSpPr>
        <p:spPr bwMode="auto">
          <a:xfrm>
            <a:off x="3165323" y="2527300"/>
            <a:ext cx="1448791" cy="676275"/>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smtClean="0"/>
              <a:t>Beijing</a:t>
            </a:r>
            <a:endParaRPr lang="en-GB" sz="3200" dirty="0"/>
          </a:p>
        </p:txBody>
      </p:sp>
      <p:sp>
        <p:nvSpPr>
          <p:cNvPr id="182278" name="Rectangle 6"/>
          <p:cNvSpPr>
            <a:spLocks noChangeArrowheads="1"/>
          </p:cNvSpPr>
          <p:nvPr/>
        </p:nvSpPr>
        <p:spPr bwMode="auto">
          <a:xfrm>
            <a:off x="4485736" y="3605842"/>
            <a:ext cx="1863305" cy="6048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smtClean="0"/>
              <a:t>- </a:t>
            </a:r>
            <a:r>
              <a:rPr lang="en-GB" sz="3200" dirty="0"/>
              <a:t>London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82276"/>
                                        </p:tgtEl>
                                        <p:attrNameLst>
                                          <p:attrName>style.visibility</p:attrName>
                                        </p:attrNameLst>
                                      </p:cBhvr>
                                      <p:to>
                                        <p:strVal val="visible"/>
                                      </p:to>
                                    </p:set>
                                    <p:anim to="" calcmode="lin" valueType="num">
                                      <p:cBhvr>
                                        <p:cTn id="7" dur="1" fill="hold"/>
                                        <p:tgtEl>
                                          <p:spTgt spid="18227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82277"/>
                                        </p:tgtEl>
                                        <p:attrNameLst>
                                          <p:attrName>style.visibility</p:attrName>
                                        </p:attrNameLst>
                                      </p:cBhvr>
                                      <p:to>
                                        <p:strVal val="visible"/>
                                      </p:to>
                                    </p:set>
                                    <p:anim to="" calcmode="lin" valueType="num">
                                      <p:cBhvr>
                                        <p:cTn id="12" dur="1" fill="hold"/>
                                        <p:tgtEl>
                                          <p:spTgt spid="182277"/>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82278"/>
                                        </p:tgtEl>
                                        <p:attrNameLst>
                                          <p:attrName>style.visibility</p:attrName>
                                        </p:attrNameLst>
                                      </p:cBhvr>
                                      <p:to>
                                        <p:strVal val="visible"/>
                                      </p:to>
                                    </p:set>
                                    <p:anim to="" calcmode="lin" valueType="num">
                                      <p:cBhvr>
                                        <p:cTn id="17" dur="1" fill="hold"/>
                                        <p:tgtEl>
                                          <p:spTgt spid="18227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6" grpId="0" animBg="1"/>
      <p:bldP spid="182277" grpId="0" animBg="1"/>
      <p:bldP spid="18227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dirty="0"/>
              <a:t>Why seek excellence?</a:t>
            </a:r>
          </a:p>
        </p:txBody>
      </p:sp>
      <p:sp>
        <p:nvSpPr>
          <p:cNvPr id="11267" name="Rectangle 3"/>
          <p:cNvSpPr>
            <a:spLocks noGrp="1" noChangeArrowheads="1"/>
          </p:cNvSpPr>
          <p:nvPr>
            <p:ph type="body" sz="half" idx="1"/>
          </p:nvPr>
        </p:nvSpPr>
        <p:spPr>
          <a:xfrm>
            <a:off x="1107955" y="1557339"/>
            <a:ext cx="3321170" cy="3167062"/>
          </a:xfrm>
          <a:solidFill>
            <a:srgbClr val="FFFF00"/>
          </a:solidFill>
          <a:ln>
            <a:solidFill>
              <a:schemeClr val="tx1"/>
            </a:solidFill>
          </a:ln>
        </p:spPr>
        <p:txBody>
          <a:bodyPr/>
          <a:lstStyle/>
          <a:p>
            <a:pPr algn="ctr">
              <a:buFontTx/>
              <a:buNone/>
            </a:pPr>
            <a:r>
              <a:rPr lang="en-GB" dirty="0"/>
              <a:t>Individual</a:t>
            </a:r>
          </a:p>
        </p:txBody>
      </p:sp>
      <p:sp>
        <p:nvSpPr>
          <p:cNvPr id="11268" name="Rectangle 4"/>
          <p:cNvSpPr>
            <a:spLocks noGrp="1" noChangeArrowheads="1"/>
          </p:cNvSpPr>
          <p:nvPr>
            <p:ph type="body" sz="half" idx="2"/>
          </p:nvPr>
        </p:nvSpPr>
        <p:spPr>
          <a:xfrm>
            <a:off x="4643438" y="1557338"/>
            <a:ext cx="4038600" cy="3167063"/>
          </a:xfrm>
          <a:solidFill>
            <a:srgbClr val="FFFF00"/>
          </a:solidFill>
          <a:ln>
            <a:solidFill>
              <a:schemeClr val="tx1"/>
            </a:solidFill>
          </a:ln>
        </p:spPr>
        <p:txBody>
          <a:bodyPr>
            <a:normAutofit/>
          </a:bodyPr>
          <a:lstStyle/>
          <a:p>
            <a:pPr algn="ctr">
              <a:buFontTx/>
              <a:buNone/>
            </a:pPr>
            <a:r>
              <a:rPr lang="en-GB" sz="3200" dirty="0"/>
              <a:t>Society</a:t>
            </a:r>
          </a:p>
        </p:txBody>
      </p:sp>
      <p:sp>
        <p:nvSpPr>
          <p:cNvPr id="11269" name="Rectangle 5"/>
          <p:cNvSpPr>
            <a:spLocks noChangeArrowheads="1"/>
          </p:cNvSpPr>
          <p:nvPr/>
        </p:nvSpPr>
        <p:spPr bwMode="auto">
          <a:xfrm>
            <a:off x="1107955" y="2178051"/>
            <a:ext cx="3960812" cy="560387"/>
          </a:xfrm>
          <a:prstGeom prst="rect">
            <a:avLst/>
          </a:prstGeom>
          <a:noFill/>
          <a:ln w="9525">
            <a:noFill/>
            <a:miter lim="800000"/>
            <a:headEnd/>
            <a:tailEnd/>
          </a:ln>
          <a:effectLst/>
        </p:spPr>
        <p:txBody>
          <a:bodyPr/>
          <a:lstStyle/>
          <a:p>
            <a:pPr marL="342900" indent="-342900">
              <a:spcBef>
                <a:spcPct val="20000"/>
              </a:spcBef>
              <a:buFontTx/>
              <a:buChar char="•"/>
            </a:pPr>
            <a:r>
              <a:rPr lang="en-GB" sz="2800" dirty="0"/>
              <a:t>Challenge</a:t>
            </a:r>
          </a:p>
        </p:txBody>
      </p:sp>
      <p:sp>
        <p:nvSpPr>
          <p:cNvPr id="11271" name="Rectangle 7"/>
          <p:cNvSpPr>
            <a:spLocks noChangeArrowheads="1"/>
          </p:cNvSpPr>
          <p:nvPr/>
        </p:nvSpPr>
        <p:spPr bwMode="auto">
          <a:xfrm>
            <a:off x="1107955" y="2738438"/>
            <a:ext cx="4038600" cy="504825"/>
          </a:xfrm>
          <a:prstGeom prst="rect">
            <a:avLst/>
          </a:prstGeom>
          <a:noFill/>
          <a:ln w="9525">
            <a:noFill/>
            <a:miter lim="800000"/>
            <a:headEnd/>
            <a:tailEnd/>
          </a:ln>
          <a:effectLst/>
        </p:spPr>
        <p:txBody>
          <a:bodyPr/>
          <a:lstStyle/>
          <a:p>
            <a:pPr marL="342900" indent="-342900">
              <a:spcBef>
                <a:spcPct val="20000"/>
              </a:spcBef>
              <a:buFontTx/>
              <a:buChar char="•"/>
            </a:pPr>
            <a:r>
              <a:rPr lang="en-GB" sz="2800" dirty="0"/>
              <a:t>Employment</a:t>
            </a:r>
          </a:p>
        </p:txBody>
      </p:sp>
      <p:sp>
        <p:nvSpPr>
          <p:cNvPr id="11272" name="Rectangle 8"/>
          <p:cNvSpPr>
            <a:spLocks noChangeArrowheads="1"/>
          </p:cNvSpPr>
          <p:nvPr/>
        </p:nvSpPr>
        <p:spPr bwMode="auto">
          <a:xfrm>
            <a:off x="1107955" y="3357562"/>
            <a:ext cx="4038600" cy="503238"/>
          </a:xfrm>
          <a:prstGeom prst="rect">
            <a:avLst/>
          </a:prstGeom>
          <a:noFill/>
          <a:ln w="9525">
            <a:noFill/>
            <a:miter lim="800000"/>
            <a:headEnd/>
            <a:tailEnd/>
          </a:ln>
          <a:effectLst/>
        </p:spPr>
        <p:txBody>
          <a:bodyPr/>
          <a:lstStyle/>
          <a:p>
            <a:pPr marL="342900" indent="-342900">
              <a:spcBef>
                <a:spcPct val="20000"/>
              </a:spcBef>
              <a:buFontTx/>
              <a:buChar char="•"/>
            </a:pPr>
            <a:r>
              <a:rPr lang="en-GB" sz="2800" dirty="0"/>
              <a:t>Self-esteem</a:t>
            </a:r>
          </a:p>
        </p:txBody>
      </p:sp>
      <p:sp>
        <p:nvSpPr>
          <p:cNvPr id="11273" name="Rectangle 9"/>
          <p:cNvSpPr>
            <a:spLocks noChangeArrowheads="1"/>
          </p:cNvSpPr>
          <p:nvPr/>
        </p:nvSpPr>
        <p:spPr bwMode="auto">
          <a:xfrm>
            <a:off x="1107955" y="4065589"/>
            <a:ext cx="4038600" cy="560387"/>
          </a:xfrm>
          <a:prstGeom prst="rect">
            <a:avLst/>
          </a:prstGeom>
          <a:noFill/>
          <a:ln w="9525">
            <a:noFill/>
            <a:miter lim="800000"/>
            <a:headEnd/>
            <a:tailEnd/>
          </a:ln>
          <a:effectLst/>
        </p:spPr>
        <p:txBody>
          <a:bodyPr/>
          <a:lstStyle/>
          <a:p>
            <a:pPr marL="342900" indent="-342900">
              <a:spcBef>
                <a:spcPct val="20000"/>
              </a:spcBef>
              <a:buFontTx/>
              <a:buChar char="•"/>
            </a:pPr>
            <a:r>
              <a:rPr lang="en-GB" sz="2800" dirty="0"/>
              <a:t>Role models</a:t>
            </a:r>
          </a:p>
        </p:txBody>
      </p:sp>
      <p:sp>
        <p:nvSpPr>
          <p:cNvPr id="11274" name="Rectangle 10"/>
          <p:cNvSpPr>
            <a:spLocks noChangeArrowheads="1"/>
          </p:cNvSpPr>
          <p:nvPr/>
        </p:nvSpPr>
        <p:spPr bwMode="auto">
          <a:xfrm>
            <a:off x="4643438" y="2162175"/>
            <a:ext cx="4038600" cy="576263"/>
          </a:xfrm>
          <a:prstGeom prst="rect">
            <a:avLst/>
          </a:prstGeom>
          <a:noFill/>
          <a:ln w="9525">
            <a:noFill/>
            <a:miter lim="800000"/>
            <a:headEnd/>
            <a:tailEnd/>
          </a:ln>
          <a:effectLst/>
        </p:spPr>
        <p:txBody>
          <a:bodyPr/>
          <a:lstStyle/>
          <a:p>
            <a:pPr marL="342900" indent="-342900">
              <a:spcBef>
                <a:spcPct val="20000"/>
              </a:spcBef>
              <a:buFontTx/>
              <a:buChar char="•"/>
            </a:pPr>
            <a:r>
              <a:rPr lang="en-GB" sz="2800" dirty="0"/>
              <a:t>National pride</a:t>
            </a:r>
          </a:p>
        </p:txBody>
      </p:sp>
      <p:sp>
        <p:nvSpPr>
          <p:cNvPr id="11275" name="Rectangle 11"/>
          <p:cNvSpPr>
            <a:spLocks noChangeArrowheads="1"/>
          </p:cNvSpPr>
          <p:nvPr/>
        </p:nvSpPr>
        <p:spPr bwMode="auto">
          <a:xfrm>
            <a:off x="4643438" y="2738438"/>
            <a:ext cx="4038600" cy="503238"/>
          </a:xfrm>
          <a:prstGeom prst="rect">
            <a:avLst/>
          </a:prstGeom>
          <a:noFill/>
          <a:ln w="9525">
            <a:noFill/>
            <a:miter lim="800000"/>
            <a:headEnd/>
            <a:tailEnd/>
          </a:ln>
          <a:effectLst/>
        </p:spPr>
        <p:txBody>
          <a:bodyPr/>
          <a:lstStyle/>
          <a:p>
            <a:pPr marL="342900" indent="-342900">
              <a:spcBef>
                <a:spcPct val="20000"/>
              </a:spcBef>
              <a:buFontTx/>
              <a:buChar char="•"/>
            </a:pPr>
            <a:r>
              <a:rPr lang="en-GB" sz="2800" dirty="0"/>
              <a:t>Reduces crime</a:t>
            </a:r>
          </a:p>
        </p:txBody>
      </p:sp>
      <p:sp>
        <p:nvSpPr>
          <p:cNvPr id="11276" name="Rectangle 12"/>
          <p:cNvSpPr>
            <a:spLocks noChangeArrowheads="1"/>
          </p:cNvSpPr>
          <p:nvPr/>
        </p:nvSpPr>
        <p:spPr bwMode="auto">
          <a:xfrm>
            <a:off x="4643438" y="3284538"/>
            <a:ext cx="4038600" cy="576262"/>
          </a:xfrm>
          <a:prstGeom prst="rect">
            <a:avLst/>
          </a:prstGeom>
          <a:noFill/>
          <a:ln w="9525">
            <a:noFill/>
            <a:miter lim="800000"/>
            <a:headEnd/>
            <a:tailEnd/>
          </a:ln>
          <a:effectLst/>
        </p:spPr>
        <p:txBody>
          <a:bodyPr/>
          <a:lstStyle/>
          <a:p>
            <a:pPr marL="342900" indent="-342900">
              <a:spcBef>
                <a:spcPct val="20000"/>
              </a:spcBef>
              <a:buFontTx/>
              <a:buChar char="•"/>
            </a:pPr>
            <a:r>
              <a:rPr lang="en-GB" sz="2800" dirty="0"/>
              <a:t>Big money</a:t>
            </a:r>
          </a:p>
        </p:txBody>
      </p:sp>
      <p:sp>
        <p:nvSpPr>
          <p:cNvPr id="11277" name="Rectangle 13"/>
          <p:cNvSpPr>
            <a:spLocks noChangeArrowheads="1"/>
          </p:cNvSpPr>
          <p:nvPr/>
        </p:nvSpPr>
        <p:spPr bwMode="auto">
          <a:xfrm>
            <a:off x="4643438" y="3789363"/>
            <a:ext cx="4038600" cy="935037"/>
          </a:xfrm>
          <a:prstGeom prst="rect">
            <a:avLst/>
          </a:prstGeom>
          <a:noFill/>
          <a:ln w="9525">
            <a:noFill/>
            <a:miter lim="800000"/>
            <a:headEnd/>
            <a:tailEnd/>
          </a:ln>
          <a:effectLst/>
        </p:spPr>
        <p:txBody>
          <a:bodyPr/>
          <a:lstStyle/>
          <a:p>
            <a:pPr marL="342900" indent="-342900">
              <a:spcBef>
                <a:spcPct val="20000"/>
              </a:spcBef>
              <a:buFontTx/>
              <a:buChar char="•"/>
            </a:pPr>
            <a:r>
              <a:rPr lang="en-GB" sz="2800"/>
              <a:t>Healthy – increase mass participation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anim to="" calcmode="lin" valueType="num">
                                      <p:cBhvr>
                                        <p:cTn id="7" dur="1" fill="hold"/>
                                        <p:tgtEl>
                                          <p:spTgt spid="11269">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271">
                                            <p:txEl>
                                              <p:pRg st="0" end="0"/>
                                            </p:txEl>
                                          </p:spTgt>
                                        </p:tgtEl>
                                        <p:attrNameLst>
                                          <p:attrName>style.visibility</p:attrName>
                                        </p:attrNameLst>
                                      </p:cBhvr>
                                      <p:to>
                                        <p:strVal val="visible"/>
                                      </p:to>
                                    </p:set>
                                    <p:anim to="" calcmode="lin" valueType="num">
                                      <p:cBhvr>
                                        <p:cTn id="12" dur="1" fill="hold"/>
                                        <p:tgtEl>
                                          <p:spTgt spid="11271">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1272">
                                            <p:txEl>
                                              <p:pRg st="0" end="0"/>
                                            </p:txEl>
                                          </p:spTgt>
                                        </p:tgtEl>
                                        <p:attrNameLst>
                                          <p:attrName>style.visibility</p:attrName>
                                        </p:attrNameLst>
                                      </p:cBhvr>
                                      <p:to>
                                        <p:strVal val="visible"/>
                                      </p:to>
                                    </p:set>
                                    <p:anim to="" calcmode="lin" valueType="num">
                                      <p:cBhvr>
                                        <p:cTn id="17" dur="1" fill="hold"/>
                                        <p:tgtEl>
                                          <p:spTgt spid="11272">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1273">
                                            <p:txEl>
                                              <p:pRg st="0" end="0"/>
                                            </p:txEl>
                                          </p:spTgt>
                                        </p:tgtEl>
                                        <p:attrNameLst>
                                          <p:attrName>style.visibility</p:attrName>
                                        </p:attrNameLst>
                                      </p:cBhvr>
                                      <p:to>
                                        <p:strVal val="visible"/>
                                      </p:to>
                                    </p:set>
                                    <p:anim to="" calcmode="lin" valueType="num">
                                      <p:cBhvr>
                                        <p:cTn id="22" dur="1" fill="hold"/>
                                        <p:tgtEl>
                                          <p:spTgt spid="11273">
                                            <p:txEl>
                                              <p:pRg st="0" end="0"/>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1274">
                                            <p:txEl>
                                              <p:pRg st="0" end="0"/>
                                            </p:txEl>
                                          </p:spTgt>
                                        </p:tgtEl>
                                        <p:attrNameLst>
                                          <p:attrName>style.visibility</p:attrName>
                                        </p:attrNameLst>
                                      </p:cBhvr>
                                      <p:to>
                                        <p:strVal val="visible"/>
                                      </p:to>
                                    </p:set>
                                    <p:anim to="" calcmode="lin" valueType="num">
                                      <p:cBhvr>
                                        <p:cTn id="27" dur="1" fill="hold"/>
                                        <p:tgtEl>
                                          <p:spTgt spid="11274">
                                            <p:txEl>
                                              <p:pRg st="0" end="0"/>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1275">
                                            <p:txEl>
                                              <p:pRg st="0" end="0"/>
                                            </p:txEl>
                                          </p:spTgt>
                                        </p:tgtEl>
                                        <p:attrNameLst>
                                          <p:attrName>style.visibility</p:attrName>
                                        </p:attrNameLst>
                                      </p:cBhvr>
                                      <p:to>
                                        <p:strVal val="visible"/>
                                      </p:to>
                                    </p:set>
                                    <p:anim to="" calcmode="lin" valueType="num">
                                      <p:cBhvr>
                                        <p:cTn id="32" dur="1" fill="hold"/>
                                        <p:tgtEl>
                                          <p:spTgt spid="11275">
                                            <p:txEl>
                                              <p:pRg st="0" end="0"/>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11276">
                                            <p:txEl>
                                              <p:pRg st="0" end="0"/>
                                            </p:txEl>
                                          </p:spTgt>
                                        </p:tgtEl>
                                        <p:attrNameLst>
                                          <p:attrName>style.visibility</p:attrName>
                                        </p:attrNameLst>
                                      </p:cBhvr>
                                      <p:to>
                                        <p:strVal val="visible"/>
                                      </p:to>
                                    </p:set>
                                    <p:anim to="" calcmode="lin" valueType="num">
                                      <p:cBhvr>
                                        <p:cTn id="37" dur="1" fill="hold"/>
                                        <p:tgtEl>
                                          <p:spTgt spid="11276">
                                            <p:txEl>
                                              <p:pRg st="0" end="0"/>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11277">
                                            <p:txEl>
                                              <p:pRg st="0" end="0"/>
                                            </p:txEl>
                                          </p:spTgt>
                                        </p:tgtEl>
                                        <p:attrNameLst>
                                          <p:attrName>style.visibility</p:attrName>
                                        </p:attrNameLst>
                                      </p:cBhvr>
                                      <p:to>
                                        <p:strVal val="visible"/>
                                      </p:to>
                                    </p:set>
                                    <p:anim to="" calcmode="lin" valueType="num">
                                      <p:cBhvr>
                                        <p:cTn id="42" dur="1" fill="hold"/>
                                        <p:tgtEl>
                                          <p:spTgt spid="11277">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build="p"/>
      <p:bldP spid="11271" grpId="0" build="p"/>
      <p:bldP spid="11272" grpId="0" build="p"/>
      <p:bldP spid="11273" grpId="0" build="p"/>
      <p:bldP spid="11274" grpId="0" build="p"/>
      <p:bldP spid="11275" grpId="0" build="p"/>
      <p:bldP spid="11276" grpId="0" build="p"/>
      <p:bldP spid="1127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a:t>Not all good news</a:t>
            </a:r>
          </a:p>
        </p:txBody>
      </p:sp>
      <p:sp>
        <p:nvSpPr>
          <p:cNvPr id="12291" name="Rectangle 3"/>
          <p:cNvSpPr>
            <a:spLocks noGrp="1" noChangeArrowheads="1"/>
          </p:cNvSpPr>
          <p:nvPr>
            <p:ph type="body" idx="1"/>
          </p:nvPr>
        </p:nvSpPr>
        <p:spPr>
          <a:xfrm>
            <a:off x="1130060" y="1447800"/>
            <a:ext cx="7803628" cy="4800600"/>
          </a:xfrm>
        </p:spPr>
        <p:txBody>
          <a:bodyPr/>
          <a:lstStyle/>
          <a:p>
            <a:r>
              <a:rPr lang="en-GB" dirty="0"/>
              <a:t>Elite sport for                                 – requires substantial </a:t>
            </a:r>
          </a:p>
          <a:p>
            <a:endParaRPr lang="en-GB" dirty="0"/>
          </a:p>
          <a:p>
            <a:r>
              <a:rPr lang="en-GB" dirty="0"/>
              <a:t>Loss of morality </a:t>
            </a:r>
          </a:p>
          <a:p>
            <a:endParaRPr lang="en-GB" dirty="0"/>
          </a:p>
          <a:p>
            <a:r>
              <a:rPr lang="en-GB" dirty="0"/>
              <a:t>Physical and psychological damage from</a:t>
            </a:r>
          </a:p>
        </p:txBody>
      </p:sp>
      <p:sp>
        <p:nvSpPr>
          <p:cNvPr id="12292" name="Text Box 4"/>
          <p:cNvSpPr txBox="1">
            <a:spLocks noChangeArrowheads="1"/>
          </p:cNvSpPr>
          <p:nvPr/>
        </p:nvSpPr>
        <p:spPr bwMode="auto">
          <a:xfrm>
            <a:off x="4895850" y="1920875"/>
            <a:ext cx="4248150" cy="579438"/>
          </a:xfrm>
          <a:prstGeom prst="rect">
            <a:avLst/>
          </a:prstGeom>
          <a:solidFill>
            <a:srgbClr val="FFFF00"/>
          </a:solidFill>
          <a:ln w="9525">
            <a:noFill/>
            <a:miter lim="800000"/>
            <a:headEnd/>
            <a:tailEnd/>
          </a:ln>
          <a:effectLst/>
        </p:spPr>
        <p:txBody>
          <a:bodyPr>
            <a:spAutoFit/>
          </a:bodyPr>
          <a:lstStyle/>
          <a:p>
            <a:pPr algn="ctr">
              <a:spcBef>
                <a:spcPct val="20000"/>
              </a:spcBef>
            </a:pPr>
            <a:r>
              <a:rPr lang="en-GB" sz="3200"/>
              <a:t>funding and resources</a:t>
            </a:r>
          </a:p>
        </p:txBody>
      </p:sp>
      <p:sp>
        <p:nvSpPr>
          <p:cNvPr id="12293" name="Text Box 5"/>
          <p:cNvSpPr txBox="1">
            <a:spLocks noChangeArrowheads="1"/>
          </p:cNvSpPr>
          <p:nvPr/>
        </p:nvSpPr>
        <p:spPr bwMode="auto">
          <a:xfrm>
            <a:off x="4386771" y="3073400"/>
            <a:ext cx="3428762" cy="579438"/>
          </a:xfrm>
          <a:prstGeom prst="rect">
            <a:avLst/>
          </a:prstGeom>
          <a:solidFill>
            <a:srgbClr val="FFFF00"/>
          </a:solidFill>
          <a:ln w="9525">
            <a:noFill/>
            <a:miter lim="800000"/>
            <a:headEnd/>
            <a:tailEnd/>
          </a:ln>
          <a:effectLst/>
        </p:spPr>
        <p:txBody>
          <a:bodyPr wrap="square">
            <a:spAutoFit/>
          </a:bodyPr>
          <a:lstStyle/>
          <a:p>
            <a:pPr algn="ctr">
              <a:spcBef>
                <a:spcPct val="20000"/>
              </a:spcBef>
            </a:pPr>
            <a:r>
              <a:rPr lang="en-GB" sz="3200" dirty="0"/>
              <a:t>– sportsmanship – </a:t>
            </a:r>
          </a:p>
        </p:txBody>
      </p:sp>
      <p:sp>
        <p:nvSpPr>
          <p:cNvPr id="12294" name="Text Box 6"/>
          <p:cNvSpPr txBox="1">
            <a:spLocks noChangeArrowheads="1"/>
          </p:cNvSpPr>
          <p:nvPr/>
        </p:nvSpPr>
        <p:spPr bwMode="auto">
          <a:xfrm>
            <a:off x="1435608" y="4735902"/>
            <a:ext cx="5832475" cy="579438"/>
          </a:xfrm>
          <a:prstGeom prst="rect">
            <a:avLst/>
          </a:prstGeom>
          <a:solidFill>
            <a:srgbClr val="FFFF00"/>
          </a:solidFill>
          <a:ln w="9525">
            <a:noFill/>
            <a:miter lim="800000"/>
            <a:headEnd/>
            <a:tailEnd/>
          </a:ln>
          <a:effectLst/>
        </p:spPr>
        <p:txBody>
          <a:bodyPr>
            <a:spAutoFit/>
          </a:bodyPr>
          <a:lstStyle/>
          <a:p>
            <a:pPr algn="ctr">
              <a:spcBef>
                <a:spcPct val="20000"/>
              </a:spcBef>
            </a:pPr>
            <a:r>
              <a:rPr lang="en-GB" sz="3200" dirty="0"/>
              <a:t>over training and specialisation</a:t>
            </a:r>
          </a:p>
        </p:txBody>
      </p:sp>
      <p:sp>
        <p:nvSpPr>
          <p:cNvPr id="12295" name="Text Box 7"/>
          <p:cNvSpPr txBox="1">
            <a:spLocks noChangeArrowheads="1"/>
          </p:cNvSpPr>
          <p:nvPr/>
        </p:nvSpPr>
        <p:spPr bwMode="auto">
          <a:xfrm>
            <a:off x="3883533" y="1417638"/>
            <a:ext cx="3455987" cy="579437"/>
          </a:xfrm>
          <a:prstGeom prst="rect">
            <a:avLst/>
          </a:prstGeom>
          <a:solidFill>
            <a:srgbClr val="FFFF00"/>
          </a:solidFill>
          <a:ln w="9525">
            <a:noFill/>
            <a:miter lim="800000"/>
            <a:headEnd/>
            <a:tailEnd/>
          </a:ln>
          <a:effectLst/>
        </p:spPr>
        <p:txBody>
          <a:bodyPr>
            <a:spAutoFit/>
          </a:bodyPr>
          <a:lstStyle/>
          <a:p>
            <a:pPr algn="ctr">
              <a:spcBef>
                <a:spcPct val="20000"/>
              </a:spcBef>
            </a:pPr>
            <a:r>
              <a:rPr lang="en-GB" sz="3200" dirty="0"/>
              <a:t>exclusive minority</a:t>
            </a:r>
          </a:p>
        </p:txBody>
      </p:sp>
      <p:sp>
        <p:nvSpPr>
          <p:cNvPr id="12296" name="Text Box 8"/>
          <p:cNvSpPr txBox="1">
            <a:spLocks noChangeArrowheads="1"/>
          </p:cNvSpPr>
          <p:nvPr/>
        </p:nvSpPr>
        <p:spPr bwMode="auto">
          <a:xfrm>
            <a:off x="1435608" y="3649663"/>
            <a:ext cx="3610845" cy="579437"/>
          </a:xfrm>
          <a:prstGeom prst="rect">
            <a:avLst/>
          </a:prstGeom>
          <a:solidFill>
            <a:srgbClr val="FFFF00"/>
          </a:solidFill>
          <a:ln w="9525">
            <a:noFill/>
            <a:miter lim="800000"/>
            <a:headEnd/>
            <a:tailEnd/>
          </a:ln>
          <a:effectLst/>
        </p:spPr>
        <p:txBody>
          <a:bodyPr wrap="square">
            <a:spAutoFit/>
          </a:bodyPr>
          <a:lstStyle/>
          <a:p>
            <a:pPr algn="ctr">
              <a:spcBef>
                <a:spcPct val="20000"/>
              </a:spcBef>
            </a:pPr>
            <a:r>
              <a:rPr lang="en-GB" sz="3200" dirty="0"/>
              <a:t>increased deviancy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295"/>
                                        </p:tgtEl>
                                        <p:attrNameLst>
                                          <p:attrName>style.visibility</p:attrName>
                                        </p:attrNameLst>
                                      </p:cBhvr>
                                      <p:to>
                                        <p:strVal val="visible"/>
                                      </p:to>
                                    </p:set>
                                    <p:anim to="" calcmode="lin" valueType="num">
                                      <p:cBhvr>
                                        <p:cTn id="7" dur="1" fill="hold"/>
                                        <p:tgtEl>
                                          <p:spTgt spid="1229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2292"/>
                                        </p:tgtEl>
                                        <p:attrNameLst>
                                          <p:attrName>style.visibility</p:attrName>
                                        </p:attrNameLst>
                                      </p:cBhvr>
                                      <p:to>
                                        <p:strVal val="visible"/>
                                      </p:to>
                                    </p:set>
                                    <p:anim to="" calcmode="lin" valueType="num">
                                      <p:cBhvr>
                                        <p:cTn id="12" dur="1" fill="hold"/>
                                        <p:tgtEl>
                                          <p:spTgt spid="12292"/>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2293"/>
                                        </p:tgtEl>
                                        <p:attrNameLst>
                                          <p:attrName>style.visibility</p:attrName>
                                        </p:attrNameLst>
                                      </p:cBhvr>
                                      <p:to>
                                        <p:strVal val="visible"/>
                                      </p:to>
                                    </p:set>
                                    <p:anim to="" calcmode="lin" valueType="num">
                                      <p:cBhvr>
                                        <p:cTn id="17" dur="1" fill="hold"/>
                                        <p:tgtEl>
                                          <p:spTgt spid="12293"/>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2296"/>
                                        </p:tgtEl>
                                        <p:attrNameLst>
                                          <p:attrName>style.visibility</p:attrName>
                                        </p:attrNameLst>
                                      </p:cBhvr>
                                      <p:to>
                                        <p:strVal val="visible"/>
                                      </p:to>
                                    </p:set>
                                    <p:anim to="" calcmode="lin" valueType="num">
                                      <p:cBhvr>
                                        <p:cTn id="22" dur="1" fill="hold"/>
                                        <p:tgtEl>
                                          <p:spTgt spid="12296"/>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2294"/>
                                        </p:tgtEl>
                                        <p:attrNameLst>
                                          <p:attrName>style.visibility</p:attrName>
                                        </p:attrNameLst>
                                      </p:cBhvr>
                                      <p:to>
                                        <p:strVal val="visible"/>
                                      </p:to>
                                    </p:set>
                                    <p:anim to="" calcmode="lin" valueType="num">
                                      <p:cBhvr>
                                        <p:cTn id="27" dur="1" fill="hold"/>
                                        <p:tgtEl>
                                          <p:spTgt spid="1229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12293" grpId="0" animBg="1"/>
      <p:bldP spid="12294" grpId="0" animBg="1"/>
      <p:bldP spid="12295" grpId="0" animBg="1"/>
      <p:bldP spid="1229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GB" sz="4000"/>
              <a:t>Qualities required for elite performer/performance</a:t>
            </a:r>
          </a:p>
        </p:txBody>
      </p:sp>
      <p:sp>
        <p:nvSpPr>
          <p:cNvPr id="13315" name="Rectangle 3"/>
          <p:cNvSpPr>
            <a:spLocks noGrp="1" noChangeArrowheads="1"/>
          </p:cNvSpPr>
          <p:nvPr>
            <p:ph type="body" sz="half" idx="1"/>
          </p:nvPr>
        </p:nvSpPr>
        <p:spPr>
          <a:xfrm>
            <a:off x="1009290" y="1600200"/>
            <a:ext cx="3486509" cy="3989388"/>
          </a:xfrm>
          <a:noFill/>
        </p:spPr>
        <p:txBody>
          <a:bodyPr/>
          <a:lstStyle/>
          <a:p>
            <a:pPr algn="ctr">
              <a:buFontTx/>
              <a:buNone/>
            </a:pPr>
            <a:r>
              <a:rPr lang="en-GB" sz="3200" dirty="0"/>
              <a:t>Physical</a:t>
            </a:r>
          </a:p>
          <a:p>
            <a:r>
              <a:rPr lang="en-GB" sz="3200" dirty="0"/>
              <a:t> </a:t>
            </a:r>
          </a:p>
          <a:p>
            <a:r>
              <a:rPr lang="en-GB" sz="3200" dirty="0"/>
              <a:t> </a:t>
            </a:r>
          </a:p>
          <a:p>
            <a:r>
              <a:rPr lang="en-GB" sz="3200" dirty="0"/>
              <a:t> </a:t>
            </a:r>
          </a:p>
          <a:p>
            <a:r>
              <a:rPr lang="en-GB" sz="3200" dirty="0"/>
              <a:t> </a:t>
            </a:r>
          </a:p>
          <a:p>
            <a:r>
              <a:rPr lang="en-GB" sz="3200" dirty="0"/>
              <a:t> </a:t>
            </a:r>
          </a:p>
          <a:p>
            <a:pPr>
              <a:buFontTx/>
              <a:buNone/>
            </a:pPr>
            <a:endParaRPr lang="en-GB" sz="3200" dirty="0"/>
          </a:p>
        </p:txBody>
      </p:sp>
      <p:sp>
        <p:nvSpPr>
          <p:cNvPr id="13316" name="Rectangle 4"/>
          <p:cNvSpPr>
            <a:spLocks noGrp="1" noChangeArrowheads="1"/>
          </p:cNvSpPr>
          <p:nvPr>
            <p:ph type="body" sz="half" idx="2"/>
          </p:nvPr>
        </p:nvSpPr>
        <p:spPr>
          <a:xfrm>
            <a:off x="4648200" y="1600200"/>
            <a:ext cx="4038600" cy="4068763"/>
          </a:xfrm>
          <a:noFill/>
        </p:spPr>
        <p:txBody>
          <a:bodyPr/>
          <a:lstStyle/>
          <a:p>
            <a:pPr algn="ctr">
              <a:buFontTx/>
              <a:buNone/>
            </a:pPr>
            <a:r>
              <a:rPr lang="en-GB" sz="3200"/>
              <a:t>Psychological</a:t>
            </a:r>
          </a:p>
          <a:p>
            <a:r>
              <a:rPr lang="en-GB" sz="3200"/>
              <a:t> </a:t>
            </a:r>
          </a:p>
          <a:p>
            <a:r>
              <a:rPr lang="en-GB" sz="3200"/>
              <a:t> </a:t>
            </a:r>
          </a:p>
          <a:p>
            <a:r>
              <a:rPr lang="en-GB" sz="3200"/>
              <a:t> </a:t>
            </a:r>
          </a:p>
          <a:p>
            <a:r>
              <a:rPr lang="en-GB" sz="3200"/>
              <a:t> </a:t>
            </a:r>
          </a:p>
          <a:p>
            <a:r>
              <a:rPr lang="en-GB" sz="3200"/>
              <a:t> </a:t>
            </a:r>
          </a:p>
          <a:p>
            <a:r>
              <a:rPr lang="en-GB" sz="3200"/>
              <a:t> </a:t>
            </a:r>
          </a:p>
        </p:txBody>
      </p:sp>
      <p:sp>
        <p:nvSpPr>
          <p:cNvPr id="13317" name="Rectangle 5"/>
          <p:cNvSpPr>
            <a:spLocks noChangeArrowheads="1"/>
          </p:cNvSpPr>
          <p:nvPr/>
        </p:nvSpPr>
        <p:spPr bwMode="auto">
          <a:xfrm>
            <a:off x="1207698" y="2205038"/>
            <a:ext cx="2087563" cy="649287"/>
          </a:xfrm>
          <a:prstGeom prst="rect">
            <a:avLst/>
          </a:prstGeom>
          <a:solidFill>
            <a:srgbClr val="FFFF00"/>
          </a:solidFill>
          <a:ln w="9525">
            <a:noFill/>
            <a:miter lim="800000"/>
            <a:headEnd/>
            <a:tailEnd/>
          </a:ln>
          <a:effectLst/>
        </p:spPr>
        <p:txBody>
          <a:bodyPr/>
          <a:lstStyle/>
          <a:p>
            <a:pPr>
              <a:spcBef>
                <a:spcPct val="20000"/>
              </a:spcBef>
            </a:pPr>
            <a:r>
              <a:rPr lang="en-GB" sz="3200" dirty="0"/>
              <a:t>Ability/skill</a:t>
            </a:r>
          </a:p>
        </p:txBody>
      </p:sp>
      <p:sp>
        <p:nvSpPr>
          <p:cNvPr id="13318" name="Rectangle 6"/>
          <p:cNvSpPr>
            <a:spLocks noChangeArrowheads="1"/>
          </p:cNvSpPr>
          <p:nvPr/>
        </p:nvSpPr>
        <p:spPr bwMode="auto">
          <a:xfrm>
            <a:off x="5148263" y="2133600"/>
            <a:ext cx="2371725" cy="604838"/>
          </a:xfrm>
          <a:prstGeom prst="rect">
            <a:avLst/>
          </a:prstGeom>
          <a:solidFill>
            <a:srgbClr val="FFFF00"/>
          </a:solidFill>
          <a:ln w="9525">
            <a:noFill/>
            <a:miter lim="800000"/>
            <a:headEnd/>
            <a:tailEnd/>
          </a:ln>
          <a:effectLst/>
        </p:spPr>
        <p:txBody>
          <a:bodyPr/>
          <a:lstStyle/>
          <a:p>
            <a:pPr marL="342900" indent="-342900">
              <a:spcBef>
                <a:spcPct val="20000"/>
              </a:spcBef>
            </a:pPr>
            <a:r>
              <a:rPr lang="en-GB" sz="3200"/>
              <a:t>Competitive</a:t>
            </a:r>
          </a:p>
        </p:txBody>
      </p:sp>
      <p:sp>
        <p:nvSpPr>
          <p:cNvPr id="13319" name="Rectangle 7"/>
          <p:cNvSpPr>
            <a:spLocks noChangeArrowheads="1"/>
          </p:cNvSpPr>
          <p:nvPr/>
        </p:nvSpPr>
        <p:spPr bwMode="auto">
          <a:xfrm>
            <a:off x="1207698" y="2781300"/>
            <a:ext cx="1584325" cy="649288"/>
          </a:xfrm>
          <a:prstGeom prst="rect">
            <a:avLst/>
          </a:prstGeom>
          <a:solidFill>
            <a:srgbClr val="FFFF00"/>
          </a:solidFill>
          <a:ln w="9525">
            <a:noFill/>
            <a:miter lim="800000"/>
            <a:headEnd/>
            <a:tailEnd/>
          </a:ln>
          <a:effectLst/>
        </p:spPr>
        <p:txBody>
          <a:bodyPr/>
          <a:lstStyle/>
          <a:p>
            <a:pPr>
              <a:spcBef>
                <a:spcPct val="20000"/>
              </a:spcBef>
            </a:pPr>
            <a:r>
              <a:rPr lang="en-GB" sz="3200"/>
              <a:t>Fitness</a:t>
            </a:r>
          </a:p>
        </p:txBody>
      </p:sp>
      <p:sp>
        <p:nvSpPr>
          <p:cNvPr id="13320" name="Rectangle 8"/>
          <p:cNvSpPr>
            <a:spLocks noChangeArrowheads="1"/>
          </p:cNvSpPr>
          <p:nvPr/>
        </p:nvSpPr>
        <p:spPr bwMode="auto">
          <a:xfrm>
            <a:off x="1207698" y="3284538"/>
            <a:ext cx="2016125" cy="649287"/>
          </a:xfrm>
          <a:prstGeom prst="rect">
            <a:avLst/>
          </a:prstGeom>
          <a:solidFill>
            <a:srgbClr val="FFFF00"/>
          </a:solidFill>
          <a:ln w="9525">
            <a:noFill/>
            <a:miter lim="800000"/>
            <a:headEnd/>
            <a:tailEnd/>
          </a:ln>
          <a:effectLst/>
        </p:spPr>
        <p:txBody>
          <a:bodyPr/>
          <a:lstStyle/>
          <a:p>
            <a:pPr>
              <a:spcBef>
                <a:spcPct val="20000"/>
              </a:spcBef>
            </a:pPr>
            <a:r>
              <a:rPr lang="en-GB" sz="3200"/>
              <a:t>Physique</a:t>
            </a:r>
          </a:p>
        </p:txBody>
      </p:sp>
      <p:sp>
        <p:nvSpPr>
          <p:cNvPr id="13321" name="Rectangle 9"/>
          <p:cNvSpPr>
            <a:spLocks noChangeArrowheads="1"/>
          </p:cNvSpPr>
          <p:nvPr/>
        </p:nvSpPr>
        <p:spPr bwMode="auto">
          <a:xfrm>
            <a:off x="1207698" y="3860800"/>
            <a:ext cx="3311525" cy="649288"/>
          </a:xfrm>
          <a:prstGeom prst="rect">
            <a:avLst/>
          </a:prstGeom>
          <a:solidFill>
            <a:srgbClr val="FFFF00"/>
          </a:solidFill>
          <a:ln w="9525">
            <a:noFill/>
            <a:miter lim="800000"/>
            <a:headEnd/>
            <a:tailEnd/>
          </a:ln>
          <a:effectLst/>
        </p:spPr>
        <p:txBody>
          <a:bodyPr/>
          <a:lstStyle/>
          <a:p>
            <a:pPr>
              <a:spcBef>
                <a:spcPct val="20000"/>
              </a:spcBef>
            </a:pPr>
            <a:r>
              <a:rPr lang="en-GB" sz="3200"/>
              <a:t>Muscle-fibre type</a:t>
            </a:r>
          </a:p>
        </p:txBody>
      </p:sp>
      <p:sp>
        <p:nvSpPr>
          <p:cNvPr id="13322" name="Rectangle 10"/>
          <p:cNvSpPr>
            <a:spLocks noChangeArrowheads="1"/>
          </p:cNvSpPr>
          <p:nvPr/>
        </p:nvSpPr>
        <p:spPr bwMode="auto">
          <a:xfrm>
            <a:off x="1207698" y="4437063"/>
            <a:ext cx="3311525" cy="1152525"/>
          </a:xfrm>
          <a:prstGeom prst="rect">
            <a:avLst/>
          </a:prstGeom>
          <a:solidFill>
            <a:srgbClr val="FFFF00"/>
          </a:solidFill>
          <a:ln w="9525">
            <a:noFill/>
            <a:miter lim="800000"/>
            <a:headEnd/>
            <a:tailEnd/>
          </a:ln>
          <a:effectLst/>
        </p:spPr>
        <p:txBody>
          <a:bodyPr/>
          <a:lstStyle/>
          <a:p>
            <a:pPr>
              <a:spcBef>
                <a:spcPct val="20000"/>
              </a:spcBef>
            </a:pPr>
            <a:r>
              <a:rPr lang="en-GB" sz="3200"/>
              <a:t>Anatomical advantages - levers</a:t>
            </a:r>
          </a:p>
        </p:txBody>
      </p:sp>
      <p:sp>
        <p:nvSpPr>
          <p:cNvPr id="13323" name="Rectangle 11"/>
          <p:cNvSpPr>
            <a:spLocks noChangeArrowheads="1"/>
          </p:cNvSpPr>
          <p:nvPr/>
        </p:nvSpPr>
        <p:spPr bwMode="auto">
          <a:xfrm>
            <a:off x="5148263" y="2708275"/>
            <a:ext cx="2587625" cy="604838"/>
          </a:xfrm>
          <a:prstGeom prst="rect">
            <a:avLst/>
          </a:prstGeom>
          <a:solidFill>
            <a:srgbClr val="FFFF00"/>
          </a:solidFill>
          <a:ln w="9525">
            <a:noFill/>
            <a:miter lim="800000"/>
            <a:headEnd/>
            <a:tailEnd/>
          </a:ln>
          <a:effectLst/>
        </p:spPr>
        <p:txBody>
          <a:bodyPr/>
          <a:lstStyle/>
          <a:p>
            <a:pPr marL="342900" indent="-342900">
              <a:spcBef>
                <a:spcPct val="20000"/>
              </a:spcBef>
            </a:pPr>
            <a:r>
              <a:rPr lang="en-GB" sz="3200"/>
              <a:t>Commitment</a:t>
            </a:r>
          </a:p>
        </p:txBody>
      </p:sp>
      <p:sp>
        <p:nvSpPr>
          <p:cNvPr id="13324" name="Rectangle 12"/>
          <p:cNvSpPr>
            <a:spLocks noChangeArrowheads="1"/>
          </p:cNvSpPr>
          <p:nvPr/>
        </p:nvSpPr>
        <p:spPr bwMode="auto">
          <a:xfrm>
            <a:off x="5148263" y="3284538"/>
            <a:ext cx="3452812" cy="604837"/>
          </a:xfrm>
          <a:prstGeom prst="rect">
            <a:avLst/>
          </a:prstGeom>
          <a:solidFill>
            <a:srgbClr val="FFFF00"/>
          </a:solidFill>
          <a:ln w="9525">
            <a:noFill/>
            <a:miter lim="800000"/>
            <a:headEnd/>
            <a:tailEnd/>
          </a:ln>
          <a:effectLst/>
        </p:spPr>
        <p:txBody>
          <a:bodyPr/>
          <a:lstStyle/>
          <a:p>
            <a:pPr marL="342900" indent="-342900">
              <a:spcBef>
                <a:spcPct val="20000"/>
              </a:spcBef>
            </a:pPr>
            <a:r>
              <a:rPr lang="en-GB" sz="3200"/>
              <a:t>Mental toughness</a:t>
            </a:r>
          </a:p>
        </p:txBody>
      </p:sp>
      <p:sp>
        <p:nvSpPr>
          <p:cNvPr id="13325" name="Rectangle 13"/>
          <p:cNvSpPr>
            <a:spLocks noChangeArrowheads="1"/>
          </p:cNvSpPr>
          <p:nvPr/>
        </p:nvSpPr>
        <p:spPr bwMode="auto">
          <a:xfrm>
            <a:off x="5148263" y="3860800"/>
            <a:ext cx="2084387" cy="604838"/>
          </a:xfrm>
          <a:prstGeom prst="rect">
            <a:avLst/>
          </a:prstGeom>
          <a:solidFill>
            <a:srgbClr val="FFFF00"/>
          </a:solidFill>
          <a:ln w="9525">
            <a:noFill/>
            <a:miter lim="800000"/>
            <a:headEnd/>
            <a:tailEnd/>
          </a:ln>
          <a:effectLst/>
        </p:spPr>
        <p:txBody>
          <a:bodyPr/>
          <a:lstStyle/>
          <a:p>
            <a:pPr marL="342900" indent="-342900">
              <a:spcBef>
                <a:spcPct val="20000"/>
              </a:spcBef>
            </a:pPr>
            <a:r>
              <a:rPr lang="en-GB" sz="3200"/>
              <a:t>Motivation</a:t>
            </a:r>
          </a:p>
        </p:txBody>
      </p:sp>
      <p:sp>
        <p:nvSpPr>
          <p:cNvPr id="13326" name="Rectangle 14"/>
          <p:cNvSpPr>
            <a:spLocks noChangeArrowheads="1"/>
          </p:cNvSpPr>
          <p:nvPr/>
        </p:nvSpPr>
        <p:spPr bwMode="auto">
          <a:xfrm>
            <a:off x="5148263" y="4437063"/>
            <a:ext cx="2803525" cy="533400"/>
          </a:xfrm>
          <a:prstGeom prst="rect">
            <a:avLst/>
          </a:prstGeom>
          <a:solidFill>
            <a:srgbClr val="FFFF00"/>
          </a:solidFill>
          <a:ln w="9525">
            <a:noFill/>
            <a:miter lim="800000"/>
            <a:headEnd/>
            <a:tailEnd/>
          </a:ln>
          <a:effectLst/>
        </p:spPr>
        <p:txBody>
          <a:bodyPr/>
          <a:lstStyle/>
          <a:p>
            <a:pPr marL="342900" indent="-342900">
              <a:spcBef>
                <a:spcPct val="20000"/>
              </a:spcBef>
            </a:pPr>
            <a:r>
              <a:rPr lang="en-GB" sz="3200"/>
              <a:t>Single-minded</a:t>
            </a:r>
          </a:p>
        </p:txBody>
      </p:sp>
      <p:sp>
        <p:nvSpPr>
          <p:cNvPr id="13327" name="Rectangle 15"/>
          <p:cNvSpPr>
            <a:spLocks noChangeArrowheads="1"/>
          </p:cNvSpPr>
          <p:nvPr/>
        </p:nvSpPr>
        <p:spPr bwMode="auto">
          <a:xfrm>
            <a:off x="5148263" y="5013325"/>
            <a:ext cx="3092450" cy="604838"/>
          </a:xfrm>
          <a:prstGeom prst="rect">
            <a:avLst/>
          </a:prstGeom>
          <a:solidFill>
            <a:srgbClr val="FFFF00"/>
          </a:solidFill>
          <a:ln w="9525">
            <a:noFill/>
            <a:miter lim="800000"/>
            <a:headEnd/>
            <a:tailEnd/>
          </a:ln>
          <a:effectLst/>
        </p:spPr>
        <p:txBody>
          <a:bodyPr/>
          <a:lstStyle/>
          <a:p>
            <a:pPr marL="342900" indent="-342900">
              <a:spcBef>
                <a:spcPct val="20000"/>
              </a:spcBef>
            </a:pPr>
            <a:r>
              <a:rPr lang="en-GB" sz="3200"/>
              <a:t>Make sacrifices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anim to="" calcmode="lin" valueType="num">
                                      <p:cBhvr>
                                        <p:cTn id="7" dur="1" fill="hold"/>
                                        <p:tgtEl>
                                          <p:spTgt spid="1331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319">
                                            <p:txEl>
                                              <p:pRg st="0" end="0"/>
                                            </p:txEl>
                                          </p:spTgt>
                                        </p:tgtEl>
                                        <p:attrNameLst>
                                          <p:attrName>style.visibility</p:attrName>
                                        </p:attrNameLst>
                                      </p:cBhvr>
                                      <p:to>
                                        <p:strVal val="visible"/>
                                      </p:to>
                                    </p:set>
                                    <p:anim to="" calcmode="lin" valueType="num">
                                      <p:cBhvr>
                                        <p:cTn id="12" dur="1" fill="hold"/>
                                        <p:tgtEl>
                                          <p:spTgt spid="13319">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3320">
                                            <p:txEl>
                                              <p:pRg st="0" end="0"/>
                                            </p:txEl>
                                          </p:spTgt>
                                        </p:tgtEl>
                                        <p:attrNameLst>
                                          <p:attrName>style.visibility</p:attrName>
                                        </p:attrNameLst>
                                      </p:cBhvr>
                                      <p:to>
                                        <p:strVal val="visible"/>
                                      </p:to>
                                    </p:set>
                                    <p:anim to="" calcmode="lin" valueType="num">
                                      <p:cBhvr>
                                        <p:cTn id="17" dur="1" fill="hold"/>
                                        <p:tgtEl>
                                          <p:spTgt spid="13320">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3321">
                                            <p:txEl>
                                              <p:pRg st="0" end="0"/>
                                            </p:txEl>
                                          </p:spTgt>
                                        </p:tgtEl>
                                        <p:attrNameLst>
                                          <p:attrName>style.visibility</p:attrName>
                                        </p:attrNameLst>
                                      </p:cBhvr>
                                      <p:to>
                                        <p:strVal val="visible"/>
                                      </p:to>
                                    </p:set>
                                    <p:anim to="" calcmode="lin" valueType="num">
                                      <p:cBhvr>
                                        <p:cTn id="22" dur="1" fill="hold"/>
                                        <p:tgtEl>
                                          <p:spTgt spid="13321">
                                            <p:txEl>
                                              <p:pRg st="0" end="0"/>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3322">
                                            <p:txEl>
                                              <p:pRg st="0" end="0"/>
                                            </p:txEl>
                                          </p:spTgt>
                                        </p:tgtEl>
                                        <p:attrNameLst>
                                          <p:attrName>style.visibility</p:attrName>
                                        </p:attrNameLst>
                                      </p:cBhvr>
                                      <p:to>
                                        <p:strVal val="visible"/>
                                      </p:to>
                                    </p:set>
                                    <p:anim to="" calcmode="lin" valueType="num">
                                      <p:cBhvr>
                                        <p:cTn id="27" dur="1" fill="hold"/>
                                        <p:tgtEl>
                                          <p:spTgt spid="13322">
                                            <p:txEl>
                                              <p:pRg st="0" end="0"/>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3318">
                                            <p:txEl>
                                              <p:pRg st="0" end="0"/>
                                            </p:txEl>
                                          </p:spTgt>
                                        </p:tgtEl>
                                        <p:attrNameLst>
                                          <p:attrName>style.visibility</p:attrName>
                                        </p:attrNameLst>
                                      </p:cBhvr>
                                      <p:to>
                                        <p:strVal val="visible"/>
                                      </p:to>
                                    </p:set>
                                    <p:anim to="" calcmode="lin" valueType="num">
                                      <p:cBhvr>
                                        <p:cTn id="32" dur="1" fill="hold"/>
                                        <p:tgtEl>
                                          <p:spTgt spid="13318">
                                            <p:txEl>
                                              <p:pRg st="0" end="0"/>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13323">
                                            <p:txEl>
                                              <p:pRg st="0" end="0"/>
                                            </p:txEl>
                                          </p:spTgt>
                                        </p:tgtEl>
                                        <p:attrNameLst>
                                          <p:attrName>style.visibility</p:attrName>
                                        </p:attrNameLst>
                                      </p:cBhvr>
                                      <p:to>
                                        <p:strVal val="visible"/>
                                      </p:to>
                                    </p:set>
                                    <p:anim to="" calcmode="lin" valueType="num">
                                      <p:cBhvr>
                                        <p:cTn id="37" dur="1" fill="hold"/>
                                        <p:tgtEl>
                                          <p:spTgt spid="13323">
                                            <p:txEl>
                                              <p:pRg st="0" end="0"/>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13324">
                                            <p:txEl>
                                              <p:pRg st="0" end="0"/>
                                            </p:txEl>
                                          </p:spTgt>
                                        </p:tgtEl>
                                        <p:attrNameLst>
                                          <p:attrName>style.visibility</p:attrName>
                                        </p:attrNameLst>
                                      </p:cBhvr>
                                      <p:to>
                                        <p:strVal val="visible"/>
                                      </p:to>
                                    </p:set>
                                    <p:anim to="" calcmode="lin" valueType="num">
                                      <p:cBhvr>
                                        <p:cTn id="42" dur="1" fill="hold"/>
                                        <p:tgtEl>
                                          <p:spTgt spid="13324">
                                            <p:txEl>
                                              <p:pRg st="0" end="0"/>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13325">
                                            <p:txEl>
                                              <p:pRg st="0" end="0"/>
                                            </p:txEl>
                                          </p:spTgt>
                                        </p:tgtEl>
                                        <p:attrNameLst>
                                          <p:attrName>style.visibility</p:attrName>
                                        </p:attrNameLst>
                                      </p:cBhvr>
                                      <p:to>
                                        <p:strVal val="visible"/>
                                      </p:to>
                                    </p:set>
                                    <p:anim to="" calcmode="lin" valueType="num">
                                      <p:cBhvr>
                                        <p:cTn id="47" dur="1" fill="hold"/>
                                        <p:tgtEl>
                                          <p:spTgt spid="13325">
                                            <p:txEl>
                                              <p:pRg st="0" end="0"/>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13326">
                                            <p:txEl>
                                              <p:pRg st="0" end="0"/>
                                            </p:txEl>
                                          </p:spTgt>
                                        </p:tgtEl>
                                        <p:attrNameLst>
                                          <p:attrName>style.visibility</p:attrName>
                                        </p:attrNameLst>
                                      </p:cBhvr>
                                      <p:to>
                                        <p:strVal val="visible"/>
                                      </p:to>
                                    </p:set>
                                    <p:anim to="" calcmode="lin" valueType="num">
                                      <p:cBhvr>
                                        <p:cTn id="52" dur="1" fill="hold"/>
                                        <p:tgtEl>
                                          <p:spTgt spid="13326">
                                            <p:txEl>
                                              <p:pRg st="0" end="0"/>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13327">
                                            <p:txEl>
                                              <p:pRg st="0" end="0"/>
                                            </p:txEl>
                                          </p:spTgt>
                                        </p:tgtEl>
                                        <p:attrNameLst>
                                          <p:attrName>style.visibility</p:attrName>
                                        </p:attrNameLst>
                                      </p:cBhvr>
                                      <p:to>
                                        <p:strVal val="visible"/>
                                      </p:to>
                                    </p:set>
                                    <p:anim to="" calcmode="lin" valueType="num">
                                      <p:cBhvr>
                                        <p:cTn id="57" dur="1" fill="hold"/>
                                        <p:tgtEl>
                                          <p:spTgt spid="13327">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bldP spid="13318" grpId="0" build="p"/>
      <p:bldP spid="13319" grpId="0" build="p"/>
      <p:bldP spid="13320" grpId="0" build="p"/>
      <p:bldP spid="13321" grpId="0" build="p"/>
      <p:bldP spid="13322" grpId="0" build="p"/>
      <p:bldP spid="13323" grpId="0" build="p"/>
      <p:bldP spid="13324" grpId="0" build="p"/>
      <p:bldP spid="13325" grpId="0" build="p"/>
      <p:bldP spid="13326" grpId="0" build="p"/>
      <p:bldP spid="1332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Injury and recovery – Typical question</a:t>
            </a:r>
            <a:endParaRPr lang="en-GB" dirty="0"/>
          </a:p>
        </p:txBody>
      </p:sp>
      <p:sp>
        <p:nvSpPr>
          <p:cNvPr id="5" name="Content Placeholder 4"/>
          <p:cNvSpPr>
            <a:spLocks noGrp="1"/>
          </p:cNvSpPr>
          <p:nvPr>
            <p:ph idx="1"/>
          </p:nvPr>
        </p:nvSpPr>
        <p:spPr/>
        <p:txBody>
          <a:bodyPr>
            <a:normAutofit/>
          </a:bodyPr>
          <a:lstStyle/>
          <a:p>
            <a:pPr marL="85725" indent="-3175">
              <a:buNone/>
            </a:pPr>
            <a:r>
              <a:rPr lang="en-GB" sz="2400" dirty="0" smtClean="0"/>
              <a:t>How can a performer reduce the effects of ‘delayed on of muscle soreness’ (DOMS)?			</a:t>
            </a:r>
            <a:r>
              <a:rPr lang="en-GB" sz="2400" i="1" dirty="0" smtClean="0"/>
              <a:t>(3 marks)</a:t>
            </a:r>
          </a:p>
          <a:p>
            <a:pPr marL="85725" indent="-3175">
              <a:buNone/>
            </a:pPr>
            <a:endParaRPr lang="en-GB" sz="2400" dirty="0" smtClean="0"/>
          </a:p>
          <a:p>
            <a:pPr marL="85725" indent="-3175">
              <a:buNone/>
            </a:pPr>
            <a:r>
              <a:rPr lang="en-GB" sz="2400" dirty="0" smtClean="0"/>
              <a:t>How may hyperbaric chambers aid injury rehabilitation? 							</a:t>
            </a:r>
            <a:r>
              <a:rPr lang="en-GB" sz="2400" i="1" dirty="0" smtClean="0"/>
              <a:t>(3 marks)</a:t>
            </a:r>
            <a:endParaRPr lang="en-GB" sz="2400" dirty="0" smtClean="0"/>
          </a:p>
          <a:p>
            <a:pPr marL="85725" indent="-3175">
              <a:buNone/>
            </a:pPr>
            <a:endParaRPr lang="en-GB"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5CB167E0-E88D-40D3-B8EE-4358186317C0}" type="slidenum">
              <a:rPr lang="en-GB"/>
              <a:pPr/>
              <a:t>26</a:t>
            </a:fld>
            <a:endParaRPr lang="en-GB"/>
          </a:p>
        </p:txBody>
      </p:sp>
      <p:sp>
        <p:nvSpPr>
          <p:cNvPr id="519170" name="Rectangle 2"/>
          <p:cNvSpPr>
            <a:spLocks noGrp="1" noChangeArrowheads="1"/>
          </p:cNvSpPr>
          <p:nvPr>
            <p:ph type="title"/>
          </p:nvPr>
        </p:nvSpPr>
        <p:spPr/>
        <p:txBody>
          <a:bodyPr/>
          <a:lstStyle/>
          <a:p>
            <a:r>
              <a:rPr lang="en-GB"/>
              <a:t>Preparation to reduce injuries</a:t>
            </a:r>
          </a:p>
        </p:txBody>
      </p:sp>
      <p:sp>
        <p:nvSpPr>
          <p:cNvPr id="519171" name="Rectangle 3"/>
          <p:cNvSpPr>
            <a:spLocks noGrp="1" noChangeArrowheads="1"/>
          </p:cNvSpPr>
          <p:nvPr>
            <p:ph type="body" idx="1"/>
          </p:nvPr>
        </p:nvSpPr>
        <p:spPr/>
        <p:txBody>
          <a:bodyPr/>
          <a:lstStyle/>
          <a:p>
            <a:pPr>
              <a:lnSpc>
                <a:spcPct val="90000"/>
              </a:lnSpc>
            </a:pPr>
            <a:r>
              <a:rPr lang="en-GB"/>
              <a:t>Use correct equipment – eg  </a:t>
            </a:r>
          </a:p>
          <a:p>
            <a:pPr>
              <a:lnSpc>
                <a:spcPct val="90000"/>
              </a:lnSpc>
            </a:pPr>
            <a:r>
              <a:rPr lang="en-GB"/>
              <a:t>Use protective equipment – eg  </a:t>
            </a:r>
          </a:p>
          <a:p>
            <a:pPr>
              <a:lnSpc>
                <a:spcPct val="90000"/>
              </a:lnSpc>
            </a:pPr>
            <a:r>
              <a:rPr lang="en-GB"/>
              <a:t>Appropriate clothing – eg </a:t>
            </a:r>
          </a:p>
          <a:p>
            <a:pPr>
              <a:lnSpc>
                <a:spcPct val="90000"/>
              </a:lnSpc>
            </a:pPr>
            <a:endParaRPr lang="en-GB"/>
          </a:p>
          <a:p>
            <a:pPr>
              <a:lnSpc>
                <a:spcPct val="90000"/>
              </a:lnSpc>
            </a:pPr>
            <a:r>
              <a:rPr lang="en-GB"/>
              <a:t>Training – eg</a:t>
            </a:r>
          </a:p>
          <a:p>
            <a:pPr>
              <a:lnSpc>
                <a:spcPct val="90000"/>
              </a:lnSpc>
            </a:pPr>
            <a:r>
              <a:rPr lang="en-GB"/>
              <a:t>Danger of overtraining – especially children -  </a:t>
            </a:r>
          </a:p>
          <a:p>
            <a:pPr>
              <a:lnSpc>
                <a:spcPct val="90000"/>
              </a:lnSpc>
            </a:pPr>
            <a:r>
              <a:rPr lang="en-GB"/>
              <a:t> </a:t>
            </a:r>
          </a:p>
        </p:txBody>
      </p:sp>
      <p:sp>
        <p:nvSpPr>
          <p:cNvPr id="519172" name="Rectangle 4"/>
          <p:cNvSpPr>
            <a:spLocks noChangeArrowheads="1"/>
          </p:cNvSpPr>
          <p:nvPr/>
        </p:nvSpPr>
        <p:spPr bwMode="auto">
          <a:xfrm>
            <a:off x="6021779" y="1417638"/>
            <a:ext cx="1800225" cy="574675"/>
          </a:xfrm>
          <a:prstGeom prst="rect">
            <a:avLst/>
          </a:prstGeom>
          <a:solidFill>
            <a:srgbClr val="FFFF00"/>
          </a:solidFill>
          <a:ln w="9525">
            <a:noFill/>
            <a:miter lim="800000"/>
            <a:headEnd/>
            <a:tailEnd/>
          </a:ln>
          <a:effectLst/>
        </p:spPr>
        <p:txBody>
          <a:bodyPr/>
          <a:lstStyle/>
          <a:p>
            <a:pPr marL="342900" indent="-342900">
              <a:spcBef>
                <a:spcPct val="20000"/>
              </a:spcBef>
            </a:pPr>
            <a:r>
              <a:rPr lang="en-GB" sz="3200" dirty="0"/>
              <a:t>footwear</a:t>
            </a:r>
          </a:p>
        </p:txBody>
      </p:sp>
      <p:sp>
        <p:nvSpPr>
          <p:cNvPr id="519173" name="Rectangle 5"/>
          <p:cNvSpPr>
            <a:spLocks noChangeArrowheads="1"/>
          </p:cNvSpPr>
          <p:nvPr/>
        </p:nvSpPr>
        <p:spPr bwMode="auto">
          <a:xfrm>
            <a:off x="6989001" y="1992313"/>
            <a:ext cx="1944687" cy="574675"/>
          </a:xfrm>
          <a:prstGeom prst="rect">
            <a:avLst/>
          </a:prstGeom>
          <a:solidFill>
            <a:srgbClr val="FFFF00"/>
          </a:solidFill>
          <a:ln w="9525">
            <a:noFill/>
            <a:miter lim="800000"/>
            <a:headEnd/>
            <a:tailEnd/>
          </a:ln>
          <a:effectLst/>
        </p:spPr>
        <p:txBody>
          <a:bodyPr/>
          <a:lstStyle/>
          <a:p>
            <a:pPr marL="342900" indent="-342900">
              <a:spcBef>
                <a:spcPct val="20000"/>
              </a:spcBef>
            </a:pPr>
            <a:r>
              <a:rPr lang="en-GB" sz="3200" dirty="0"/>
              <a:t>shin pads</a:t>
            </a:r>
          </a:p>
        </p:txBody>
      </p:sp>
      <p:sp>
        <p:nvSpPr>
          <p:cNvPr id="519174" name="Rectangle 6"/>
          <p:cNvSpPr>
            <a:spLocks noChangeArrowheads="1"/>
          </p:cNvSpPr>
          <p:nvPr/>
        </p:nvSpPr>
        <p:spPr bwMode="auto">
          <a:xfrm>
            <a:off x="1705862" y="2854325"/>
            <a:ext cx="6624637" cy="574675"/>
          </a:xfrm>
          <a:prstGeom prst="rect">
            <a:avLst/>
          </a:prstGeom>
          <a:solidFill>
            <a:srgbClr val="FFFF00"/>
          </a:solidFill>
          <a:ln w="9525">
            <a:noFill/>
            <a:miter lim="800000"/>
            <a:headEnd/>
            <a:tailEnd/>
          </a:ln>
          <a:effectLst/>
        </p:spPr>
        <p:txBody>
          <a:bodyPr/>
          <a:lstStyle/>
          <a:p>
            <a:pPr marL="342900" indent="-342900">
              <a:spcBef>
                <a:spcPct val="20000"/>
              </a:spcBef>
            </a:pPr>
            <a:r>
              <a:rPr lang="en-GB" sz="3200" dirty="0" err="1"/>
              <a:t>microfibre</a:t>
            </a:r>
            <a:r>
              <a:rPr lang="en-GB" sz="3200" dirty="0"/>
              <a:t> during high temperatures</a:t>
            </a:r>
          </a:p>
        </p:txBody>
      </p:sp>
      <p:sp>
        <p:nvSpPr>
          <p:cNvPr id="519175" name="Rectangle 7"/>
          <p:cNvSpPr>
            <a:spLocks noChangeArrowheads="1"/>
          </p:cNvSpPr>
          <p:nvPr/>
        </p:nvSpPr>
        <p:spPr bwMode="auto">
          <a:xfrm>
            <a:off x="4238501" y="3429000"/>
            <a:ext cx="2592388" cy="574675"/>
          </a:xfrm>
          <a:prstGeom prst="rect">
            <a:avLst/>
          </a:prstGeom>
          <a:solidFill>
            <a:srgbClr val="FFFF00"/>
          </a:solidFill>
          <a:ln w="9525">
            <a:noFill/>
            <a:miter lim="800000"/>
            <a:headEnd/>
            <a:tailEnd/>
          </a:ln>
          <a:effectLst/>
        </p:spPr>
        <p:txBody>
          <a:bodyPr/>
          <a:lstStyle/>
          <a:p>
            <a:pPr marL="342900" indent="-342900">
              <a:spcBef>
                <a:spcPct val="20000"/>
              </a:spcBef>
            </a:pPr>
            <a:r>
              <a:rPr lang="en-GB" sz="3200" dirty="0"/>
              <a:t>core strength</a:t>
            </a:r>
          </a:p>
        </p:txBody>
      </p:sp>
      <p:sp>
        <p:nvSpPr>
          <p:cNvPr id="519176" name="Rectangle 8"/>
          <p:cNvSpPr>
            <a:spLocks noChangeArrowheads="1"/>
          </p:cNvSpPr>
          <p:nvPr/>
        </p:nvSpPr>
        <p:spPr bwMode="auto">
          <a:xfrm>
            <a:off x="3590801" y="4364832"/>
            <a:ext cx="1295400" cy="576262"/>
          </a:xfrm>
          <a:prstGeom prst="rect">
            <a:avLst/>
          </a:prstGeom>
          <a:solidFill>
            <a:srgbClr val="FFFF00"/>
          </a:solidFill>
          <a:ln w="9525">
            <a:noFill/>
            <a:miter lim="800000"/>
            <a:headEnd/>
            <a:tailEnd/>
          </a:ln>
          <a:effectLst/>
        </p:spPr>
        <p:txBody>
          <a:bodyPr/>
          <a:lstStyle/>
          <a:p>
            <a:pPr marL="342900" indent="-342900">
              <a:spcBef>
                <a:spcPct val="20000"/>
              </a:spcBef>
            </a:pPr>
            <a:r>
              <a:rPr lang="en-GB" sz="3200" dirty="0"/>
              <a:t>LTAD</a:t>
            </a:r>
          </a:p>
        </p:txBody>
      </p:sp>
      <p:sp>
        <p:nvSpPr>
          <p:cNvPr id="519177" name="Rectangle 9"/>
          <p:cNvSpPr>
            <a:spLocks noChangeArrowheads="1"/>
          </p:cNvSpPr>
          <p:nvPr/>
        </p:nvSpPr>
        <p:spPr bwMode="auto">
          <a:xfrm>
            <a:off x="2006476" y="4941094"/>
            <a:ext cx="1873250" cy="574675"/>
          </a:xfrm>
          <a:prstGeom prst="rect">
            <a:avLst/>
          </a:prstGeom>
          <a:solidFill>
            <a:srgbClr val="FFFF00"/>
          </a:solidFill>
          <a:ln w="9525">
            <a:noFill/>
            <a:miter lim="800000"/>
            <a:headEnd/>
            <a:tailEnd/>
          </a:ln>
          <a:effectLst/>
        </p:spPr>
        <p:txBody>
          <a:bodyPr/>
          <a:lstStyle/>
          <a:p>
            <a:pPr marL="342900" indent="-342900">
              <a:spcBef>
                <a:spcPct val="20000"/>
              </a:spcBef>
            </a:pPr>
            <a:r>
              <a:rPr lang="en-GB" sz="3200"/>
              <a:t>Warm 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19172"/>
                                        </p:tgtEl>
                                        <p:attrNameLst>
                                          <p:attrName>style.visibility</p:attrName>
                                        </p:attrNameLst>
                                      </p:cBhvr>
                                      <p:to>
                                        <p:strVal val="visible"/>
                                      </p:to>
                                    </p:set>
                                    <p:anim to="" calcmode="lin" valueType="num">
                                      <p:cBhvr>
                                        <p:cTn id="7" dur="1" fill="hold"/>
                                        <p:tgtEl>
                                          <p:spTgt spid="51917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19173"/>
                                        </p:tgtEl>
                                        <p:attrNameLst>
                                          <p:attrName>style.visibility</p:attrName>
                                        </p:attrNameLst>
                                      </p:cBhvr>
                                      <p:to>
                                        <p:strVal val="visible"/>
                                      </p:to>
                                    </p:set>
                                    <p:anim to="" calcmode="lin" valueType="num">
                                      <p:cBhvr>
                                        <p:cTn id="12" dur="1" fill="hold"/>
                                        <p:tgtEl>
                                          <p:spTgt spid="51917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19174"/>
                                        </p:tgtEl>
                                        <p:attrNameLst>
                                          <p:attrName>style.visibility</p:attrName>
                                        </p:attrNameLst>
                                      </p:cBhvr>
                                      <p:to>
                                        <p:strVal val="visible"/>
                                      </p:to>
                                    </p:set>
                                    <p:anim to="" calcmode="lin" valueType="num">
                                      <p:cBhvr>
                                        <p:cTn id="17" dur="1" fill="hold"/>
                                        <p:tgtEl>
                                          <p:spTgt spid="519174"/>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19175"/>
                                        </p:tgtEl>
                                        <p:attrNameLst>
                                          <p:attrName>style.visibility</p:attrName>
                                        </p:attrNameLst>
                                      </p:cBhvr>
                                      <p:to>
                                        <p:strVal val="visible"/>
                                      </p:to>
                                    </p:set>
                                    <p:anim to="" calcmode="lin" valueType="num">
                                      <p:cBhvr>
                                        <p:cTn id="22" dur="1" fill="hold"/>
                                        <p:tgtEl>
                                          <p:spTgt spid="519175"/>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19176"/>
                                        </p:tgtEl>
                                        <p:attrNameLst>
                                          <p:attrName>style.visibility</p:attrName>
                                        </p:attrNameLst>
                                      </p:cBhvr>
                                      <p:to>
                                        <p:strVal val="visible"/>
                                      </p:to>
                                    </p:set>
                                    <p:anim to="" calcmode="lin" valueType="num">
                                      <p:cBhvr>
                                        <p:cTn id="27" dur="1" fill="hold"/>
                                        <p:tgtEl>
                                          <p:spTgt spid="519176"/>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519177"/>
                                        </p:tgtEl>
                                        <p:attrNameLst>
                                          <p:attrName>style.visibility</p:attrName>
                                        </p:attrNameLst>
                                      </p:cBhvr>
                                      <p:to>
                                        <p:strVal val="visible"/>
                                      </p:to>
                                    </p:set>
                                    <p:anim to="" calcmode="lin" valueType="num">
                                      <p:cBhvr>
                                        <p:cTn id="32" dur="1" fill="hold"/>
                                        <p:tgtEl>
                                          <p:spTgt spid="51917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9172" grpId="0" animBg="1"/>
      <p:bldP spid="519173" grpId="0" animBg="1"/>
      <p:bldP spid="519174" grpId="0" animBg="1"/>
      <p:bldP spid="519175" grpId="0" animBg="1"/>
      <p:bldP spid="519176" grpId="0" animBg="1"/>
      <p:bldP spid="51917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p:txBody>
          <a:bodyPr>
            <a:normAutofit/>
          </a:bodyPr>
          <a:lstStyle/>
          <a:p>
            <a:r>
              <a:rPr lang="en-US" dirty="0" smtClean="0"/>
              <a:t> </a:t>
            </a:r>
          </a:p>
          <a:p>
            <a:r>
              <a:rPr lang="en-US" dirty="0" smtClean="0"/>
              <a:t>Due to microscopic tissue damage – from intense exercise – especially    contractions</a:t>
            </a:r>
          </a:p>
          <a:p>
            <a:r>
              <a:rPr lang="en-US" dirty="0" smtClean="0"/>
              <a:t>24 hours after activity</a:t>
            </a:r>
          </a:p>
          <a:p>
            <a:r>
              <a:rPr lang="en-US" dirty="0" smtClean="0"/>
              <a:t>Causes               and increased</a:t>
            </a:r>
            <a:endParaRPr lang="en-GB" dirty="0"/>
          </a:p>
        </p:txBody>
      </p:sp>
      <p:sp>
        <p:nvSpPr>
          <p:cNvPr id="13" name="Slide Number Placeholder 5"/>
          <p:cNvSpPr>
            <a:spLocks noGrp="1"/>
          </p:cNvSpPr>
          <p:nvPr>
            <p:ph type="sldNum" sz="quarter" idx="12"/>
          </p:nvPr>
        </p:nvSpPr>
        <p:spPr/>
        <p:txBody>
          <a:bodyPr/>
          <a:lstStyle/>
          <a:p>
            <a:fld id="{FD72BFC6-D877-4D7B-9958-AF737AF889F0}" type="slidenum">
              <a:rPr lang="en-GB"/>
              <a:pPr/>
              <a:t>27</a:t>
            </a:fld>
            <a:endParaRPr lang="en-GB"/>
          </a:p>
        </p:txBody>
      </p:sp>
      <p:sp>
        <p:nvSpPr>
          <p:cNvPr id="520194" name="Rectangle 2"/>
          <p:cNvSpPr>
            <a:spLocks noGrp="1" noChangeArrowheads="1"/>
          </p:cNvSpPr>
          <p:nvPr>
            <p:ph type="title"/>
          </p:nvPr>
        </p:nvSpPr>
        <p:spPr/>
        <p:txBody>
          <a:bodyPr/>
          <a:lstStyle/>
          <a:p>
            <a:r>
              <a:rPr lang="en-GB" dirty="0" smtClean="0"/>
              <a:t>Delayed Onset Muscle Soreness</a:t>
            </a:r>
            <a:endParaRPr lang="en-GB" dirty="0"/>
          </a:p>
        </p:txBody>
      </p:sp>
      <p:sp>
        <p:nvSpPr>
          <p:cNvPr id="520196" name="Rectangle 4"/>
          <p:cNvSpPr>
            <a:spLocks noChangeArrowheads="1"/>
          </p:cNvSpPr>
          <p:nvPr/>
        </p:nvSpPr>
        <p:spPr bwMode="auto">
          <a:xfrm>
            <a:off x="1937460" y="1447800"/>
            <a:ext cx="1708265" cy="5921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smtClean="0"/>
              <a:t>DOMS</a:t>
            </a:r>
            <a:endParaRPr lang="en-GB" sz="3200" dirty="0"/>
          </a:p>
        </p:txBody>
      </p:sp>
      <p:sp>
        <p:nvSpPr>
          <p:cNvPr id="14" name="Rectangle 4"/>
          <p:cNvSpPr>
            <a:spLocks noChangeArrowheads="1"/>
          </p:cNvSpPr>
          <p:nvPr/>
        </p:nvSpPr>
        <p:spPr bwMode="auto">
          <a:xfrm>
            <a:off x="6578732" y="2422566"/>
            <a:ext cx="1708265" cy="5921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smtClean="0"/>
              <a:t>eccentric</a:t>
            </a:r>
            <a:endParaRPr lang="en-GB" sz="3200" dirty="0"/>
          </a:p>
        </p:txBody>
      </p:sp>
      <p:sp>
        <p:nvSpPr>
          <p:cNvPr id="15" name="Rectangle 4"/>
          <p:cNvSpPr>
            <a:spLocks noChangeArrowheads="1"/>
          </p:cNvSpPr>
          <p:nvPr/>
        </p:nvSpPr>
        <p:spPr bwMode="auto">
          <a:xfrm>
            <a:off x="3075512" y="4085112"/>
            <a:ext cx="1555865" cy="592138"/>
          </a:xfrm>
          <a:prstGeom prst="rect">
            <a:avLst/>
          </a:prstGeom>
          <a:solidFill>
            <a:srgbClr val="FFFF00"/>
          </a:solidFill>
          <a:ln w="9525">
            <a:noFill/>
            <a:miter lim="800000"/>
            <a:headEnd/>
            <a:tailEnd/>
          </a:ln>
          <a:effectLst/>
        </p:spPr>
        <p:txBody>
          <a:bodyPr/>
          <a:lstStyle/>
          <a:p>
            <a:pPr marL="342900" indent="-342900" algn="ctr">
              <a:spcBef>
                <a:spcPct val="20000"/>
              </a:spcBef>
            </a:pPr>
            <a:r>
              <a:rPr lang="en-US" sz="3200" dirty="0" smtClean="0"/>
              <a:t>swelling</a:t>
            </a:r>
            <a:endParaRPr lang="en-GB" sz="3200" dirty="0"/>
          </a:p>
        </p:txBody>
      </p:sp>
      <p:sp>
        <p:nvSpPr>
          <p:cNvPr id="16" name="Rectangle 4"/>
          <p:cNvSpPr>
            <a:spLocks noChangeArrowheads="1"/>
          </p:cNvSpPr>
          <p:nvPr/>
        </p:nvSpPr>
        <p:spPr bwMode="auto">
          <a:xfrm>
            <a:off x="1937460" y="4677250"/>
            <a:ext cx="3657797" cy="592138"/>
          </a:xfrm>
          <a:prstGeom prst="rect">
            <a:avLst/>
          </a:prstGeom>
          <a:solidFill>
            <a:srgbClr val="FFFF00"/>
          </a:solidFill>
          <a:ln w="9525">
            <a:noFill/>
            <a:miter lim="800000"/>
            <a:headEnd/>
            <a:tailEnd/>
          </a:ln>
          <a:effectLst/>
        </p:spPr>
        <p:txBody>
          <a:bodyPr/>
          <a:lstStyle/>
          <a:p>
            <a:pPr marL="342900" indent="-342900" algn="ctr">
              <a:spcBef>
                <a:spcPct val="20000"/>
              </a:spcBef>
            </a:pPr>
            <a:r>
              <a:rPr lang="en-US" sz="3200" dirty="0" smtClean="0"/>
              <a:t>muscle temperature</a:t>
            </a:r>
            <a:endParaRPr lang="en-GB"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20196"/>
                                        </p:tgtEl>
                                        <p:attrNameLst>
                                          <p:attrName>style.visibility</p:attrName>
                                        </p:attrNameLst>
                                      </p:cBhvr>
                                      <p:to>
                                        <p:strVal val="visible"/>
                                      </p:to>
                                    </p:set>
                                    <p:anim to="" calcmode="lin" valueType="num">
                                      <p:cBhvr>
                                        <p:cTn id="7" dur="1" fill="hold"/>
                                        <p:tgtEl>
                                          <p:spTgt spid="52019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to="" calcmode="lin" valueType="num">
                                      <p:cBhvr>
                                        <p:cTn id="12" dur="1" fill="hold"/>
                                        <p:tgtEl>
                                          <p:spTgt spid="1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 to="" calcmode="lin" valueType="num">
                                      <p:cBhvr>
                                        <p:cTn id="17" dur="1" fill="hold"/>
                                        <p:tgtEl>
                                          <p:spTgt spid="15"/>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 to="" calcmode="lin" valueType="num">
                                      <p:cBhvr>
                                        <p:cTn id="22" dur="1" fill="hold"/>
                                        <p:tgtEl>
                                          <p:spTgt spid="1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0196" grpId="0" animBg="1"/>
      <p:bldP spid="14" grpId="0" animBg="1"/>
      <p:bldP spid="15" grpId="0" animBg="1"/>
      <p:bldP spid="1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435608" y="1447800"/>
            <a:ext cx="7498080" cy="5190506"/>
          </a:xfrm>
        </p:spPr>
        <p:txBody>
          <a:bodyPr>
            <a:normAutofit/>
          </a:bodyPr>
          <a:lstStyle/>
          <a:p>
            <a:pPr>
              <a:buNone/>
            </a:pPr>
            <a:r>
              <a:rPr lang="en-GB" dirty="0" smtClean="0"/>
              <a:t>Prevention and/or recovery:</a:t>
            </a:r>
          </a:p>
          <a:p>
            <a:r>
              <a:rPr lang="en-GB" dirty="0" smtClean="0"/>
              <a:t>Active</a:t>
            </a:r>
          </a:p>
          <a:p>
            <a:r>
              <a:rPr lang="en-GB" dirty="0" smtClean="0"/>
              <a:t>Avoid strenuous eccentric muscle action </a:t>
            </a:r>
          </a:p>
          <a:p>
            <a:r>
              <a:rPr lang="en-GB" dirty="0" smtClean="0"/>
              <a:t>Increase intensity of exercise</a:t>
            </a:r>
          </a:p>
          <a:p>
            <a:r>
              <a:rPr lang="en-GB" dirty="0" smtClean="0"/>
              <a:t>An active                   , including </a:t>
            </a:r>
          </a:p>
          <a:p>
            <a:endParaRPr lang="en-GB" dirty="0" smtClean="0"/>
          </a:p>
          <a:p>
            <a:r>
              <a:rPr lang="en-GB" dirty="0" smtClean="0"/>
              <a:t>Use               to disperse fluids</a:t>
            </a:r>
          </a:p>
          <a:p>
            <a:endParaRPr lang="en-GB" dirty="0"/>
          </a:p>
        </p:txBody>
      </p:sp>
      <p:sp>
        <p:nvSpPr>
          <p:cNvPr id="13" name="Slide Number Placeholder 5"/>
          <p:cNvSpPr>
            <a:spLocks noGrp="1"/>
          </p:cNvSpPr>
          <p:nvPr>
            <p:ph type="sldNum" sz="quarter" idx="12"/>
          </p:nvPr>
        </p:nvSpPr>
        <p:spPr/>
        <p:txBody>
          <a:bodyPr/>
          <a:lstStyle/>
          <a:p>
            <a:fld id="{FD72BFC6-D877-4D7B-9958-AF737AF889F0}" type="slidenum">
              <a:rPr lang="en-GB"/>
              <a:pPr/>
              <a:t>28</a:t>
            </a:fld>
            <a:endParaRPr lang="en-GB"/>
          </a:p>
        </p:txBody>
      </p:sp>
      <p:sp>
        <p:nvSpPr>
          <p:cNvPr id="520194" name="Rectangle 2"/>
          <p:cNvSpPr>
            <a:spLocks noGrp="1" noChangeArrowheads="1"/>
          </p:cNvSpPr>
          <p:nvPr>
            <p:ph type="title"/>
          </p:nvPr>
        </p:nvSpPr>
        <p:spPr/>
        <p:txBody>
          <a:bodyPr/>
          <a:lstStyle/>
          <a:p>
            <a:r>
              <a:rPr lang="en-GB" dirty="0" smtClean="0"/>
              <a:t>Delayed Onset Muscle Soreness</a:t>
            </a:r>
            <a:endParaRPr lang="en-GB" dirty="0"/>
          </a:p>
        </p:txBody>
      </p:sp>
      <p:sp>
        <p:nvSpPr>
          <p:cNvPr id="14" name="Rectangle 4"/>
          <p:cNvSpPr>
            <a:spLocks noChangeArrowheads="1"/>
          </p:cNvSpPr>
          <p:nvPr/>
        </p:nvSpPr>
        <p:spPr bwMode="auto">
          <a:xfrm>
            <a:off x="3014670" y="1995055"/>
            <a:ext cx="1708265" cy="5921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smtClean="0"/>
              <a:t>warm up</a:t>
            </a:r>
            <a:endParaRPr lang="en-GB" sz="3200" dirty="0"/>
          </a:p>
        </p:txBody>
      </p:sp>
      <p:sp>
        <p:nvSpPr>
          <p:cNvPr id="15" name="Rectangle 4"/>
          <p:cNvSpPr>
            <a:spLocks noChangeArrowheads="1"/>
          </p:cNvSpPr>
          <p:nvPr/>
        </p:nvSpPr>
        <p:spPr bwMode="auto">
          <a:xfrm>
            <a:off x="2590405" y="4923375"/>
            <a:ext cx="1555865" cy="5921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smtClean="0"/>
              <a:t>massage </a:t>
            </a:r>
            <a:endParaRPr lang="en-GB" sz="3200" dirty="0"/>
          </a:p>
        </p:txBody>
      </p:sp>
      <p:sp>
        <p:nvSpPr>
          <p:cNvPr id="10" name="Rectangle 4"/>
          <p:cNvSpPr>
            <a:spLocks noChangeArrowheads="1"/>
          </p:cNvSpPr>
          <p:nvPr/>
        </p:nvSpPr>
        <p:spPr bwMode="auto">
          <a:xfrm>
            <a:off x="6626234" y="3146961"/>
            <a:ext cx="1708265" cy="5921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smtClean="0"/>
              <a:t>gradually</a:t>
            </a:r>
            <a:endParaRPr lang="en-GB" sz="3200" dirty="0"/>
          </a:p>
        </p:txBody>
      </p:sp>
      <p:sp>
        <p:nvSpPr>
          <p:cNvPr id="11" name="Rectangle 4"/>
          <p:cNvSpPr>
            <a:spLocks noChangeArrowheads="1"/>
          </p:cNvSpPr>
          <p:nvPr/>
        </p:nvSpPr>
        <p:spPr bwMode="auto">
          <a:xfrm>
            <a:off x="3499580" y="3739099"/>
            <a:ext cx="1998696" cy="5921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smtClean="0"/>
              <a:t>cool down</a:t>
            </a:r>
            <a:endParaRPr lang="en-GB" sz="3200" dirty="0"/>
          </a:p>
        </p:txBody>
      </p:sp>
      <p:sp>
        <p:nvSpPr>
          <p:cNvPr id="17" name="Rectangle 4"/>
          <p:cNvSpPr>
            <a:spLocks noChangeArrowheads="1"/>
          </p:cNvSpPr>
          <p:nvPr/>
        </p:nvSpPr>
        <p:spPr bwMode="auto">
          <a:xfrm>
            <a:off x="1906465" y="4331237"/>
            <a:ext cx="3186230" cy="592138"/>
          </a:xfrm>
          <a:prstGeom prst="rect">
            <a:avLst/>
          </a:prstGeom>
          <a:solidFill>
            <a:srgbClr val="FFFF00"/>
          </a:solidFill>
          <a:ln w="9525">
            <a:noFill/>
            <a:miter lim="800000"/>
            <a:headEnd/>
            <a:tailEnd/>
          </a:ln>
          <a:effectLst/>
        </p:spPr>
        <p:txBody>
          <a:bodyPr/>
          <a:lstStyle/>
          <a:p>
            <a:r>
              <a:rPr lang="en-GB" sz="3200" dirty="0" smtClean="0"/>
              <a:t>passive stretching</a:t>
            </a:r>
          </a:p>
          <a:p>
            <a:pPr marL="342900" indent="-342900" algn="ctr">
              <a:spcBef>
                <a:spcPct val="20000"/>
              </a:spcBef>
            </a:pPr>
            <a:endParaRPr lang="en-GB"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to="" calcmode="lin" valueType="num">
                                      <p:cBhvr>
                                        <p:cTn id="7" dur="1" fill="hold"/>
                                        <p:tgtEl>
                                          <p:spTgt spid="1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to="" calcmode="lin" valueType="num">
                                      <p:cBhvr>
                                        <p:cTn id="12" dur="1" fill="hold"/>
                                        <p:tgtEl>
                                          <p:spTgt spid="1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to="" calcmode="lin" valueType="num">
                                      <p:cBhvr>
                                        <p:cTn id="17" dur="1" fill="hold"/>
                                        <p:tgtEl>
                                          <p:spTgt spid="10"/>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to="" calcmode="lin" valueType="num">
                                      <p:cBhvr>
                                        <p:cTn id="22" dur="1" fill="hold"/>
                                        <p:tgtEl>
                                          <p:spTgt spid="11"/>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 to="" calcmode="lin" valueType="num">
                                      <p:cBhvr>
                                        <p:cTn id="27" dur="1" fill="hold"/>
                                        <p:tgtEl>
                                          <p:spTgt spid="1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0" grpId="0" animBg="1"/>
      <p:bldP spid="11" grpId="0" animBg="1"/>
      <p:bldP spid="1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fld id="{FD72BFC6-D877-4D7B-9958-AF737AF889F0}" type="slidenum">
              <a:rPr lang="en-GB"/>
              <a:pPr/>
              <a:t>29</a:t>
            </a:fld>
            <a:endParaRPr lang="en-GB"/>
          </a:p>
        </p:txBody>
      </p:sp>
      <p:sp>
        <p:nvSpPr>
          <p:cNvPr id="520194" name="Rectangle 2"/>
          <p:cNvSpPr>
            <a:spLocks noGrp="1" noChangeArrowheads="1"/>
          </p:cNvSpPr>
          <p:nvPr>
            <p:ph type="title"/>
          </p:nvPr>
        </p:nvSpPr>
        <p:spPr/>
        <p:txBody>
          <a:bodyPr/>
          <a:lstStyle/>
          <a:p>
            <a:r>
              <a:rPr lang="en-GB" dirty="0"/>
              <a:t>Injury recovery</a:t>
            </a:r>
          </a:p>
        </p:txBody>
      </p:sp>
      <p:sp>
        <p:nvSpPr>
          <p:cNvPr id="520195" name="Rectangle 3"/>
          <p:cNvSpPr>
            <a:spLocks noGrp="1" noChangeArrowheads="1"/>
          </p:cNvSpPr>
          <p:nvPr>
            <p:ph type="body" idx="1"/>
          </p:nvPr>
        </p:nvSpPr>
        <p:spPr>
          <a:xfrm>
            <a:off x="1435608" y="1447800"/>
            <a:ext cx="7498080" cy="5095504"/>
          </a:xfrm>
        </p:spPr>
        <p:txBody>
          <a:bodyPr>
            <a:normAutofit/>
          </a:bodyPr>
          <a:lstStyle/>
          <a:p>
            <a:r>
              <a:rPr lang="en-GB" dirty="0" smtClean="0"/>
              <a:t>                  –                             - reduces </a:t>
            </a:r>
            <a:r>
              <a:rPr lang="en-GB" dirty="0"/>
              <a:t>tiny tears in               </a:t>
            </a:r>
            <a:r>
              <a:rPr lang="en-GB" dirty="0" smtClean="0"/>
              <a:t>  - prevents </a:t>
            </a:r>
          </a:p>
          <a:p>
            <a:pPr>
              <a:buNone/>
            </a:pPr>
            <a:r>
              <a:rPr lang="en-GB" dirty="0" smtClean="0"/>
              <a:t>                   ;  following                        helps </a:t>
            </a:r>
            <a:r>
              <a:rPr lang="en-GB" dirty="0"/>
              <a:t>flush out  </a:t>
            </a:r>
          </a:p>
          <a:p>
            <a:r>
              <a:rPr lang="en-GB" dirty="0"/>
              <a:t>Massage – reduces               ; removes  </a:t>
            </a:r>
          </a:p>
          <a:p>
            <a:pPr>
              <a:buFontTx/>
              <a:buNone/>
            </a:pPr>
            <a:r>
              <a:rPr lang="en-GB" dirty="0"/>
              <a:t>  </a:t>
            </a:r>
          </a:p>
          <a:p>
            <a:endParaRPr lang="en-GB" dirty="0"/>
          </a:p>
        </p:txBody>
      </p:sp>
      <p:sp>
        <p:nvSpPr>
          <p:cNvPr id="520196" name="Rectangle 4"/>
          <p:cNvSpPr>
            <a:spLocks noChangeArrowheads="1"/>
          </p:cNvSpPr>
          <p:nvPr/>
        </p:nvSpPr>
        <p:spPr bwMode="auto">
          <a:xfrm>
            <a:off x="1913081" y="1417638"/>
            <a:ext cx="1871663" cy="5921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smtClean="0"/>
              <a:t>Ice </a:t>
            </a:r>
            <a:r>
              <a:rPr lang="en-GB" sz="3200" dirty="0"/>
              <a:t>baths</a:t>
            </a:r>
          </a:p>
        </p:txBody>
      </p:sp>
      <p:sp>
        <p:nvSpPr>
          <p:cNvPr id="520197" name="Rectangle 5"/>
          <p:cNvSpPr>
            <a:spLocks noChangeArrowheads="1"/>
          </p:cNvSpPr>
          <p:nvPr/>
        </p:nvSpPr>
        <p:spPr bwMode="auto">
          <a:xfrm>
            <a:off x="5298282" y="2009776"/>
            <a:ext cx="1738312" cy="6048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muscles</a:t>
            </a:r>
          </a:p>
        </p:txBody>
      </p:sp>
      <p:sp>
        <p:nvSpPr>
          <p:cNvPr id="520198" name="Rectangle 6"/>
          <p:cNvSpPr>
            <a:spLocks noChangeArrowheads="1"/>
          </p:cNvSpPr>
          <p:nvPr/>
        </p:nvSpPr>
        <p:spPr bwMode="auto">
          <a:xfrm>
            <a:off x="4360862" y="3075781"/>
            <a:ext cx="1450975" cy="533400"/>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a:t>lactate</a:t>
            </a:r>
          </a:p>
        </p:txBody>
      </p:sp>
      <p:sp>
        <p:nvSpPr>
          <p:cNvPr id="520199" name="Rectangle 7"/>
          <p:cNvSpPr>
            <a:spLocks noChangeArrowheads="1"/>
          </p:cNvSpPr>
          <p:nvPr/>
        </p:nvSpPr>
        <p:spPr bwMode="auto">
          <a:xfrm>
            <a:off x="4978399" y="3609181"/>
            <a:ext cx="1666875" cy="604837"/>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swelling</a:t>
            </a:r>
          </a:p>
        </p:txBody>
      </p:sp>
      <p:sp>
        <p:nvSpPr>
          <p:cNvPr id="520200" name="Rectangle 8"/>
          <p:cNvSpPr>
            <a:spLocks noChangeArrowheads="1"/>
          </p:cNvSpPr>
          <p:nvPr/>
        </p:nvSpPr>
        <p:spPr bwMode="auto">
          <a:xfrm>
            <a:off x="1913081" y="4214018"/>
            <a:ext cx="1450975" cy="6048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a:t>lactate</a:t>
            </a:r>
          </a:p>
        </p:txBody>
      </p:sp>
      <p:sp>
        <p:nvSpPr>
          <p:cNvPr id="12" name="Rectangle 4"/>
          <p:cNvSpPr>
            <a:spLocks noChangeArrowheads="1"/>
          </p:cNvSpPr>
          <p:nvPr/>
        </p:nvSpPr>
        <p:spPr bwMode="auto">
          <a:xfrm>
            <a:off x="4288331" y="1417638"/>
            <a:ext cx="3020869" cy="5921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smtClean="0"/>
              <a:t>vasoconstriction </a:t>
            </a:r>
            <a:endParaRPr lang="en-GB" sz="3200" dirty="0"/>
          </a:p>
        </p:txBody>
      </p:sp>
      <p:sp>
        <p:nvSpPr>
          <p:cNvPr id="14" name="Rectangle 4"/>
          <p:cNvSpPr>
            <a:spLocks noChangeArrowheads="1"/>
          </p:cNvSpPr>
          <p:nvPr/>
        </p:nvSpPr>
        <p:spPr bwMode="auto">
          <a:xfrm>
            <a:off x="1913081" y="2412206"/>
            <a:ext cx="1719263" cy="5921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smtClean="0"/>
              <a:t>DOMS</a:t>
            </a:r>
            <a:endParaRPr lang="en-GB" sz="3200" dirty="0"/>
          </a:p>
        </p:txBody>
      </p:sp>
      <p:sp>
        <p:nvSpPr>
          <p:cNvPr id="15" name="Rectangle 4"/>
          <p:cNvSpPr>
            <a:spLocks noChangeArrowheads="1"/>
          </p:cNvSpPr>
          <p:nvPr/>
        </p:nvSpPr>
        <p:spPr bwMode="auto">
          <a:xfrm>
            <a:off x="5535065" y="2614614"/>
            <a:ext cx="2436319" cy="5921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smtClean="0"/>
              <a:t>vasodilation </a:t>
            </a:r>
            <a:endParaRPr lang="en-GB"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20196"/>
                                        </p:tgtEl>
                                        <p:attrNameLst>
                                          <p:attrName>style.visibility</p:attrName>
                                        </p:attrNameLst>
                                      </p:cBhvr>
                                      <p:to>
                                        <p:strVal val="visible"/>
                                      </p:to>
                                    </p:set>
                                    <p:anim to="" calcmode="lin" valueType="num">
                                      <p:cBhvr>
                                        <p:cTn id="7" dur="1" fill="hold"/>
                                        <p:tgtEl>
                                          <p:spTgt spid="52019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20197"/>
                                        </p:tgtEl>
                                        <p:attrNameLst>
                                          <p:attrName>style.visibility</p:attrName>
                                        </p:attrNameLst>
                                      </p:cBhvr>
                                      <p:to>
                                        <p:strVal val="visible"/>
                                      </p:to>
                                    </p:set>
                                    <p:anim to="" calcmode="lin" valueType="num">
                                      <p:cBhvr>
                                        <p:cTn id="12" dur="1" fill="hold"/>
                                        <p:tgtEl>
                                          <p:spTgt spid="520197"/>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20198"/>
                                        </p:tgtEl>
                                        <p:attrNameLst>
                                          <p:attrName>style.visibility</p:attrName>
                                        </p:attrNameLst>
                                      </p:cBhvr>
                                      <p:to>
                                        <p:strVal val="visible"/>
                                      </p:to>
                                    </p:set>
                                    <p:anim to="" calcmode="lin" valueType="num">
                                      <p:cBhvr>
                                        <p:cTn id="17" dur="1" fill="hold"/>
                                        <p:tgtEl>
                                          <p:spTgt spid="520198"/>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20199"/>
                                        </p:tgtEl>
                                        <p:attrNameLst>
                                          <p:attrName>style.visibility</p:attrName>
                                        </p:attrNameLst>
                                      </p:cBhvr>
                                      <p:to>
                                        <p:strVal val="visible"/>
                                      </p:to>
                                    </p:set>
                                    <p:anim to="" calcmode="lin" valueType="num">
                                      <p:cBhvr>
                                        <p:cTn id="22" dur="1" fill="hold"/>
                                        <p:tgtEl>
                                          <p:spTgt spid="520199"/>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20200"/>
                                        </p:tgtEl>
                                        <p:attrNameLst>
                                          <p:attrName>style.visibility</p:attrName>
                                        </p:attrNameLst>
                                      </p:cBhvr>
                                      <p:to>
                                        <p:strVal val="visible"/>
                                      </p:to>
                                    </p:set>
                                    <p:anim to="" calcmode="lin" valueType="num">
                                      <p:cBhvr>
                                        <p:cTn id="27" dur="1" fill="hold"/>
                                        <p:tgtEl>
                                          <p:spTgt spid="520200"/>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 to="" calcmode="lin" valueType="num">
                                      <p:cBhvr>
                                        <p:cTn id="32" dur="1" fill="hold"/>
                                        <p:tgtEl>
                                          <p:spTgt spid="12"/>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to="" calcmode="lin" valueType="num">
                                      <p:cBhvr>
                                        <p:cTn id="37" dur="1" fill="hold"/>
                                        <p:tgtEl>
                                          <p:spTgt spid="14"/>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 to="" calcmode="lin" valueType="num">
                                      <p:cBhvr>
                                        <p:cTn id="42" dur="1" fill="hold"/>
                                        <p:tgtEl>
                                          <p:spTgt spid="1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0196" grpId="0" animBg="1"/>
      <p:bldP spid="520197" grpId="0" animBg="1"/>
      <p:bldP spid="520198" grpId="0" animBg="1"/>
      <p:bldP spid="520199" grpId="0" animBg="1"/>
      <p:bldP spid="520200" grpId="0" animBg="1"/>
      <p:bldP spid="12" grpId="0" animBg="1"/>
      <p:bldP spid="1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Lactate threshold – Typical question</a:t>
            </a:r>
            <a:endParaRPr lang="en-GB" dirty="0"/>
          </a:p>
        </p:txBody>
      </p:sp>
      <p:sp>
        <p:nvSpPr>
          <p:cNvPr id="3" name="Content Placeholder 2"/>
          <p:cNvSpPr>
            <a:spLocks noGrp="1"/>
          </p:cNvSpPr>
          <p:nvPr>
            <p:ph idx="1"/>
          </p:nvPr>
        </p:nvSpPr>
        <p:spPr/>
        <p:txBody>
          <a:bodyPr>
            <a:normAutofit/>
          </a:bodyPr>
          <a:lstStyle/>
          <a:p>
            <a:pPr marL="85725" indent="-3175">
              <a:buNone/>
            </a:pPr>
            <a:r>
              <a:rPr lang="en-GB" sz="2400" dirty="0" smtClean="0"/>
              <a:t>Elite performers follow structured training programmes to develop exceptional levels of fitness.</a:t>
            </a:r>
          </a:p>
          <a:p>
            <a:pPr marL="85725" indent="-3175">
              <a:buNone/>
            </a:pPr>
            <a:r>
              <a:rPr lang="en-GB" sz="2400" dirty="0" smtClean="0"/>
              <a:t>	Outline the relationship between ‘VO</a:t>
            </a:r>
            <a:r>
              <a:rPr lang="en-GB" sz="2400" baseline="-25000" dirty="0" smtClean="0"/>
              <a:t>2</a:t>
            </a:r>
            <a:r>
              <a:rPr lang="en-GB" sz="2400" dirty="0" smtClean="0"/>
              <a:t> max’ and ‘lactate threshold’.					</a:t>
            </a:r>
            <a:r>
              <a:rPr lang="en-GB" sz="2400" i="1" dirty="0" smtClean="0"/>
              <a:t>(3 marks)</a:t>
            </a:r>
            <a:endParaRPr lang="en-GB" sz="2400" dirty="0" smtClean="0"/>
          </a:p>
          <a:p>
            <a:pPr>
              <a:buNone/>
            </a:pPr>
            <a:r>
              <a:rPr lang="en-GB" sz="2400" dirty="0" smtClean="0"/>
              <a:t> </a:t>
            </a:r>
          </a:p>
          <a:p>
            <a:pPr marL="85725" indent="-3175">
              <a:buNone/>
            </a:pPr>
            <a:r>
              <a:rPr lang="en-GB" sz="2400" dirty="0" smtClean="0"/>
              <a:t>	Gymnastic events can last up to 90 seconds.  Explain how the majority of energy is provided for these events.</a:t>
            </a:r>
            <a:r>
              <a:rPr lang="en-GB" sz="2400" i="1" dirty="0" smtClean="0"/>
              <a:t> 							(7 marks)</a:t>
            </a:r>
            <a:endParaRPr lang="en-GB" sz="2400" dirty="0" smtClean="0"/>
          </a:p>
          <a:p>
            <a:pPr>
              <a:buNone/>
            </a:pPr>
            <a:endParaRPr lang="en-GB"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fld id="{FD72BFC6-D877-4D7B-9958-AF737AF889F0}" type="slidenum">
              <a:rPr lang="en-GB"/>
              <a:pPr/>
              <a:t>30</a:t>
            </a:fld>
            <a:endParaRPr lang="en-GB"/>
          </a:p>
        </p:txBody>
      </p:sp>
      <p:sp>
        <p:nvSpPr>
          <p:cNvPr id="520194" name="Rectangle 2"/>
          <p:cNvSpPr>
            <a:spLocks noGrp="1" noChangeArrowheads="1"/>
          </p:cNvSpPr>
          <p:nvPr>
            <p:ph type="title"/>
          </p:nvPr>
        </p:nvSpPr>
        <p:spPr/>
        <p:txBody>
          <a:bodyPr/>
          <a:lstStyle/>
          <a:p>
            <a:r>
              <a:rPr lang="en-GB" dirty="0"/>
              <a:t>Injury recovery</a:t>
            </a:r>
          </a:p>
        </p:txBody>
      </p:sp>
      <p:sp>
        <p:nvSpPr>
          <p:cNvPr id="520195" name="Rectangle 3"/>
          <p:cNvSpPr>
            <a:spLocks noGrp="1" noChangeArrowheads="1"/>
          </p:cNvSpPr>
          <p:nvPr>
            <p:ph type="body" idx="1"/>
          </p:nvPr>
        </p:nvSpPr>
        <p:spPr>
          <a:xfrm>
            <a:off x="1435608" y="1447800"/>
            <a:ext cx="7498080" cy="5095504"/>
          </a:xfrm>
        </p:spPr>
        <p:txBody>
          <a:bodyPr>
            <a:normAutofit/>
          </a:bodyPr>
          <a:lstStyle/>
          <a:p>
            <a:r>
              <a:rPr lang="en-GB" dirty="0" smtClean="0"/>
              <a:t>Hyperbaric </a:t>
            </a:r>
            <a:r>
              <a:rPr lang="en-GB" dirty="0"/>
              <a:t>chambers – </a:t>
            </a:r>
            <a:r>
              <a:rPr lang="en-GB" dirty="0" smtClean="0"/>
              <a:t>contain              at high pressure – quicker injury recovery - reduces                            </a:t>
            </a:r>
            <a:endParaRPr lang="en-GB" dirty="0"/>
          </a:p>
          <a:p>
            <a:pPr>
              <a:buFontTx/>
              <a:buNone/>
            </a:pPr>
            <a:r>
              <a:rPr lang="en-GB" dirty="0"/>
              <a:t>                                      </a:t>
            </a:r>
          </a:p>
          <a:p>
            <a:r>
              <a:rPr lang="en-GB" dirty="0"/>
              <a:t>Hypoxic tents – </a:t>
            </a:r>
            <a:r>
              <a:rPr lang="en-GB" dirty="0" smtClean="0"/>
              <a:t>simulates high altitudes - increases                </a:t>
            </a:r>
            <a:r>
              <a:rPr lang="en-GB" dirty="0"/>
              <a:t>content of blood</a:t>
            </a:r>
          </a:p>
          <a:p>
            <a:endParaRPr lang="en-GB" dirty="0"/>
          </a:p>
        </p:txBody>
      </p:sp>
      <p:sp>
        <p:nvSpPr>
          <p:cNvPr id="520201" name="Rectangle 9"/>
          <p:cNvSpPr>
            <a:spLocks noChangeArrowheads="1"/>
          </p:cNvSpPr>
          <p:nvPr/>
        </p:nvSpPr>
        <p:spPr bwMode="auto">
          <a:xfrm>
            <a:off x="3500810" y="2505694"/>
            <a:ext cx="3940982" cy="6048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pressure and swelling</a:t>
            </a:r>
          </a:p>
        </p:txBody>
      </p:sp>
      <p:sp>
        <p:nvSpPr>
          <p:cNvPr id="520202" name="Rectangle 10"/>
          <p:cNvSpPr>
            <a:spLocks noChangeArrowheads="1"/>
          </p:cNvSpPr>
          <p:nvPr/>
        </p:nvSpPr>
        <p:spPr bwMode="auto">
          <a:xfrm>
            <a:off x="7059881" y="1417638"/>
            <a:ext cx="1553767" cy="6048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smtClean="0"/>
              <a:t>oxygen</a:t>
            </a:r>
            <a:endParaRPr lang="en-GB" sz="3200" dirty="0"/>
          </a:p>
        </p:txBody>
      </p:sp>
      <p:sp>
        <p:nvSpPr>
          <p:cNvPr id="15" name="Rectangle 10"/>
          <p:cNvSpPr>
            <a:spLocks noChangeArrowheads="1"/>
          </p:cNvSpPr>
          <p:nvPr/>
        </p:nvSpPr>
        <p:spPr bwMode="auto">
          <a:xfrm>
            <a:off x="3500810" y="4038414"/>
            <a:ext cx="1553767" cy="6048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smtClean="0"/>
              <a:t>oxygen</a:t>
            </a:r>
            <a:endParaRPr lang="en-GB"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20201">
                                            <p:txEl>
                                              <p:pRg st="0" end="0"/>
                                            </p:txEl>
                                          </p:spTgt>
                                        </p:tgtEl>
                                        <p:attrNameLst>
                                          <p:attrName>style.visibility</p:attrName>
                                        </p:attrNameLst>
                                      </p:cBhvr>
                                      <p:to>
                                        <p:strVal val="visible"/>
                                      </p:to>
                                    </p:set>
                                    <p:anim to="" calcmode="lin" valueType="num">
                                      <p:cBhvr>
                                        <p:cTn id="7" dur="1" fill="hold"/>
                                        <p:tgtEl>
                                          <p:spTgt spid="52020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20202"/>
                                        </p:tgtEl>
                                        <p:attrNameLst>
                                          <p:attrName>style.visibility</p:attrName>
                                        </p:attrNameLst>
                                      </p:cBhvr>
                                      <p:to>
                                        <p:strVal val="visible"/>
                                      </p:to>
                                    </p:set>
                                    <p:anim to="" calcmode="lin" valueType="num">
                                      <p:cBhvr>
                                        <p:cTn id="12" dur="1" fill="hold"/>
                                        <p:tgtEl>
                                          <p:spTgt spid="520202"/>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 to="" calcmode="lin" valueType="num">
                                      <p:cBhvr>
                                        <p:cTn id="17" dur="1" fill="hold"/>
                                        <p:tgtEl>
                                          <p:spTgt spid="1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0202" grpId="0" animBg="1"/>
      <p:bldP spid="1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Deviancy – Typical Question</a:t>
            </a:r>
            <a:endParaRPr lang="en-GB" dirty="0"/>
          </a:p>
        </p:txBody>
      </p:sp>
      <p:sp>
        <p:nvSpPr>
          <p:cNvPr id="3" name="Content Placeholder 2"/>
          <p:cNvSpPr>
            <a:spLocks noGrp="1"/>
          </p:cNvSpPr>
          <p:nvPr>
            <p:ph idx="1"/>
          </p:nvPr>
        </p:nvSpPr>
        <p:spPr/>
        <p:txBody>
          <a:bodyPr>
            <a:normAutofit/>
          </a:bodyPr>
          <a:lstStyle/>
          <a:p>
            <a:pPr marL="82550" indent="0">
              <a:buNone/>
            </a:pPr>
            <a:r>
              <a:rPr lang="en-GB" sz="2400" dirty="0" smtClean="0"/>
              <a:t>Some sports have experienced violence, both on and off the field of play, involving both players and spectators. How does the law and sports legislation help to ensure that performers are protected during sporting contests?							</a:t>
            </a:r>
            <a:r>
              <a:rPr lang="en-GB" sz="2400" i="1" dirty="0" smtClean="0"/>
              <a:t>(3 marks)</a:t>
            </a:r>
            <a:endParaRPr lang="en-GB" sz="2400" dirty="0" smtClean="0"/>
          </a:p>
          <a:p>
            <a:pPr>
              <a:buNone/>
            </a:pPr>
            <a:endParaRPr lang="en-GB" sz="2400" dirty="0" smtClean="0"/>
          </a:p>
          <a:p>
            <a:pPr marL="82550" indent="0">
              <a:buNone/>
            </a:pPr>
            <a:r>
              <a:rPr lang="en-GB" sz="2400" dirty="0" smtClean="0"/>
              <a:t>Explain the advantages </a:t>
            </a:r>
            <a:r>
              <a:rPr lang="en-GB" sz="2400" b="1" dirty="0" smtClean="0"/>
              <a:t>and</a:t>
            </a:r>
            <a:r>
              <a:rPr lang="en-GB" sz="2400" dirty="0" smtClean="0"/>
              <a:t> the disadvantages of all sports, in all countries, testing for performance enhancing drugs.							</a:t>
            </a:r>
            <a:r>
              <a:rPr lang="en-GB" sz="2400" i="1" dirty="0" smtClean="0"/>
              <a:t>(4 marks)</a:t>
            </a:r>
            <a:r>
              <a:rPr lang="en-GB" sz="2400" dirty="0" smtClean="0"/>
              <a:t> </a:t>
            </a:r>
            <a:endParaRPr lang="en-GB"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GB"/>
              <a:t>Deviancy in Sport</a:t>
            </a:r>
          </a:p>
        </p:txBody>
      </p:sp>
      <p:sp>
        <p:nvSpPr>
          <p:cNvPr id="160771" name="Rectangle 3"/>
          <p:cNvSpPr>
            <a:spLocks noGrp="1" noChangeArrowheads="1"/>
          </p:cNvSpPr>
          <p:nvPr>
            <p:ph type="body" idx="1"/>
          </p:nvPr>
        </p:nvSpPr>
        <p:spPr>
          <a:xfrm>
            <a:off x="1116281" y="1447800"/>
            <a:ext cx="7817407" cy="4800600"/>
          </a:xfrm>
        </p:spPr>
        <p:txBody>
          <a:bodyPr/>
          <a:lstStyle/>
          <a:p>
            <a:r>
              <a:rPr lang="en-GB" dirty="0"/>
              <a:t>Deviant behaviour – against societies </a:t>
            </a:r>
          </a:p>
          <a:p>
            <a:endParaRPr lang="en-GB" dirty="0"/>
          </a:p>
          <a:p>
            <a:r>
              <a:rPr lang="en-GB" dirty="0"/>
              <a:t>Criminal deviant – </a:t>
            </a:r>
          </a:p>
          <a:p>
            <a:r>
              <a:rPr lang="en-GB" dirty="0"/>
              <a:t>Morally deviant – against what is normally accepted as ‘          </a:t>
            </a:r>
            <a:r>
              <a:rPr lang="en-GB" dirty="0" smtClean="0"/>
              <a:t>  ’ </a:t>
            </a:r>
            <a:r>
              <a:rPr lang="en-GB" dirty="0"/>
              <a:t>behaviour – varies within society subgroups</a:t>
            </a:r>
          </a:p>
          <a:p>
            <a:endParaRPr lang="en-GB" dirty="0"/>
          </a:p>
        </p:txBody>
      </p:sp>
      <p:sp>
        <p:nvSpPr>
          <p:cNvPr id="160772" name="Rectangle 4"/>
          <p:cNvSpPr>
            <a:spLocks noChangeArrowheads="1"/>
          </p:cNvSpPr>
          <p:nvPr/>
        </p:nvSpPr>
        <p:spPr bwMode="auto">
          <a:xfrm>
            <a:off x="1331839" y="1971304"/>
            <a:ext cx="3455987" cy="647700"/>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norms and values</a:t>
            </a:r>
          </a:p>
        </p:txBody>
      </p:sp>
      <p:sp>
        <p:nvSpPr>
          <p:cNvPr id="160773" name="Rectangle 5"/>
          <p:cNvSpPr>
            <a:spLocks noChangeArrowheads="1"/>
          </p:cNvSpPr>
          <p:nvPr/>
        </p:nvSpPr>
        <p:spPr bwMode="auto">
          <a:xfrm>
            <a:off x="4318082" y="2619004"/>
            <a:ext cx="3035300" cy="6048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against the law</a:t>
            </a:r>
          </a:p>
        </p:txBody>
      </p:sp>
      <p:sp>
        <p:nvSpPr>
          <p:cNvPr id="160775" name="Rectangle 7"/>
          <p:cNvSpPr>
            <a:spLocks noChangeArrowheads="1"/>
          </p:cNvSpPr>
          <p:nvPr/>
        </p:nvSpPr>
        <p:spPr bwMode="auto">
          <a:xfrm>
            <a:off x="3778022" y="3558629"/>
            <a:ext cx="1080119" cy="604837"/>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good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60772"/>
                                        </p:tgtEl>
                                        <p:attrNameLst>
                                          <p:attrName>style.visibility</p:attrName>
                                        </p:attrNameLst>
                                      </p:cBhvr>
                                      <p:to>
                                        <p:strVal val="visible"/>
                                      </p:to>
                                    </p:set>
                                    <p:anim to="" calcmode="lin" valueType="num">
                                      <p:cBhvr>
                                        <p:cTn id="7" dur="1" fill="hold"/>
                                        <p:tgtEl>
                                          <p:spTgt spid="16077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60773"/>
                                        </p:tgtEl>
                                        <p:attrNameLst>
                                          <p:attrName>style.visibility</p:attrName>
                                        </p:attrNameLst>
                                      </p:cBhvr>
                                      <p:to>
                                        <p:strVal val="visible"/>
                                      </p:to>
                                    </p:set>
                                    <p:anim to="" calcmode="lin" valueType="num">
                                      <p:cBhvr>
                                        <p:cTn id="12" dur="1" fill="hold"/>
                                        <p:tgtEl>
                                          <p:spTgt spid="16077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60775"/>
                                        </p:tgtEl>
                                        <p:attrNameLst>
                                          <p:attrName>style.visibility</p:attrName>
                                        </p:attrNameLst>
                                      </p:cBhvr>
                                      <p:to>
                                        <p:strVal val="visible"/>
                                      </p:to>
                                    </p:set>
                                    <p:anim to="" calcmode="lin" valueType="num">
                                      <p:cBhvr>
                                        <p:cTn id="17" dur="1" fill="hold"/>
                                        <p:tgtEl>
                                          <p:spTgt spid="16077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2" grpId="0" animBg="1"/>
      <p:bldP spid="160773" grpId="0" animBg="1"/>
      <p:bldP spid="16077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GB" dirty="0" smtClean="0"/>
              <a:t>Deviancy in Sport</a:t>
            </a:r>
            <a:endParaRPr lang="en-GB" dirty="0"/>
          </a:p>
        </p:txBody>
      </p:sp>
      <p:sp>
        <p:nvSpPr>
          <p:cNvPr id="258051" name="Rectangle 3"/>
          <p:cNvSpPr>
            <a:spLocks noGrp="1" noChangeArrowheads="1"/>
          </p:cNvSpPr>
          <p:nvPr>
            <p:ph type="body" idx="1"/>
          </p:nvPr>
        </p:nvSpPr>
        <p:spPr>
          <a:xfrm>
            <a:off x="1211283" y="1447800"/>
            <a:ext cx="7722405" cy="4800600"/>
          </a:xfrm>
        </p:spPr>
        <p:txBody>
          <a:bodyPr/>
          <a:lstStyle/>
          <a:p>
            <a:r>
              <a:rPr lang="en-GB" dirty="0"/>
              <a:t>Intentional breaking of rules or            </a:t>
            </a:r>
            <a:r>
              <a:rPr lang="en-GB" dirty="0" smtClean="0"/>
              <a:t> of </a:t>
            </a:r>
            <a:r>
              <a:rPr lang="en-GB" dirty="0"/>
              <a:t>sport – has detrimental effect</a:t>
            </a:r>
          </a:p>
          <a:p>
            <a:r>
              <a:rPr lang="en-GB" dirty="0"/>
              <a:t>Cheating –  </a:t>
            </a:r>
          </a:p>
          <a:p>
            <a:r>
              <a:rPr lang="en-GB" dirty="0"/>
              <a:t>Accepting            </a:t>
            </a:r>
            <a:r>
              <a:rPr lang="en-GB" dirty="0" smtClean="0"/>
              <a:t>    </a:t>
            </a:r>
            <a:r>
              <a:rPr lang="en-GB" dirty="0"/>
              <a:t>/ illegal              /</a:t>
            </a:r>
          </a:p>
          <a:p>
            <a:endParaRPr lang="en-GB" dirty="0"/>
          </a:p>
          <a:p>
            <a:r>
              <a:rPr lang="en-GB" dirty="0"/>
              <a:t>                       /  </a:t>
            </a:r>
          </a:p>
          <a:p>
            <a:r>
              <a:rPr lang="en-GB" dirty="0"/>
              <a:t>Breaks  </a:t>
            </a:r>
          </a:p>
          <a:p>
            <a:endParaRPr lang="en-GB" dirty="0"/>
          </a:p>
        </p:txBody>
      </p:sp>
      <p:sp>
        <p:nvSpPr>
          <p:cNvPr id="258052" name="Rectangle 4"/>
          <p:cNvSpPr>
            <a:spLocks noChangeArrowheads="1"/>
          </p:cNvSpPr>
          <p:nvPr/>
        </p:nvSpPr>
        <p:spPr bwMode="auto">
          <a:xfrm>
            <a:off x="6921110" y="1447800"/>
            <a:ext cx="1224135" cy="647700"/>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ethics</a:t>
            </a:r>
          </a:p>
        </p:txBody>
      </p:sp>
      <p:sp>
        <p:nvSpPr>
          <p:cNvPr id="258053" name="Rectangle 5"/>
          <p:cNvSpPr>
            <a:spLocks noChangeArrowheads="1"/>
          </p:cNvSpPr>
          <p:nvPr/>
        </p:nvSpPr>
        <p:spPr bwMode="auto">
          <a:xfrm>
            <a:off x="3564235" y="2470068"/>
            <a:ext cx="1223963" cy="649287"/>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dives</a:t>
            </a:r>
          </a:p>
        </p:txBody>
      </p:sp>
      <p:sp>
        <p:nvSpPr>
          <p:cNvPr id="258054" name="Rectangle 6"/>
          <p:cNvSpPr>
            <a:spLocks noChangeArrowheads="1"/>
          </p:cNvSpPr>
          <p:nvPr/>
        </p:nvSpPr>
        <p:spPr bwMode="auto">
          <a:xfrm>
            <a:off x="4861223" y="2470068"/>
            <a:ext cx="1079500" cy="647700"/>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a:t>fouls</a:t>
            </a:r>
          </a:p>
        </p:txBody>
      </p:sp>
      <p:sp>
        <p:nvSpPr>
          <p:cNvPr id="258055" name="Rectangle 7"/>
          <p:cNvSpPr>
            <a:spLocks noChangeArrowheads="1"/>
          </p:cNvSpPr>
          <p:nvPr/>
        </p:nvSpPr>
        <p:spPr bwMode="auto">
          <a:xfrm>
            <a:off x="6012160" y="2470068"/>
            <a:ext cx="1223963" cy="647700"/>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a:t>drugs</a:t>
            </a:r>
          </a:p>
        </p:txBody>
      </p:sp>
      <p:sp>
        <p:nvSpPr>
          <p:cNvPr id="258056" name="Rectangle 8"/>
          <p:cNvSpPr>
            <a:spLocks noChangeArrowheads="1"/>
          </p:cNvSpPr>
          <p:nvPr/>
        </p:nvSpPr>
        <p:spPr bwMode="auto">
          <a:xfrm>
            <a:off x="3565079" y="3117768"/>
            <a:ext cx="1296144" cy="576262"/>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bribes</a:t>
            </a:r>
          </a:p>
        </p:txBody>
      </p:sp>
      <p:sp>
        <p:nvSpPr>
          <p:cNvPr id="258057" name="Rectangle 9"/>
          <p:cNvSpPr>
            <a:spLocks noChangeArrowheads="1"/>
          </p:cNvSpPr>
          <p:nvPr/>
        </p:nvSpPr>
        <p:spPr bwMode="auto">
          <a:xfrm>
            <a:off x="6201179" y="3119355"/>
            <a:ext cx="1439862" cy="576262"/>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betting</a:t>
            </a:r>
          </a:p>
        </p:txBody>
      </p:sp>
      <p:sp>
        <p:nvSpPr>
          <p:cNvPr id="258058" name="Rectangle 10"/>
          <p:cNvSpPr>
            <a:spLocks noChangeArrowheads="1"/>
          </p:cNvSpPr>
          <p:nvPr/>
        </p:nvSpPr>
        <p:spPr bwMode="auto">
          <a:xfrm>
            <a:off x="1695760" y="3694030"/>
            <a:ext cx="2808287" cy="576263"/>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transfer bungs</a:t>
            </a:r>
          </a:p>
        </p:txBody>
      </p:sp>
      <p:sp>
        <p:nvSpPr>
          <p:cNvPr id="258059" name="Rectangle 11"/>
          <p:cNvSpPr>
            <a:spLocks noChangeArrowheads="1"/>
          </p:cNvSpPr>
          <p:nvPr/>
        </p:nvSpPr>
        <p:spPr bwMode="auto">
          <a:xfrm>
            <a:off x="1695760" y="4270293"/>
            <a:ext cx="2519362" cy="647700"/>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Hooliganism</a:t>
            </a:r>
          </a:p>
        </p:txBody>
      </p:sp>
      <p:sp>
        <p:nvSpPr>
          <p:cNvPr id="258060" name="Rectangle 12"/>
          <p:cNvSpPr>
            <a:spLocks noChangeArrowheads="1"/>
          </p:cNvSpPr>
          <p:nvPr/>
        </p:nvSpPr>
        <p:spPr bwMode="auto">
          <a:xfrm>
            <a:off x="4536578" y="4270293"/>
            <a:ext cx="2951163" cy="647700"/>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player violence</a:t>
            </a:r>
          </a:p>
        </p:txBody>
      </p:sp>
      <p:sp>
        <p:nvSpPr>
          <p:cNvPr id="258061" name="Rectangle 13"/>
          <p:cNvSpPr>
            <a:spLocks noChangeArrowheads="1"/>
          </p:cNvSpPr>
          <p:nvPr/>
        </p:nvSpPr>
        <p:spPr bwMode="auto">
          <a:xfrm>
            <a:off x="2807978" y="4689326"/>
            <a:ext cx="3960440" cy="647700"/>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contract to compete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58052"/>
                                        </p:tgtEl>
                                        <p:attrNameLst>
                                          <p:attrName>style.visibility</p:attrName>
                                        </p:attrNameLst>
                                      </p:cBhvr>
                                      <p:to>
                                        <p:strVal val="visible"/>
                                      </p:to>
                                    </p:set>
                                    <p:anim to="" calcmode="lin" valueType="num">
                                      <p:cBhvr>
                                        <p:cTn id="7" dur="1" fill="hold"/>
                                        <p:tgtEl>
                                          <p:spTgt spid="25805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58053"/>
                                        </p:tgtEl>
                                        <p:attrNameLst>
                                          <p:attrName>style.visibility</p:attrName>
                                        </p:attrNameLst>
                                      </p:cBhvr>
                                      <p:to>
                                        <p:strVal val="visible"/>
                                      </p:to>
                                    </p:set>
                                    <p:anim to="" calcmode="lin" valueType="num">
                                      <p:cBhvr>
                                        <p:cTn id="12" dur="1" fill="hold"/>
                                        <p:tgtEl>
                                          <p:spTgt spid="25805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58054"/>
                                        </p:tgtEl>
                                        <p:attrNameLst>
                                          <p:attrName>style.visibility</p:attrName>
                                        </p:attrNameLst>
                                      </p:cBhvr>
                                      <p:to>
                                        <p:strVal val="visible"/>
                                      </p:to>
                                    </p:set>
                                    <p:anim to="" calcmode="lin" valueType="num">
                                      <p:cBhvr>
                                        <p:cTn id="17" dur="1" fill="hold"/>
                                        <p:tgtEl>
                                          <p:spTgt spid="258054"/>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58055"/>
                                        </p:tgtEl>
                                        <p:attrNameLst>
                                          <p:attrName>style.visibility</p:attrName>
                                        </p:attrNameLst>
                                      </p:cBhvr>
                                      <p:to>
                                        <p:strVal val="visible"/>
                                      </p:to>
                                    </p:set>
                                    <p:anim to="" calcmode="lin" valueType="num">
                                      <p:cBhvr>
                                        <p:cTn id="22" dur="1" fill="hold"/>
                                        <p:tgtEl>
                                          <p:spTgt spid="258055"/>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58056"/>
                                        </p:tgtEl>
                                        <p:attrNameLst>
                                          <p:attrName>style.visibility</p:attrName>
                                        </p:attrNameLst>
                                      </p:cBhvr>
                                      <p:to>
                                        <p:strVal val="visible"/>
                                      </p:to>
                                    </p:set>
                                    <p:anim to="" calcmode="lin" valueType="num">
                                      <p:cBhvr>
                                        <p:cTn id="27" dur="1" fill="hold"/>
                                        <p:tgtEl>
                                          <p:spTgt spid="258056"/>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258057"/>
                                        </p:tgtEl>
                                        <p:attrNameLst>
                                          <p:attrName>style.visibility</p:attrName>
                                        </p:attrNameLst>
                                      </p:cBhvr>
                                      <p:to>
                                        <p:strVal val="visible"/>
                                      </p:to>
                                    </p:set>
                                    <p:anim to="" calcmode="lin" valueType="num">
                                      <p:cBhvr>
                                        <p:cTn id="32" dur="1" fill="hold"/>
                                        <p:tgtEl>
                                          <p:spTgt spid="258057"/>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258058"/>
                                        </p:tgtEl>
                                        <p:attrNameLst>
                                          <p:attrName>style.visibility</p:attrName>
                                        </p:attrNameLst>
                                      </p:cBhvr>
                                      <p:to>
                                        <p:strVal val="visible"/>
                                      </p:to>
                                    </p:set>
                                    <p:anim to="" calcmode="lin" valueType="num">
                                      <p:cBhvr>
                                        <p:cTn id="37" dur="1" fill="hold"/>
                                        <p:tgtEl>
                                          <p:spTgt spid="258058"/>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258059"/>
                                        </p:tgtEl>
                                        <p:attrNameLst>
                                          <p:attrName>style.visibility</p:attrName>
                                        </p:attrNameLst>
                                      </p:cBhvr>
                                      <p:to>
                                        <p:strVal val="visible"/>
                                      </p:to>
                                    </p:set>
                                    <p:anim to="" calcmode="lin" valueType="num">
                                      <p:cBhvr>
                                        <p:cTn id="42" dur="1" fill="hold"/>
                                        <p:tgtEl>
                                          <p:spTgt spid="258059"/>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258060"/>
                                        </p:tgtEl>
                                        <p:attrNameLst>
                                          <p:attrName>style.visibility</p:attrName>
                                        </p:attrNameLst>
                                      </p:cBhvr>
                                      <p:to>
                                        <p:strVal val="visible"/>
                                      </p:to>
                                    </p:set>
                                    <p:anim to="" calcmode="lin" valueType="num">
                                      <p:cBhvr>
                                        <p:cTn id="47" dur="1" fill="hold"/>
                                        <p:tgtEl>
                                          <p:spTgt spid="258060"/>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258061"/>
                                        </p:tgtEl>
                                        <p:attrNameLst>
                                          <p:attrName>style.visibility</p:attrName>
                                        </p:attrNameLst>
                                      </p:cBhvr>
                                      <p:to>
                                        <p:strVal val="visible"/>
                                      </p:to>
                                    </p:set>
                                    <p:anim to="" calcmode="lin" valueType="num">
                                      <p:cBhvr>
                                        <p:cTn id="52" dur="1" fill="hold"/>
                                        <p:tgtEl>
                                          <p:spTgt spid="25806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2" grpId="0" animBg="1"/>
      <p:bldP spid="258053" grpId="0" animBg="1"/>
      <p:bldP spid="258054" grpId="0" animBg="1"/>
      <p:bldP spid="258055" grpId="0" animBg="1"/>
      <p:bldP spid="258056" grpId="0" animBg="1"/>
      <p:bldP spid="258057" grpId="0" animBg="1"/>
      <p:bldP spid="258058" grpId="0" animBg="1"/>
      <p:bldP spid="258059" grpId="0" animBg="1"/>
      <p:bldP spid="258060" grpId="0" animBg="1"/>
      <p:bldP spid="25806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r>
              <a:rPr lang="en-GB"/>
              <a:t>Causes of deviancy</a:t>
            </a:r>
          </a:p>
        </p:txBody>
      </p:sp>
      <p:sp>
        <p:nvSpPr>
          <p:cNvPr id="272387" name="Rectangle 3"/>
          <p:cNvSpPr>
            <a:spLocks noGrp="1" noChangeArrowheads="1"/>
          </p:cNvSpPr>
          <p:nvPr>
            <p:ph type="body" idx="1"/>
          </p:nvPr>
        </p:nvSpPr>
        <p:spPr>
          <a:xfrm>
            <a:off x="1045028" y="1600200"/>
            <a:ext cx="7641771" cy="4852988"/>
          </a:xfrm>
        </p:spPr>
        <p:txBody>
          <a:bodyPr/>
          <a:lstStyle/>
          <a:p>
            <a:r>
              <a:rPr lang="en-GB" dirty="0"/>
              <a:t>Individuals lacking  </a:t>
            </a:r>
          </a:p>
          <a:p>
            <a:r>
              <a:rPr lang="en-GB" dirty="0"/>
              <a:t>Individuals valuing winning above possible </a:t>
            </a:r>
          </a:p>
          <a:p>
            <a:pPr>
              <a:buFontTx/>
              <a:buNone/>
            </a:pPr>
            <a:r>
              <a:rPr lang="en-GB" dirty="0"/>
              <a:t>                         or  </a:t>
            </a:r>
          </a:p>
          <a:p>
            <a:r>
              <a:rPr lang="en-GB" dirty="0"/>
              <a:t>Rewards               </a:t>
            </a:r>
            <a:r>
              <a:rPr lang="en-GB" dirty="0" smtClean="0"/>
              <a:t>     </a:t>
            </a:r>
            <a:r>
              <a:rPr lang="en-GB" dirty="0"/>
              <a:t>to resist temptation</a:t>
            </a:r>
          </a:p>
          <a:p>
            <a:r>
              <a:rPr lang="en-GB" dirty="0"/>
              <a:t>Some deviant behaviour is becoming </a:t>
            </a:r>
          </a:p>
          <a:p>
            <a:endParaRPr lang="en-GB" dirty="0"/>
          </a:p>
          <a:p>
            <a:r>
              <a:rPr lang="en-GB" dirty="0"/>
              <a:t>Punishment                  </a:t>
            </a:r>
            <a:r>
              <a:rPr lang="en-GB" dirty="0" smtClean="0"/>
              <a:t>   due </a:t>
            </a:r>
            <a:r>
              <a:rPr lang="en-GB" dirty="0"/>
              <a:t>to     </a:t>
            </a:r>
            <a:r>
              <a:rPr lang="en-GB" dirty="0" smtClean="0"/>
              <a:t>      pressures </a:t>
            </a:r>
            <a:r>
              <a:rPr lang="en-GB" dirty="0"/>
              <a:t>or possible  </a:t>
            </a:r>
          </a:p>
        </p:txBody>
      </p:sp>
      <p:sp>
        <p:nvSpPr>
          <p:cNvPr id="272388" name="Rectangle 4"/>
          <p:cNvSpPr>
            <a:spLocks noChangeArrowheads="1"/>
          </p:cNvSpPr>
          <p:nvPr/>
        </p:nvSpPr>
        <p:spPr bwMode="auto">
          <a:xfrm>
            <a:off x="4531431" y="1600200"/>
            <a:ext cx="2819400" cy="604837"/>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moral restraint</a:t>
            </a:r>
          </a:p>
        </p:txBody>
      </p:sp>
      <p:sp>
        <p:nvSpPr>
          <p:cNvPr id="272389" name="Rectangle 5"/>
          <p:cNvSpPr>
            <a:spLocks noChangeArrowheads="1"/>
          </p:cNvSpPr>
          <p:nvPr/>
        </p:nvSpPr>
        <p:spPr bwMode="auto">
          <a:xfrm>
            <a:off x="1435608" y="2795562"/>
            <a:ext cx="2386012" cy="6048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punishment</a:t>
            </a:r>
          </a:p>
        </p:txBody>
      </p:sp>
      <p:sp>
        <p:nvSpPr>
          <p:cNvPr id="272390" name="Rectangle 6"/>
          <p:cNvSpPr>
            <a:spLocks noChangeArrowheads="1"/>
          </p:cNvSpPr>
          <p:nvPr/>
        </p:nvSpPr>
        <p:spPr bwMode="auto">
          <a:xfrm>
            <a:off x="4531431" y="2795562"/>
            <a:ext cx="2819400" cy="6048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loss of respect</a:t>
            </a:r>
          </a:p>
        </p:txBody>
      </p:sp>
      <p:sp>
        <p:nvSpPr>
          <p:cNvPr id="272391" name="Rectangle 7"/>
          <p:cNvSpPr>
            <a:spLocks noChangeArrowheads="1"/>
          </p:cNvSpPr>
          <p:nvPr/>
        </p:nvSpPr>
        <p:spPr bwMode="auto">
          <a:xfrm>
            <a:off x="3152141" y="3400400"/>
            <a:ext cx="1811338" cy="575493"/>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too great</a:t>
            </a:r>
          </a:p>
        </p:txBody>
      </p:sp>
      <p:sp>
        <p:nvSpPr>
          <p:cNvPr id="272392" name="Rectangle 8"/>
          <p:cNvSpPr>
            <a:spLocks noChangeArrowheads="1"/>
          </p:cNvSpPr>
          <p:nvPr/>
        </p:nvSpPr>
        <p:spPr bwMode="auto">
          <a:xfrm>
            <a:off x="1435608" y="4480471"/>
            <a:ext cx="2170112" cy="604837"/>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a:t>acceptable</a:t>
            </a:r>
          </a:p>
        </p:txBody>
      </p:sp>
      <p:sp>
        <p:nvSpPr>
          <p:cNvPr id="272393" name="Rectangle 9"/>
          <p:cNvSpPr>
            <a:spLocks noChangeArrowheads="1"/>
          </p:cNvSpPr>
          <p:nvPr/>
        </p:nvSpPr>
        <p:spPr bwMode="auto">
          <a:xfrm>
            <a:off x="3487463" y="5027811"/>
            <a:ext cx="2260193" cy="604837"/>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insufficient</a:t>
            </a:r>
          </a:p>
        </p:txBody>
      </p:sp>
      <p:sp>
        <p:nvSpPr>
          <p:cNvPr id="272394" name="Rectangle 10"/>
          <p:cNvSpPr>
            <a:spLocks noChangeArrowheads="1"/>
          </p:cNvSpPr>
          <p:nvPr/>
        </p:nvSpPr>
        <p:spPr bwMode="auto">
          <a:xfrm>
            <a:off x="6912224" y="5027810"/>
            <a:ext cx="2231776" cy="604837"/>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commercial</a:t>
            </a:r>
          </a:p>
        </p:txBody>
      </p:sp>
      <p:sp>
        <p:nvSpPr>
          <p:cNvPr id="272395" name="Rectangle 11"/>
          <p:cNvSpPr>
            <a:spLocks noChangeArrowheads="1"/>
          </p:cNvSpPr>
          <p:nvPr/>
        </p:nvSpPr>
        <p:spPr bwMode="auto">
          <a:xfrm>
            <a:off x="5120542" y="5632648"/>
            <a:ext cx="2087785" cy="576262"/>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legal action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72388"/>
                                        </p:tgtEl>
                                        <p:attrNameLst>
                                          <p:attrName>style.visibility</p:attrName>
                                        </p:attrNameLst>
                                      </p:cBhvr>
                                      <p:to>
                                        <p:strVal val="visible"/>
                                      </p:to>
                                    </p:set>
                                    <p:anim to="" calcmode="lin" valueType="num">
                                      <p:cBhvr>
                                        <p:cTn id="7" dur="1" fill="hold"/>
                                        <p:tgtEl>
                                          <p:spTgt spid="27238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72389"/>
                                        </p:tgtEl>
                                        <p:attrNameLst>
                                          <p:attrName>style.visibility</p:attrName>
                                        </p:attrNameLst>
                                      </p:cBhvr>
                                      <p:to>
                                        <p:strVal val="visible"/>
                                      </p:to>
                                    </p:set>
                                    <p:anim to="" calcmode="lin" valueType="num">
                                      <p:cBhvr>
                                        <p:cTn id="12" dur="1" fill="hold"/>
                                        <p:tgtEl>
                                          <p:spTgt spid="272389"/>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72390"/>
                                        </p:tgtEl>
                                        <p:attrNameLst>
                                          <p:attrName>style.visibility</p:attrName>
                                        </p:attrNameLst>
                                      </p:cBhvr>
                                      <p:to>
                                        <p:strVal val="visible"/>
                                      </p:to>
                                    </p:set>
                                    <p:anim to="" calcmode="lin" valueType="num">
                                      <p:cBhvr>
                                        <p:cTn id="17" dur="1" fill="hold"/>
                                        <p:tgtEl>
                                          <p:spTgt spid="272390"/>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72391"/>
                                        </p:tgtEl>
                                        <p:attrNameLst>
                                          <p:attrName>style.visibility</p:attrName>
                                        </p:attrNameLst>
                                      </p:cBhvr>
                                      <p:to>
                                        <p:strVal val="visible"/>
                                      </p:to>
                                    </p:set>
                                    <p:anim to="" calcmode="lin" valueType="num">
                                      <p:cBhvr>
                                        <p:cTn id="22" dur="1" fill="hold"/>
                                        <p:tgtEl>
                                          <p:spTgt spid="272391"/>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72392"/>
                                        </p:tgtEl>
                                        <p:attrNameLst>
                                          <p:attrName>style.visibility</p:attrName>
                                        </p:attrNameLst>
                                      </p:cBhvr>
                                      <p:to>
                                        <p:strVal val="visible"/>
                                      </p:to>
                                    </p:set>
                                    <p:anim to="" calcmode="lin" valueType="num">
                                      <p:cBhvr>
                                        <p:cTn id="27" dur="1" fill="hold"/>
                                        <p:tgtEl>
                                          <p:spTgt spid="272392"/>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272393"/>
                                        </p:tgtEl>
                                        <p:attrNameLst>
                                          <p:attrName>style.visibility</p:attrName>
                                        </p:attrNameLst>
                                      </p:cBhvr>
                                      <p:to>
                                        <p:strVal val="visible"/>
                                      </p:to>
                                    </p:set>
                                    <p:anim to="" calcmode="lin" valueType="num">
                                      <p:cBhvr>
                                        <p:cTn id="32" dur="1" fill="hold"/>
                                        <p:tgtEl>
                                          <p:spTgt spid="272393"/>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272394"/>
                                        </p:tgtEl>
                                        <p:attrNameLst>
                                          <p:attrName>style.visibility</p:attrName>
                                        </p:attrNameLst>
                                      </p:cBhvr>
                                      <p:to>
                                        <p:strVal val="visible"/>
                                      </p:to>
                                    </p:set>
                                    <p:anim to="" calcmode="lin" valueType="num">
                                      <p:cBhvr>
                                        <p:cTn id="37" dur="1" fill="hold"/>
                                        <p:tgtEl>
                                          <p:spTgt spid="272394"/>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272395"/>
                                        </p:tgtEl>
                                        <p:attrNameLst>
                                          <p:attrName>style.visibility</p:attrName>
                                        </p:attrNameLst>
                                      </p:cBhvr>
                                      <p:to>
                                        <p:strVal val="visible"/>
                                      </p:to>
                                    </p:set>
                                    <p:anim to="" calcmode="lin" valueType="num">
                                      <p:cBhvr>
                                        <p:cTn id="42" dur="1" fill="hold"/>
                                        <p:tgtEl>
                                          <p:spTgt spid="27239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8" grpId="0" animBg="1"/>
      <p:bldP spid="272389" grpId="0" animBg="1"/>
      <p:bldP spid="272390" grpId="0" animBg="1"/>
      <p:bldP spid="272391" grpId="0" animBg="1"/>
      <p:bldP spid="272392" grpId="0" animBg="1"/>
      <p:bldP spid="272393" grpId="0" animBg="1"/>
      <p:bldP spid="272394" grpId="0" animBg="1"/>
      <p:bldP spid="27239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p:txBody>
          <a:bodyPr/>
          <a:lstStyle/>
          <a:p>
            <a:r>
              <a:rPr lang="en-GB"/>
              <a:t>Player violence</a:t>
            </a:r>
          </a:p>
        </p:txBody>
      </p:sp>
      <p:sp>
        <p:nvSpPr>
          <p:cNvPr id="273411" name="Rectangle 3"/>
          <p:cNvSpPr>
            <a:spLocks noGrp="1" noChangeArrowheads="1"/>
          </p:cNvSpPr>
          <p:nvPr>
            <p:ph type="body" idx="1"/>
          </p:nvPr>
        </p:nvSpPr>
        <p:spPr>
          <a:xfrm>
            <a:off x="1199408" y="1447800"/>
            <a:ext cx="7734280" cy="4800600"/>
          </a:xfrm>
        </p:spPr>
        <p:txBody>
          <a:bodyPr/>
          <a:lstStyle/>
          <a:p>
            <a:r>
              <a:rPr lang="en-GB" dirty="0"/>
              <a:t>Spontaneous or planned</a:t>
            </a:r>
          </a:p>
          <a:p>
            <a:pPr>
              <a:buFontTx/>
              <a:buNone/>
            </a:pPr>
            <a:endParaRPr lang="en-GB" dirty="0"/>
          </a:p>
          <a:p>
            <a:pPr>
              <a:buFontTx/>
              <a:buNone/>
            </a:pPr>
            <a:r>
              <a:rPr lang="en-GB" dirty="0" smtClean="0"/>
              <a:t>Causes - </a:t>
            </a:r>
            <a:endParaRPr lang="en-GB" dirty="0"/>
          </a:p>
        </p:txBody>
      </p:sp>
      <p:sp>
        <p:nvSpPr>
          <p:cNvPr id="273412" name="Rectangle 4"/>
          <p:cNvSpPr>
            <a:spLocks noChangeArrowheads="1"/>
          </p:cNvSpPr>
          <p:nvPr/>
        </p:nvSpPr>
        <p:spPr bwMode="auto">
          <a:xfrm>
            <a:off x="1435608" y="3105150"/>
            <a:ext cx="3095625" cy="647700"/>
          </a:xfrm>
          <a:prstGeom prst="rect">
            <a:avLst/>
          </a:prstGeom>
          <a:solidFill>
            <a:srgbClr val="FFFF00"/>
          </a:solidFill>
          <a:ln w="9525">
            <a:noFill/>
            <a:miter lim="800000"/>
            <a:headEnd/>
            <a:tailEnd/>
          </a:ln>
          <a:effectLst/>
        </p:spPr>
        <p:txBody>
          <a:bodyPr/>
          <a:lstStyle/>
          <a:p>
            <a:pPr marL="342900" indent="-342900">
              <a:spcBef>
                <a:spcPct val="20000"/>
              </a:spcBef>
              <a:buFontTx/>
              <a:buChar char="•"/>
            </a:pPr>
            <a:r>
              <a:rPr lang="en-GB" sz="3200" dirty="0"/>
              <a:t>Instinct theory</a:t>
            </a:r>
          </a:p>
        </p:txBody>
      </p:sp>
      <p:sp>
        <p:nvSpPr>
          <p:cNvPr id="273413" name="Rectangle 5"/>
          <p:cNvSpPr>
            <a:spLocks noChangeArrowheads="1"/>
          </p:cNvSpPr>
          <p:nvPr/>
        </p:nvSpPr>
        <p:spPr bwMode="auto">
          <a:xfrm>
            <a:off x="1435608" y="3752850"/>
            <a:ext cx="6778625" cy="647700"/>
          </a:xfrm>
          <a:prstGeom prst="rect">
            <a:avLst/>
          </a:prstGeom>
          <a:solidFill>
            <a:srgbClr val="FFFF00"/>
          </a:solidFill>
          <a:ln w="9525">
            <a:noFill/>
            <a:miter lim="800000"/>
            <a:headEnd/>
            <a:tailEnd/>
          </a:ln>
          <a:effectLst/>
        </p:spPr>
        <p:txBody>
          <a:bodyPr/>
          <a:lstStyle/>
          <a:p>
            <a:pPr marL="342900" indent="-342900">
              <a:spcBef>
                <a:spcPct val="20000"/>
              </a:spcBef>
              <a:buFontTx/>
              <a:buChar char="•"/>
            </a:pPr>
            <a:r>
              <a:rPr lang="en-GB" sz="3200"/>
              <a:t>Frustration-aggression hypothesis</a:t>
            </a:r>
          </a:p>
        </p:txBody>
      </p:sp>
      <p:sp>
        <p:nvSpPr>
          <p:cNvPr id="273414" name="Rectangle 6"/>
          <p:cNvSpPr>
            <a:spLocks noChangeArrowheads="1"/>
          </p:cNvSpPr>
          <p:nvPr/>
        </p:nvSpPr>
        <p:spPr bwMode="auto">
          <a:xfrm>
            <a:off x="1435608" y="4400550"/>
            <a:ext cx="4535487" cy="647700"/>
          </a:xfrm>
          <a:prstGeom prst="rect">
            <a:avLst/>
          </a:prstGeom>
          <a:solidFill>
            <a:srgbClr val="FFFF00"/>
          </a:solidFill>
          <a:ln w="9525">
            <a:noFill/>
            <a:miter lim="800000"/>
            <a:headEnd/>
            <a:tailEnd/>
          </a:ln>
          <a:effectLst/>
        </p:spPr>
        <p:txBody>
          <a:bodyPr/>
          <a:lstStyle/>
          <a:p>
            <a:pPr marL="342900" indent="-342900">
              <a:spcBef>
                <a:spcPct val="20000"/>
              </a:spcBef>
              <a:buFontTx/>
              <a:buChar char="•"/>
            </a:pPr>
            <a:r>
              <a:rPr lang="en-GB" sz="3200"/>
              <a:t>Social learning theory</a:t>
            </a:r>
          </a:p>
        </p:txBody>
      </p:sp>
      <p:sp>
        <p:nvSpPr>
          <p:cNvPr id="273415" name="Rectangle 7"/>
          <p:cNvSpPr>
            <a:spLocks noChangeArrowheads="1"/>
          </p:cNvSpPr>
          <p:nvPr/>
        </p:nvSpPr>
        <p:spPr bwMode="auto">
          <a:xfrm>
            <a:off x="1435608" y="5049838"/>
            <a:ext cx="3743325" cy="647700"/>
          </a:xfrm>
          <a:prstGeom prst="rect">
            <a:avLst/>
          </a:prstGeom>
          <a:solidFill>
            <a:srgbClr val="FFFF00"/>
          </a:solidFill>
          <a:ln w="9525">
            <a:noFill/>
            <a:miter lim="800000"/>
            <a:headEnd/>
            <a:tailEnd/>
          </a:ln>
          <a:effectLst/>
        </p:spPr>
        <p:txBody>
          <a:bodyPr/>
          <a:lstStyle/>
          <a:p>
            <a:pPr marL="342900" indent="-342900">
              <a:spcBef>
                <a:spcPct val="20000"/>
              </a:spcBef>
              <a:buFontTx/>
              <a:buChar char="•"/>
            </a:pPr>
            <a:r>
              <a:rPr lang="en-GB" sz="3200"/>
              <a:t>Crowd incitement</a:t>
            </a:r>
          </a:p>
        </p:txBody>
      </p:sp>
      <p:sp>
        <p:nvSpPr>
          <p:cNvPr id="8" name="Rectangle 4"/>
          <p:cNvSpPr>
            <a:spLocks noChangeArrowheads="1"/>
          </p:cNvSpPr>
          <p:nvPr/>
        </p:nvSpPr>
        <p:spPr bwMode="auto">
          <a:xfrm>
            <a:off x="2875000" y="2457078"/>
            <a:ext cx="2376264" cy="647700"/>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o</a:t>
            </a:r>
            <a:r>
              <a:rPr lang="en-GB" sz="3200" dirty="0" smtClean="0"/>
              <a:t>ver-arousal</a:t>
            </a:r>
            <a:endParaRPr lang="en-GB"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73412"/>
                                        </p:tgtEl>
                                        <p:attrNameLst>
                                          <p:attrName>style.visibility</p:attrName>
                                        </p:attrNameLst>
                                      </p:cBhvr>
                                      <p:to>
                                        <p:strVal val="visible"/>
                                      </p:to>
                                    </p:set>
                                    <p:anim to="" calcmode="lin" valueType="num">
                                      <p:cBhvr>
                                        <p:cTn id="12" dur="1" fill="hold"/>
                                        <p:tgtEl>
                                          <p:spTgt spid="273412"/>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73413"/>
                                        </p:tgtEl>
                                        <p:attrNameLst>
                                          <p:attrName>style.visibility</p:attrName>
                                        </p:attrNameLst>
                                      </p:cBhvr>
                                      <p:to>
                                        <p:strVal val="visible"/>
                                      </p:to>
                                    </p:set>
                                    <p:anim to="" calcmode="lin" valueType="num">
                                      <p:cBhvr>
                                        <p:cTn id="17" dur="1" fill="hold"/>
                                        <p:tgtEl>
                                          <p:spTgt spid="273413"/>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73414"/>
                                        </p:tgtEl>
                                        <p:attrNameLst>
                                          <p:attrName>style.visibility</p:attrName>
                                        </p:attrNameLst>
                                      </p:cBhvr>
                                      <p:to>
                                        <p:strVal val="visible"/>
                                      </p:to>
                                    </p:set>
                                    <p:anim to="" calcmode="lin" valueType="num">
                                      <p:cBhvr>
                                        <p:cTn id="22" dur="1" fill="hold"/>
                                        <p:tgtEl>
                                          <p:spTgt spid="273414"/>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73415"/>
                                        </p:tgtEl>
                                        <p:attrNameLst>
                                          <p:attrName>style.visibility</p:attrName>
                                        </p:attrNameLst>
                                      </p:cBhvr>
                                      <p:to>
                                        <p:strVal val="visible"/>
                                      </p:to>
                                    </p:set>
                                    <p:anim to="" calcmode="lin" valueType="num">
                                      <p:cBhvr>
                                        <p:cTn id="27" dur="1" fill="hold"/>
                                        <p:tgtEl>
                                          <p:spTgt spid="27341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2" grpId="0" animBg="1"/>
      <p:bldP spid="273413" grpId="0" animBg="1"/>
      <p:bldP spid="273414" grpId="0" animBg="1"/>
      <p:bldP spid="273415" grpId="0" animBg="1"/>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lstStyle/>
          <a:p>
            <a:r>
              <a:rPr lang="en-GB"/>
              <a:t>Controlling players</a:t>
            </a:r>
          </a:p>
        </p:txBody>
      </p:sp>
      <p:sp>
        <p:nvSpPr>
          <p:cNvPr id="274435" name="Rectangle 3"/>
          <p:cNvSpPr>
            <a:spLocks noGrp="1" noChangeArrowheads="1"/>
          </p:cNvSpPr>
          <p:nvPr>
            <p:ph type="body" idx="1"/>
          </p:nvPr>
        </p:nvSpPr>
        <p:spPr>
          <a:xfrm>
            <a:off x="1175657" y="1447800"/>
            <a:ext cx="7758031" cy="4800600"/>
          </a:xfrm>
        </p:spPr>
        <p:txBody>
          <a:bodyPr/>
          <a:lstStyle/>
          <a:p>
            <a:r>
              <a:rPr lang="en-GB" dirty="0"/>
              <a:t>Support  </a:t>
            </a:r>
          </a:p>
          <a:p>
            <a:r>
              <a:rPr lang="en-GB" dirty="0"/>
              <a:t>           </a:t>
            </a:r>
            <a:r>
              <a:rPr lang="en-GB" dirty="0" smtClean="0"/>
              <a:t>    </a:t>
            </a:r>
            <a:r>
              <a:rPr lang="en-GB" dirty="0"/>
              <a:t>players</a:t>
            </a:r>
          </a:p>
          <a:p>
            <a:r>
              <a:rPr lang="en-GB" dirty="0"/>
              <a:t>Use of                            /  </a:t>
            </a:r>
          </a:p>
          <a:p>
            <a:r>
              <a:rPr lang="en-GB" dirty="0"/>
              <a:t>Use                  </a:t>
            </a:r>
            <a:r>
              <a:rPr lang="en-GB" dirty="0" smtClean="0"/>
              <a:t>     with </a:t>
            </a:r>
            <a:r>
              <a:rPr lang="en-GB" dirty="0"/>
              <a:t>good discipline</a:t>
            </a:r>
          </a:p>
          <a:p>
            <a:r>
              <a:rPr lang="en-GB" dirty="0"/>
              <a:t>               </a:t>
            </a:r>
            <a:r>
              <a:rPr lang="en-GB" dirty="0" smtClean="0"/>
              <a:t>awards</a:t>
            </a:r>
            <a:endParaRPr lang="en-GB" dirty="0"/>
          </a:p>
          <a:p>
            <a:r>
              <a:rPr lang="en-GB" dirty="0"/>
              <a:t>Training for players –  </a:t>
            </a:r>
          </a:p>
          <a:p>
            <a:r>
              <a:rPr lang="en-GB" dirty="0"/>
              <a:t>Training for officials –  </a:t>
            </a:r>
            <a:r>
              <a:rPr lang="en-GB" dirty="0" smtClean="0"/>
              <a:t>dealing with </a:t>
            </a:r>
            <a:endParaRPr lang="en-GB" dirty="0"/>
          </a:p>
        </p:txBody>
      </p:sp>
      <p:sp>
        <p:nvSpPr>
          <p:cNvPr id="274436" name="Rectangle 4"/>
          <p:cNvSpPr>
            <a:spLocks noChangeArrowheads="1"/>
          </p:cNvSpPr>
          <p:nvPr/>
        </p:nvSpPr>
        <p:spPr bwMode="auto">
          <a:xfrm>
            <a:off x="3132335" y="1447800"/>
            <a:ext cx="3240707" cy="576262"/>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official’s decisions</a:t>
            </a:r>
          </a:p>
        </p:txBody>
      </p:sp>
      <p:sp>
        <p:nvSpPr>
          <p:cNvPr id="274437" name="Rectangle 5"/>
          <p:cNvSpPr>
            <a:spLocks noChangeArrowheads="1"/>
          </p:cNvSpPr>
          <p:nvPr/>
        </p:nvSpPr>
        <p:spPr bwMode="auto">
          <a:xfrm>
            <a:off x="1836042" y="2024062"/>
            <a:ext cx="1368648" cy="604837"/>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Punish</a:t>
            </a:r>
          </a:p>
        </p:txBody>
      </p:sp>
      <p:sp>
        <p:nvSpPr>
          <p:cNvPr id="274438" name="Rectangle 6"/>
          <p:cNvSpPr>
            <a:spLocks noChangeArrowheads="1"/>
          </p:cNvSpPr>
          <p:nvPr/>
        </p:nvSpPr>
        <p:spPr bwMode="auto">
          <a:xfrm>
            <a:off x="2906703" y="2628899"/>
            <a:ext cx="2736527" cy="6048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video evidence</a:t>
            </a:r>
          </a:p>
        </p:txBody>
      </p:sp>
      <p:sp>
        <p:nvSpPr>
          <p:cNvPr id="274439" name="Rectangle 7"/>
          <p:cNvSpPr>
            <a:spLocks noChangeArrowheads="1"/>
          </p:cNvSpPr>
          <p:nvPr/>
        </p:nvSpPr>
        <p:spPr bwMode="auto">
          <a:xfrm>
            <a:off x="5643230" y="2628899"/>
            <a:ext cx="2603500" cy="6048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citing officers</a:t>
            </a:r>
          </a:p>
        </p:txBody>
      </p:sp>
      <p:sp>
        <p:nvSpPr>
          <p:cNvPr id="274440" name="Rectangle 8"/>
          <p:cNvSpPr>
            <a:spLocks noChangeArrowheads="1"/>
          </p:cNvSpPr>
          <p:nvPr/>
        </p:nvSpPr>
        <p:spPr bwMode="auto">
          <a:xfrm>
            <a:off x="2420919" y="3219450"/>
            <a:ext cx="2376712" cy="604837"/>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role models</a:t>
            </a:r>
          </a:p>
        </p:txBody>
      </p:sp>
      <p:sp>
        <p:nvSpPr>
          <p:cNvPr id="274441" name="Rectangle 9"/>
          <p:cNvSpPr>
            <a:spLocks noChangeArrowheads="1"/>
          </p:cNvSpPr>
          <p:nvPr/>
        </p:nvSpPr>
        <p:spPr bwMode="auto">
          <a:xfrm>
            <a:off x="1629091" y="3794744"/>
            <a:ext cx="1583655" cy="6048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Fair play</a:t>
            </a:r>
          </a:p>
        </p:txBody>
      </p:sp>
      <p:sp>
        <p:nvSpPr>
          <p:cNvPr id="274442" name="Rectangle 10"/>
          <p:cNvSpPr>
            <a:spLocks noChangeArrowheads="1"/>
          </p:cNvSpPr>
          <p:nvPr/>
        </p:nvSpPr>
        <p:spPr bwMode="auto">
          <a:xfrm>
            <a:off x="5106225" y="4399582"/>
            <a:ext cx="3827463" cy="6048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anger management</a:t>
            </a:r>
          </a:p>
        </p:txBody>
      </p:sp>
      <p:sp>
        <p:nvSpPr>
          <p:cNvPr id="274443" name="Rectangle 11"/>
          <p:cNvSpPr>
            <a:spLocks noChangeArrowheads="1"/>
          </p:cNvSpPr>
          <p:nvPr/>
        </p:nvSpPr>
        <p:spPr bwMode="auto">
          <a:xfrm>
            <a:off x="1699660" y="5350073"/>
            <a:ext cx="2753587" cy="6048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smtClean="0"/>
              <a:t>angry players</a:t>
            </a:r>
            <a:endParaRPr lang="en-GB"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74436"/>
                                        </p:tgtEl>
                                        <p:attrNameLst>
                                          <p:attrName>style.visibility</p:attrName>
                                        </p:attrNameLst>
                                      </p:cBhvr>
                                      <p:to>
                                        <p:strVal val="visible"/>
                                      </p:to>
                                    </p:set>
                                    <p:anim to="" calcmode="lin" valueType="num">
                                      <p:cBhvr>
                                        <p:cTn id="7" dur="1" fill="hold"/>
                                        <p:tgtEl>
                                          <p:spTgt spid="27443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74437"/>
                                        </p:tgtEl>
                                        <p:attrNameLst>
                                          <p:attrName>style.visibility</p:attrName>
                                        </p:attrNameLst>
                                      </p:cBhvr>
                                      <p:to>
                                        <p:strVal val="visible"/>
                                      </p:to>
                                    </p:set>
                                    <p:anim to="" calcmode="lin" valueType="num">
                                      <p:cBhvr>
                                        <p:cTn id="12" dur="1" fill="hold"/>
                                        <p:tgtEl>
                                          <p:spTgt spid="274437"/>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74438"/>
                                        </p:tgtEl>
                                        <p:attrNameLst>
                                          <p:attrName>style.visibility</p:attrName>
                                        </p:attrNameLst>
                                      </p:cBhvr>
                                      <p:to>
                                        <p:strVal val="visible"/>
                                      </p:to>
                                    </p:set>
                                    <p:anim to="" calcmode="lin" valueType="num">
                                      <p:cBhvr>
                                        <p:cTn id="17" dur="1" fill="hold"/>
                                        <p:tgtEl>
                                          <p:spTgt spid="274438"/>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74439"/>
                                        </p:tgtEl>
                                        <p:attrNameLst>
                                          <p:attrName>style.visibility</p:attrName>
                                        </p:attrNameLst>
                                      </p:cBhvr>
                                      <p:to>
                                        <p:strVal val="visible"/>
                                      </p:to>
                                    </p:set>
                                    <p:anim to="" calcmode="lin" valueType="num">
                                      <p:cBhvr>
                                        <p:cTn id="22" dur="1" fill="hold"/>
                                        <p:tgtEl>
                                          <p:spTgt spid="274439"/>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74440"/>
                                        </p:tgtEl>
                                        <p:attrNameLst>
                                          <p:attrName>style.visibility</p:attrName>
                                        </p:attrNameLst>
                                      </p:cBhvr>
                                      <p:to>
                                        <p:strVal val="visible"/>
                                      </p:to>
                                    </p:set>
                                    <p:anim to="" calcmode="lin" valueType="num">
                                      <p:cBhvr>
                                        <p:cTn id="27" dur="1" fill="hold"/>
                                        <p:tgtEl>
                                          <p:spTgt spid="274440"/>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274441"/>
                                        </p:tgtEl>
                                        <p:attrNameLst>
                                          <p:attrName>style.visibility</p:attrName>
                                        </p:attrNameLst>
                                      </p:cBhvr>
                                      <p:to>
                                        <p:strVal val="visible"/>
                                      </p:to>
                                    </p:set>
                                    <p:anim to="" calcmode="lin" valueType="num">
                                      <p:cBhvr>
                                        <p:cTn id="32" dur="1" fill="hold"/>
                                        <p:tgtEl>
                                          <p:spTgt spid="274441"/>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274442"/>
                                        </p:tgtEl>
                                        <p:attrNameLst>
                                          <p:attrName>style.visibility</p:attrName>
                                        </p:attrNameLst>
                                      </p:cBhvr>
                                      <p:to>
                                        <p:strVal val="visible"/>
                                      </p:to>
                                    </p:set>
                                    <p:anim to="" calcmode="lin" valueType="num">
                                      <p:cBhvr>
                                        <p:cTn id="37" dur="1" fill="hold"/>
                                        <p:tgtEl>
                                          <p:spTgt spid="274442"/>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274443"/>
                                        </p:tgtEl>
                                        <p:attrNameLst>
                                          <p:attrName>style.visibility</p:attrName>
                                        </p:attrNameLst>
                                      </p:cBhvr>
                                      <p:to>
                                        <p:strVal val="visible"/>
                                      </p:to>
                                    </p:set>
                                    <p:anim to="" calcmode="lin" valueType="num">
                                      <p:cBhvr>
                                        <p:cTn id="42" dur="1" fill="hold"/>
                                        <p:tgtEl>
                                          <p:spTgt spid="27444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6" grpId="0" animBg="1"/>
      <p:bldP spid="274437" grpId="0" animBg="1"/>
      <p:bldP spid="274438" grpId="0" animBg="1"/>
      <p:bldP spid="274439" grpId="0" animBg="1"/>
      <p:bldP spid="274440" grpId="0" animBg="1"/>
      <p:bldP spid="274441" grpId="0" animBg="1"/>
      <p:bldP spid="274442" grpId="0" animBg="1"/>
      <p:bldP spid="27444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r>
              <a:rPr lang="en-GB"/>
              <a:t>Leader’s responsibilities</a:t>
            </a:r>
          </a:p>
        </p:txBody>
      </p:sp>
      <p:sp>
        <p:nvSpPr>
          <p:cNvPr id="275459" name="Rectangle 3"/>
          <p:cNvSpPr>
            <a:spLocks noGrp="1" noChangeArrowheads="1"/>
          </p:cNvSpPr>
          <p:nvPr>
            <p:ph type="body" idx="1"/>
          </p:nvPr>
        </p:nvSpPr>
        <p:spPr>
          <a:xfrm>
            <a:off x="1092530" y="1600200"/>
            <a:ext cx="7594270" cy="4997450"/>
          </a:xfrm>
        </p:spPr>
        <p:txBody>
          <a:bodyPr>
            <a:normAutofit/>
          </a:bodyPr>
          <a:lstStyle/>
          <a:p>
            <a:r>
              <a:rPr lang="en-GB" dirty="0"/>
              <a:t>Set </a:t>
            </a:r>
          </a:p>
          <a:p>
            <a:r>
              <a:rPr lang="en-GB" dirty="0"/>
              <a:t> </a:t>
            </a:r>
          </a:p>
          <a:p>
            <a:r>
              <a:rPr lang="en-GB" dirty="0"/>
              <a:t>            </a:t>
            </a:r>
            <a:r>
              <a:rPr lang="en-GB" dirty="0" smtClean="0"/>
              <a:t> offenders</a:t>
            </a:r>
            <a:endParaRPr lang="en-GB" dirty="0"/>
          </a:p>
          <a:p>
            <a:r>
              <a:rPr lang="en-GB" dirty="0"/>
              <a:t>Keep offenders away from </a:t>
            </a:r>
          </a:p>
          <a:p>
            <a:r>
              <a:rPr lang="en-GB" dirty="0" smtClean="0"/>
              <a:t>Avoid </a:t>
            </a:r>
            <a:r>
              <a:rPr lang="en-GB" dirty="0"/>
              <a:t>over-            </a:t>
            </a:r>
            <a:r>
              <a:rPr lang="en-GB" dirty="0" smtClean="0"/>
              <a:t>  of </a:t>
            </a:r>
            <a:r>
              <a:rPr lang="en-GB" dirty="0"/>
              <a:t>certain individuals</a:t>
            </a:r>
          </a:p>
          <a:p>
            <a:r>
              <a:rPr lang="en-GB" dirty="0"/>
              <a:t>Get players to  </a:t>
            </a:r>
            <a:r>
              <a:rPr lang="en-GB" dirty="0" smtClean="0"/>
              <a:t>             arousal</a:t>
            </a:r>
            <a:endParaRPr lang="en-GB" dirty="0"/>
          </a:p>
          <a:p>
            <a:r>
              <a:rPr lang="en-GB" dirty="0" smtClean="0"/>
              <a:t>Avoid                          </a:t>
            </a:r>
            <a:r>
              <a:rPr lang="en-GB" dirty="0"/>
              <a:t>attitude</a:t>
            </a:r>
          </a:p>
        </p:txBody>
      </p:sp>
      <p:sp>
        <p:nvSpPr>
          <p:cNvPr id="275460" name="Rectangle 4"/>
          <p:cNvSpPr>
            <a:spLocks noChangeArrowheads="1"/>
          </p:cNvSpPr>
          <p:nvPr/>
        </p:nvSpPr>
        <p:spPr bwMode="auto">
          <a:xfrm>
            <a:off x="2349602" y="1528763"/>
            <a:ext cx="2520280" cy="604837"/>
          </a:xfrm>
          <a:prstGeom prst="rect">
            <a:avLst/>
          </a:prstGeom>
          <a:solidFill>
            <a:srgbClr val="FFFF00"/>
          </a:solidFill>
          <a:ln w="9525">
            <a:noFill/>
            <a:miter lim="800000"/>
            <a:headEnd/>
            <a:tailEnd/>
          </a:ln>
          <a:effectLst/>
        </p:spPr>
        <p:txBody>
          <a:bodyPr/>
          <a:lstStyle/>
          <a:p>
            <a:pPr marL="342900" indent="-342900">
              <a:spcBef>
                <a:spcPct val="20000"/>
              </a:spcBef>
            </a:pPr>
            <a:r>
              <a:rPr lang="en-GB" sz="3200" dirty="0"/>
              <a:t>good example</a:t>
            </a:r>
          </a:p>
        </p:txBody>
      </p:sp>
      <p:sp>
        <p:nvSpPr>
          <p:cNvPr id="275461" name="Rectangle 5"/>
          <p:cNvSpPr>
            <a:spLocks noChangeArrowheads="1"/>
          </p:cNvSpPr>
          <p:nvPr/>
        </p:nvSpPr>
        <p:spPr bwMode="auto">
          <a:xfrm>
            <a:off x="1557587" y="2105571"/>
            <a:ext cx="3251200" cy="575320"/>
          </a:xfrm>
          <a:prstGeom prst="rect">
            <a:avLst/>
          </a:prstGeom>
          <a:solidFill>
            <a:srgbClr val="FFFF00"/>
          </a:solidFill>
          <a:ln w="9525">
            <a:noFill/>
            <a:miter lim="800000"/>
            <a:headEnd/>
            <a:tailEnd/>
          </a:ln>
          <a:effectLst/>
        </p:spPr>
        <p:txBody>
          <a:bodyPr/>
          <a:lstStyle/>
          <a:p>
            <a:pPr marL="342900" indent="-342900">
              <a:spcBef>
                <a:spcPct val="20000"/>
              </a:spcBef>
            </a:pPr>
            <a:r>
              <a:rPr lang="en-GB" sz="3200" dirty="0"/>
              <a:t>Code of conduct</a:t>
            </a:r>
          </a:p>
        </p:txBody>
      </p:sp>
      <p:sp>
        <p:nvSpPr>
          <p:cNvPr id="275462" name="Rectangle 6"/>
          <p:cNvSpPr>
            <a:spLocks noChangeArrowheads="1"/>
          </p:cNvSpPr>
          <p:nvPr/>
        </p:nvSpPr>
        <p:spPr bwMode="auto">
          <a:xfrm>
            <a:off x="1557513" y="2752899"/>
            <a:ext cx="1296070" cy="503684"/>
          </a:xfrm>
          <a:prstGeom prst="rect">
            <a:avLst/>
          </a:prstGeom>
          <a:solidFill>
            <a:srgbClr val="FFFF00"/>
          </a:solidFill>
          <a:ln w="9525">
            <a:noFill/>
            <a:miter lim="800000"/>
            <a:headEnd/>
            <a:tailEnd/>
          </a:ln>
          <a:effectLst/>
        </p:spPr>
        <p:txBody>
          <a:bodyPr/>
          <a:lstStyle/>
          <a:p>
            <a:pPr marL="342900" indent="-342900">
              <a:spcBef>
                <a:spcPct val="20000"/>
              </a:spcBef>
            </a:pPr>
            <a:r>
              <a:rPr lang="en-GB" sz="3200" dirty="0"/>
              <a:t>Punish</a:t>
            </a:r>
          </a:p>
        </p:txBody>
      </p:sp>
      <p:sp>
        <p:nvSpPr>
          <p:cNvPr id="275463" name="Rectangle 7"/>
          <p:cNvSpPr>
            <a:spLocks noChangeArrowheads="1"/>
          </p:cNvSpPr>
          <p:nvPr/>
        </p:nvSpPr>
        <p:spPr bwMode="auto">
          <a:xfrm>
            <a:off x="5951513" y="3300189"/>
            <a:ext cx="3384872" cy="604838"/>
          </a:xfrm>
          <a:prstGeom prst="rect">
            <a:avLst/>
          </a:prstGeom>
          <a:solidFill>
            <a:srgbClr val="FFFF00"/>
          </a:solidFill>
          <a:ln w="9525">
            <a:noFill/>
            <a:miter lim="800000"/>
            <a:headEnd/>
            <a:tailEnd/>
          </a:ln>
          <a:effectLst/>
        </p:spPr>
        <p:txBody>
          <a:bodyPr/>
          <a:lstStyle/>
          <a:p>
            <a:pPr marL="342900" indent="-342900">
              <a:spcBef>
                <a:spcPct val="20000"/>
              </a:spcBef>
            </a:pPr>
            <a:r>
              <a:rPr lang="en-GB" sz="3200" dirty="0"/>
              <a:t>stressful situations</a:t>
            </a:r>
          </a:p>
        </p:txBody>
      </p:sp>
      <p:sp>
        <p:nvSpPr>
          <p:cNvPr id="275464" name="Rectangle 8"/>
          <p:cNvSpPr>
            <a:spLocks noChangeArrowheads="1"/>
          </p:cNvSpPr>
          <p:nvPr/>
        </p:nvSpPr>
        <p:spPr bwMode="auto">
          <a:xfrm>
            <a:off x="3430144" y="3948261"/>
            <a:ext cx="1439738" cy="604838"/>
          </a:xfrm>
          <a:prstGeom prst="rect">
            <a:avLst/>
          </a:prstGeom>
          <a:solidFill>
            <a:srgbClr val="FFFF00"/>
          </a:solidFill>
          <a:ln w="9525">
            <a:noFill/>
            <a:miter lim="800000"/>
            <a:headEnd/>
            <a:tailEnd/>
          </a:ln>
          <a:effectLst/>
        </p:spPr>
        <p:txBody>
          <a:bodyPr/>
          <a:lstStyle/>
          <a:p>
            <a:pPr marL="342900" indent="-342900">
              <a:spcBef>
                <a:spcPct val="20000"/>
              </a:spcBef>
            </a:pPr>
            <a:r>
              <a:rPr lang="en-GB" sz="3200" dirty="0"/>
              <a:t>arousal</a:t>
            </a:r>
          </a:p>
        </p:txBody>
      </p:sp>
      <p:sp>
        <p:nvSpPr>
          <p:cNvPr id="275465" name="Rectangle 9"/>
          <p:cNvSpPr>
            <a:spLocks noChangeArrowheads="1"/>
          </p:cNvSpPr>
          <p:nvPr/>
        </p:nvSpPr>
        <p:spPr bwMode="auto">
          <a:xfrm>
            <a:off x="3933777" y="4452318"/>
            <a:ext cx="1522413" cy="604837"/>
          </a:xfrm>
          <a:prstGeom prst="rect">
            <a:avLst/>
          </a:prstGeom>
          <a:solidFill>
            <a:srgbClr val="FFFF00"/>
          </a:solidFill>
          <a:ln w="9525">
            <a:noFill/>
            <a:miter lim="800000"/>
            <a:headEnd/>
            <a:tailEnd/>
          </a:ln>
          <a:effectLst/>
        </p:spPr>
        <p:txBody>
          <a:bodyPr/>
          <a:lstStyle/>
          <a:p>
            <a:pPr marL="342900" indent="-342900">
              <a:spcBef>
                <a:spcPct val="20000"/>
              </a:spcBef>
            </a:pPr>
            <a:r>
              <a:rPr lang="en-GB" sz="3200" dirty="0" smtClean="0"/>
              <a:t>control</a:t>
            </a:r>
            <a:endParaRPr lang="en-GB" sz="3200" dirty="0"/>
          </a:p>
        </p:txBody>
      </p:sp>
      <p:sp>
        <p:nvSpPr>
          <p:cNvPr id="275466" name="Rectangle 10"/>
          <p:cNvSpPr>
            <a:spLocks noChangeArrowheads="1"/>
          </p:cNvSpPr>
          <p:nvPr/>
        </p:nvSpPr>
        <p:spPr bwMode="auto">
          <a:xfrm>
            <a:off x="2637633" y="5057155"/>
            <a:ext cx="2664296" cy="604838"/>
          </a:xfrm>
          <a:prstGeom prst="rect">
            <a:avLst/>
          </a:prstGeom>
          <a:solidFill>
            <a:srgbClr val="FFFF00"/>
          </a:solidFill>
          <a:ln w="9525">
            <a:noFill/>
            <a:miter lim="800000"/>
            <a:headEnd/>
            <a:tailEnd/>
          </a:ln>
          <a:effectLst/>
        </p:spPr>
        <p:txBody>
          <a:bodyPr/>
          <a:lstStyle/>
          <a:p>
            <a:pPr marL="342900" indent="-342900">
              <a:spcBef>
                <a:spcPct val="20000"/>
              </a:spcBef>
            </a:pPr>
            <a:r>
              <a:rPr lang="en-GB" sz="3200" dirty="0"/>
              <a:t>win at all costs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75460"/>
                                        </p:tgtEl>
                                        <p:attrNameLst>
                                          <p:attrName>style.visibility</p:attrName>
                                        </p:attrNameLst>
                                      </p:cBhvr>
                                      <p:to>
                                        <p:strVal val="visible"/>
                                      </p:to>
                                    </p:set>
                                    <p:anim to="" calcmode="lin" valueType="num">
                                      <p:cBhvr>
                                        <p:cTn id="7" dur="1" fill="hold"/>
                                        <p:tgtEl>
                                          <p:spTgt spid="27546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75461"/>
                                        </p:tgtEl>
                                        <p:attrNameLst>
                                          <p:attrName>style.visibility</p:attrName>
                                        </p:attrNameLst>
                                      </p:cBhvr>
                                      <p:to>
                                        <p:strVal val="visible"/>
                                      </p:to>
                                    </p:set>
                                    <p:anim to="" calcmode="lin" valueType="num">
                                      <p:cBhvr>
                                        <p:cTn id="12" dur="1" fill="hold"/>
                                        <p:tgtEl>
                                          <p:spTgt spid="275461"/>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75462"/>
                                        </p:tgtEl>
                                        <p:attrNameLst>
                                          <p:attrName>style.visibility</p:attrName>
                                        </p:attrNameLst>
                                      </p:cBhvr>
                                      <p:to>
                                        <p:strVal val="visible"/>
                                      </p:to>
                                    </p:set>
                                    <p:anim to="" calcmode="lin" valueType="num">
                                      <p:cBhvr>
                                        <p:cTn id="17" dur="1" fill="hold"/>
                                        <p:tgtEl>
                                          <p:spTgt spid="275462"/>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75463"/>
                                        </p:tgtEl>
                                        <p:attrNameLst>
                                          <p:attrName>style.visibility</p:attrName>
                                        </p:attrNameLst>
                                      </p:cBhvr>
                                      <p:to>
                                        <p:strVal val="visible"/>
                                      </p:to>
                                    </p:set>
                                    <p:anim to="" calcmode="lin" valueType="num">
                                      <p:cBhvr>
                                        <p:cTn id="22" dur="1" fill="hold"/>
                                        <p:tgtEl>
                                          <p:spTgt spid="275463"/>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75464"/>
                                        </p:tgtEl>
                                        <p:attrNameLst>
                                          <p:attrName>style.visibility</p:attrName>
                                        </p:attrNameLst>
                                      </p:cBhvr>
                                      <p:to>
                                        <p:strVal val="visible"/>
                                      </p:to>
                                    </p:set>
                                    <p:anim to="" calcmode="lin" valueType="num">
                                      <p:cBhvr>
                                        <p:cTn id="27" dur="1" fill="hold"/>
                                        <p:tgtEl>
                                          <p:spTgt spid="275464"/>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275465"/>
                                        </p:tgtEl>
                                        <p:attrNameLst>
                                          <p:attrName>style.visibility</p:attrName>
                                        </p:attrNameLst>
                                      </p:cBhvr>
                                      <p:to>
                                        <p:strVal val="visible"/>
                                      </p:to>
                                    </p:set>
                                    <p:anim to="" calcmode="lin" valueType="num">
                                      <p:cBhvr>
                                        <p:cTn id="32" dur="1" fill="hold"/>
                                        <p:tgtEl>
                                          <p:spTgt spid="275465"/>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275466"/>
                                        </p:tgtEl>
                                        <p:attrNameLst>
                                          <p:attrName>style.visibility</p:attrName>
                                        </p:attrNameLst>
                                      </p:cBhvr>
                                      <p:to>
                                        <p:strVal val="visible"/>
                                      </p:to>
                                    </p:set>
                                    <p:anim to="" calcmode="lin" valueType="num">
                                      <p:cBhvr>
                                        <p:cTn id="37" dur="1" fill="hold"/>
                                        <p:tgtEl>
                                          <p:spTgt spid="27546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60" grpId="0" animBg="1"/>
      <p:bldP spid="275461" grpId="0" animBg="1"/>
      <p:bldP spid="275462" grpId="0" animBg="1"/>
      <p:bldP spid="275463" grpId="0" animBg="1"/>
      <p:bldP spid="275464" grpId="0" animBg="1"/>
      <p:bldP spid="275465" grpId="0" animBg="1"/>
      <p:bldP spid="27546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GB"/>
              <a:t>Controlling Hooliganism</a:t>
            </a:r>
          </a:p>
        </p:txBody>
      </p:sp>
      <p:sp>
        <p:nvSpPr>
          <p:cNvPr id="168963" name="Rectangle 3"/>
          <p:cNvSpPr>
            <a:spLocks noGrp="1" noChangeArrowheads="1"/>
          </p:cNvSpPr>
          <p:nvPr>
            <p:ph type="body" idx="1"/>
          </p:nvPr>
        </p:nvSpPr>
        <p:spPr>
          <a:xfrm>
            <a:off x="1140031" y="1447800"/>
            <a:ext cx="7793657" cy="4800600"/>
          </a:xfrm>
        </p:spPr>
        <p:txBody>
          <a:bodyPr/>
          <a:lstStyle/>
          <a:p>
            <a:r>
              <a:rPr lang="en-GB" dirty="0"/>
              <a:t>Segregation </a:t>
            </a:r>
          </a:p>
          <a:p>
            <a:r>
              <a:rPr lang="en-GB" dirty="0"/>
              <a:t>Extra </a:t>
            </a:r>
          </a:p>
          <a:p>
            <a:endParaRPr lang="en-GB" dirty="0"/>
          </a:p>
          <a:p>
            <a:r>
              <a:rPr lang="en-GB" dirty="0"/>
              <a:t>Ban</a:t>
            </a:r>
          </a:p>
          <a:p>
            <a:r>
              <a:rPr lang="en-GB" dirty="0"/>
              <a:t>All</a:t>
            </a:r>
          </a:p>
          <a:p>
            <a:r>
              <a:rPr lang="en-GB" dirty="0"/>
              <a:t>Family</a:t>
            </a:r>
          </a:p>
        </p:txBody>
      </p:sp>
      <p:sp>
        <p:nvSpPr>
          <p:cNvPr id="168964" name="Rectangle 4"/>
          <p:cNvSpPr>
            <a:spLocks noChangeArrowheads="1"/>
          </p:cNvSpPr>
          <p:nvPr/>
        </p:nvSpPr>
        <p:spPr bwMode="auto">
          <a:xfrm>
            <a:off x="3660213" y="1447800"/>
            <a:ext cx="5040262" cy="592137"/>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of fans/banning of away fans</a:t>
            </a:r>
          </a:p>
        </p:txBody>
      </p:sp>
      <p:sp>
        <p:nvSpPr>
          <p:cNvPr id="168965" name="Rectangle 5"/>
          <p:cNvSpPr>
            <a:spLocks noChangeArrowheads="1"/>
          </p:cNvSpPr>
          <p:nvPr/>
        </p:nvSpPr>
        <p:spPr bwMode="auto">
          <a:xfrm>
            <a:off x="2652149" y="2095500"/>
            <a:ext cx="4968875" cy="503237"/>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policing/stewards/ID cards</a:t>
            </a:r>
          </a:p>
        </p:txBody>
      </p:sp>
      <p:sp>
        <p:nvSpPr>
          <p:cNvPr id="168966" name="Rectangle 6"/>
          <p:cNvSpPr>
            <a:spLocks noChangeArrowheads="1"/>
          </p:cNvSpPr>
          <p:nvPr/>
        </p:nvSpPr>
        <p:spPr bwMode="auto">
          <a:xfrm>
            <a:off x="1067824" y="2671762"/>
            <a:ext cx="5040313" cy="533400"/>
          </a:xfrm>
          <a:prstGeom prst="rect">
            <a:avLst/>
          </a:prstGeom>
          <a:solidFill>
            <a:srgbClr val="FFFF00"/>
          </a:solidFill>
          <a:ln w="9525">
            <a:noFill/>
            <a:miter lim="800000"/>
            <a:headEnd/>
            <a:tailEnd/>
          </a:ln>
          <a:effectLst/>
        </p:spPr>
        <p:txBody>
          <a:bodyPr/>
          <a:lstStyle/>
          <a:p>
            <a:pPr marL="342900" indent="-342900" algn="ctr">
              <a:spcBef>
                <a:spcPct val="20000"/>
              </a:spcBef>
              <a:buFontTx/>
              <a:buChar char="•"/>
            </a:pPr>
            <a:r>
              <a:rPr lang="en-GB" sz="3200"/>
              <a:t>CCTV/police intelligence</a:t>
            </a:r>
          </a:p>
        </p:txBody>
      </p:sp>
      <p:sp>
        <p:nvSpPr>
          <p:cNvPr id="168967" name="Rectangle 7"/>
          <p:cNvSpPr>
            <a:spLocks noChangeArrowheads="1"/>
          </p:cNvSpPr>
          <p:nvPr/>
        </p:nvSpPr>
        <p:spPr bwMode="auto">
          <a:xfrm>
            <a:off x="2326711" y="3205162"/>
            <a:ext cx="4537075" cy="604837"/>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on alcohol consumption</a:t>
            </a:r>
          </a:p>
        </p:txBody>
      </p:sp>
      <p:sp>
        <p:nvSpPr>
          <p:cNvPr id="168968" name="Rectangle 8"/>
          <p:cNvSpPr>
            <a:spLocks noChangeArrowheads="1"/>
          </p:cNvSpPr>
          <p:nvPr/>
        </p:nvSpPr>
        <p:spPr bwMode="auto">
          <a:xfrm>
            <a:off x="2231462" y="3794124"/>
            <a:ext cx="2663825" cy="6048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a:t>
            </a:r>
            <a:r>
              <a:rPr lang="en-GB" sz="3200" dirty="0" err="1"/>
              <a:t>seater</a:t>
            </a:r>
            <a:r>
              <a:rPr lang="en-GB" sz="3200" dirty="0"/>
              <a:t> stadia</a:t>
            </a:r>
          </a:p>
        </p:txBody>
      </p:sp>
      <p:sp>
        <p:nvSpPr>
          <p:cNvPr id="168969" name="Rectangle 9"/>
          <p:cNvSpPr>
            <a:spLocks noChangeArrowheads="1"/>
          </p:cNvSpPr>
          <p:nvPr/>
        </p:nvSpPr>
        <p:spPr bwMode="auto">
          <a:xfrm>
            <a:off x="2652149" y="4398962"/>
            <a:ext cx="2243138" cy="533400"/>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a:t>enclosures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68964">
                                            <p:txEl>
                                              <p:pRg st="0" end="0"/>
                                            </p:txEl>
                                          </p:spTgt>
                                        </p:tgtEl>
                                        <p:attrNameLst>
                                          <p:attrName>style.visibility</p:attrName>
                                        </p:attrNameLst>
                                      </p:cBhvr>
                                      <p:to>
                                        <p:strVal val="visible"/>
                                      </p:to>
                                    </p:set>
                                    <p:anim to="" calcmode="lin" valueType="num">
                                      <p:cBhvr>
                                        <p:cTn id="7" dur="1" fill="hold"/>
                                        <p:tgtEl>
                                          <p:spTgt spid="168964">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68965">
                                            <p:txEl>
                                              <p:pRg st="0" end="0"/>
                                            </p:txEl>
                                          </p:spTgt>
                                        </p:tgtEl>
                                        <p:attrNameLst>
                                          <p:attrName>style.visibility</p:attrName>
                                        </p:attrNameLst>
                                      </p:cBhvr>
                                      <p:to>
                                        <p:strVal val="visible"/>
                                      </p:to>
                                    </p:set>
                                    <p:anim to="" calcmode="lin" valueType="num">
                                      <p:cBhvr>
                                        <p:cTn id="12" dur="1" fill="hold"/>
                                        <p:tgtEl>
                                          <p:spTgt spid="16896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68966">
                                            <p:txEl>
                                              <p:pRg st="0" end="0"/>
                                            </p:txEl>
                                          </p:spTgt>
                                        </p:tgtEl>
                                        <p:attrNameLst>
                                          <p:attrName>style.visibility</p:attrName>
                                        </p:attrNameLst>
                                      </p:cBhvr>
                                      <p:to>
                                        <p:strVal val="visible"/>
                                      </p:to>
                                    </p:set>
                                    <p:anim to="" calcmode="lin" valueType="num">
                                      <p:cBhvr>
                                        <p:cTn id="17" dur="1" fill="hold"/>
                                        <p:tgtEl>
                                          <p:spTgt spid="168966">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68967">
                                            <p:txEl>
                                              <p:pRg st="0" end="0"/>
                                            </p:txEl>
                                          </p:spTgt>
                                        </p:tgtEl>
                                        <p:attrNameLst>
                                          <p:attrName>style.visibility</p:attrName>
                                        </p:attrNameLst>
                                      </p:cBhvr>
                                      <p:to>
                                        <p:strVal val="visible"/>
                                      </p:to>
                                    </p:set>
                                    <p:anim to="" calcmode="lin" valueType="num">
                                      <p:cBhvr>
                                        <p:cTn id="22" dur="1" fill="hold"/>
                                        <p:tgtEl>
                                          <p:spTgt spid="168967">
                                            <p:txEl>
                                              <p:pRg st="0" end="0"/>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68968">
                                            <p:txEl>
                                              <p:pRg st="0" end="0"/>
                                            </p:txEl>
                                          </p:spTgt>
                                        </p:tgtEl>
                                        <p:attrNameLst>
                                          <p:attrName>style.visibility</p:attrName>
                                        </p:attrNameLst>
                                      </p:cBhvr>
                                      <p:to>
                                        <p:strVal val="visible"/>
                                      </p:to>
                                    </p:set>
                                    <p:anim to="" calcmode="lin" valueType="num">
                                      <p:cBhvr>
                                        <p:cTn id="27" dur="1" fill="hold"/>
                                        <p:tgtEl>
                                          <p:spTgt spid="168968">
                                            <p:txEl>
                                              <p:pRg st="0" end="0"/>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68969">
                                            <p:txEl>
                                              <p:pRg st="0" end="0"/>
                                            </p:txEl>
                                          </p:spTgt>
                                        </p:tgtEl>
                                        <p:attrNameLst>
                                          <p:attrName>style.visibility</p:attrName>
                                        </p:attrNameLst>
                                      </p:cBhvr>
                                      <p:to>
                                        <p:strVal val="visible"/>
                                      </p:to>
                                    </p:set>
                                    <p:anim to="" calcmode="lin" valueType="num">
                                      <p:cBhvr>
                                        <p:cTn id="32" dur="1" fill="hold"/>
                                        <p:tgtEl>
                                          <p:spTgt spid="168969">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4" grpId="0" build="p" autoUpdateAnimBg="0"/>
      <p:bldP spid="168965" grpId="0" build="p" autoUpdateAnimBg="0"/>
      <p:bldP spid="168966" grpId="0" build="p" autoUpdateAnimBg="0"/>
      <p:bldP spid="168967" grpId="0" build="p" autoUpdateAnimBg="0"/>
      <p:bldP spid="168968" grpId="0" build="p" autoUpdateAnimBg="0"/>
      <p:bldP spid="168969"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p:txBody>
          <a:bodyPr/>
          <a:lstStyle/>
          <a:p>
            <a:r>
              <a:rPr lang="en-GB" dirty="0" smtClean="0"/>
              <a:t>Drugs - Typical </a:t>
            </a:r>
            <a:r>
              <a:rPr lang="en-GB" dirty="0"/>
              <a:t>question</a:t>
            </a:r>
          </a:p>
        </p:txBody>
      </p:sp>
      <p:sp>
        <p:nvSpPr>
          <p:cNvPr id="302083" name="Rectangle 3"/>
          <p:cNvSpPr>
            <a:spLocks noGrp="1" noChangeArrowheads="1"/>
          </p:cNvSpPr>
          <p:nvPr>
            <p:ph type="body" idx="1"/>
          </p:nvPr>
        </p:nvSpPr>
        <p:spPr/>
        <p:txBody>
          <a:bodyPr>
            <a:normAutofit/>
          </a:bodyPr>
          <a:lstStyle/>
          <a:p>
            <a:pPr marL="82550" indent="0">
              <a:buFontTx/>
              <a:buNone/>
            </a:pPr>
            <a:r>
              <a:rPr lang="en-GB" sz="2400" dirty="0"/>
              <a:t>‘Elite sport performers should be allowed to use performance enhancing drugs just like any other training aid.’	</a:t>
            </a:r>
          </a:p>
          <a:p>
            <a:pPr>
              <a:buFontTx/>
              <a:buNone/>
            </a:pPr>
            <a:r>
              <a:rPr lang="en-GB" sz="2400" dirty="0"/>
              <a:t>Discuss this statement	</a:t>
            </a:r>
            <a:r>
              <a:rPr lang="en-GB" sz="2400" dirty="0" smtClean="0"/>
              <a:t>	</a:t>
            </a:r>
            <a:r>
              <a:rPr lang="en-GB" sz="2400" dirty="0"/>
              <a:t>	</a:t>
            </a:r>
            <a:r>
              <a:rPr lang="en-GB" sz="2400" i="1" dirty="0"/>
              <a:t>(5 marks)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Content Placeholder 8"/>
          <p:cNvSpPr>
            <a:spLocks noGrp="1"/>
          </p:cNvSpPr>
          <p:nvPr>
            <p:ph idx="1"/>
          </p:nvPr>
        </p:nvSpPr>
        <p:spPr>
          <a:xfrm>
            <a:off x="1086928" y="1600200"/>
            <a:ext cx="7373504" cy="4525963"/>
          </a:xfrm>
        </p:spPr>
        <p:txBody>
          <a:bodyPr/>
          <a:lstStyle/>
          <a:p>
            <a:r>
              <a:rPr lang="en-GB" dirty="0" smtClean="0"/>
              <a:t>During intense exercise of short duration</a:t>
            </a:r>
          </a:p>
          <a:p>
            <a:r>
              <a:rPr lang="en-GB" dirty="0" smtClean="0"/>
              <a:t>Glycogen is used as energy source </a:t>
            </a:r>
          </a:p>
          <a:p>
            <a:r>
              <a:rPr lang="en-GB" dirty="0" smtClean="0"/>
              <a:t>Too much                  produced by                    - excess is converted to</a:t>
            </a:r>
          </a:p>
          <a:p>
            <a:r>
              <a:rPr lang="en-GB" dirty="0" smtClean="0"/>
              <a:t>Can only last </a:t>
            </a:r>
          </a:p>
          <a:p>
            <a:endParaRPr lang="en-GB" dirty="0" smtClean="0"/>
          </a:p>
        </p:txBody>
      </p:sp>
      <p:sp>
        <p:nvSpPr>
          <p:cNvPr id="25603" name="Slide Number Placeholder 5"/>
          <p:cNvSpPr>
            <a:spLocks noGrp="1"/>
          </p:cNvSpPr>
          <p:nvPr>
            <p:ph type="sldNum" sz="quarter" idx="12"/>
          </p:nvPr>
        </p:nvSpPr>
        <p:spPr>
          <a:noFill/>
        </p:spPr>
        <p:txBody>
          <a:bodyPr/>
          <a:lstStyle/>
          <a:p>
            <a:fld id="{662FF1D6-A5D1-42F2-A3FA-73A98F0088A4}" type="slidenum">
              <a:rPr lang="en-GB" smtClean="0"/>
              <a:pPr/>
              <a:t>4</a:t>
            </a:fld>
            <a:endParaRPr lang="en-GB" smtClean="0"/>
          </a:p>
        </p:txBody>
      </p:sp>
      <p:sp>
        <p:nvSpPr>
          <p:cNvPr id="25604" name="Rectangle 2"/>
          <p:cNvSpPr>
            <a:spLocks noGrp="1" noChangeArrowheads="1"/>
          </p:cNvSpPr>
          <p:nvPr>
            <p:ph type="title"/>
          </p:nvPr>
        </p:nvSpPr>
        <p:spPr>
          <a:xfrm>
            <a:off x="1086928" y="214314"/>
            <a:ext cx="7599872" cy="1088276"/>
          </a:xfrm>
        </p:spPr>
        <p:txBody>
          <a:bodyPr/>
          <a:lstStyle/>
          <a:p>
            <a:pPr eaLnBrk="1" hangingPunct="1">
              <a:lnSpc>
                <a:spcPct val="80000"/>
              </a:lnSpc>
            </a:pPr>
            <a:r>
              <a:rPr lang="en-GB" dirty="0" smtClean="0"/>
              <a:t>Lactate Threshold/OBLA</a:t>
            </a:r>
          </a:p>
        </p:txBody>
      </p:sp>
      <p:sp>
        <p:nvSpPr>
          <p:cNvPr id="259077" name="Rectangle 5"/>
          <p:cNvSpPr>
            <a:spLocks noChangeArrowheads="1"/>
          </p:cNvSpPr>
          <p:nvPr/>
        </p:nvSpPr>
        <p:spPr bwMode="auto">
          <a:xfrm>
            <a:off x="5619405" y="3789040"/>
            <a:ext cx="1569410" cy="565150"/>
          </a:xfrm>
          <a:prstGeom prst="rect">
            <a:avLst/>
          </a:prstGeom>
          <a:solidFill>
            <a:srgbClr val="FFFF00"/>
          </a:solidFill>
          <a:ln w="9525">
            <a:noFill/>
            <a:miter lim="800000"/>
            <a:headEnd/>
            <a:tailEnd/>
          </a:ln>
        </p:spPr>
        <p:txBody>
          <a:bodyPr/>
          <a:lstStyle/>
          <a:p>
            <a:pPr marL="342900" indent="-342900" algn="ctr">
              <a:spcBef>
                <a:spcPct val="20000"/>
              </a:spcBef>
            </a:pPr>
            <a:r>
              <a:rPr lang="en-GB" sz="3200" dirty="0"/>
              <a:t>lactate</a:t>
            </a:r>
            <a:endParaRPr lang="en-US" sz="3200" dirty="0"/>
          </a:p>
        </p:txBody>
      </p:sp>
      <p:sp>
        <p:nvSpPr>
          <p:cNvPr id="259078" name="Rectangle 6"/>
          <p:cNvSpPr>
            <a:spLocks noChangeArrowheads="1"/>
          </p:cNvSpPr>
          <p:nvPr/>
        </p:nvSpPr>
        <p:spPr bwMode="auto">
          <a:xfrm>
            <a:off x="3804440" y="4354190"/>
            <a:ext cx="3132351" cy="571500"/>
          </a:xfrm>
          <a:prstGeom prst="rect">
            <a:avLst/>
          </a:prstGeom>
          <a:solidFill>
            <a:srgbClr val="FFFF00"/>
          </a:solidFill>
          <a:ln w="9525">
            <a:noFill/>
            <a:miter lim="800000"/>
            <a:headEnd/>
            <a:tailEnd/>
          </a:ln>
        </p:spPr>
        <p:txBody>
          <a:bodyPr/>
          <a:lstStyle/>
          <a:p>
            <a:pPr marL="342900" indent="-342900" algn="ctr">
              <a:spcBef>
                <a:spcPct val="20000"/>
              </a:spcBef>
            </a:pPr>
            <a:r>
              <a:rPr lang="en-GB" sz="3200" dirty="0"/>
              <a:t>30 secs - 2 </a:t>
            </a:r>
            <a:r>
              <a:rPr lang="en-GB" sz="3200" dirty="0" err="1"/>
              <a:t>mins</a:t>
            </a:r>
            <a:endParaRPr lang="en-US" sz="3200" dirty="0"/>
          </a:p>
        </p:txBody>
      </p:sp>
      <p:sp>
        <p:nvSpPr>
          <p:cNvPr id="259080" name="Rectangle 8"/>
          <p:cNvSpPr>
            <a:spLocks noChangeArrowheads="1"/>
          </p:cNvSpPr>
          <p:nvPr/>
        </p:nvSpPr>
        <p:spPr bwMode="auto">
          <a:xfrm>
            <a:off x="3300384" y="3217540"/>
            <a:ext cx="1869575" cy="571500"/>
          </a:xfrm>
          <a:prstGeom prst="rect">
            <a:avLst/>
          </a:prstGeom>
          <a:solidFill>
            <a:srgbClr val="FFFF00"/>
          </a:solidFill>
          <a:ln w="9525">
            <a:noFill/>
            <a:miter lim="800000"/>
            <a:headEnd/>
            <a:tailEnd/>
          </a:ln>
        </p:spPr>
        <p:txBody>
          <a:bodyPr/>
          <a:lstStyle/>
          <a:p>
            <a:pPr marL="342900" indent="-342900" algn="ctr">
              <a:spcBef>
                <a:spcPct val="20000"/>
              </a:spcBef>
            </a:pPr>
            <a:r>
              <a:rPr lang="en-GB" sz="3200" dirty="0"/>
              <a:t>pyruvate</a:t>
            </a:r>
            <a:endParaRPr lang="en-US" sz="3200" dirty="0"/>
          </a:p>
        </p:txBody>
      </p:sp>
      <p:sp>
        <p:nvSpPr>
          <p:cNvPr id="8" name="Rectangle 8"/>
          <p:cNvSpPr>
            <a:spLocks noChangeArrowheads="1"/>
          </p:cNvSpPr>
          <p:nvPr/>
        </p:nvSpPr>
        <p:spPr bwMode="auto">
          <a:xfrm>
            <a:off x="7188815" y="3217540"/>
            <a:ext cx="1955185" cy="571500"/>
          </a:xfrm>
          <a:prstGeom prst="rect">
            <a:avLst/>
          </a:prstGeom>
          <a:solidFill>
            <a:srgbClr val="FFFF00"/>
          </a:solidFill>
          <a:ln w="9525">
            <a:noFill/>
            <a:miter lim="800000"/>
            <a:headEnd/>
            <a:tailEnd/>
          </a:ln>
        </p:spPr>
        <p:txBody>
          <a:bodyPr/>
          <a:lstStyle/>
          <a:p>
            <a:pPr marL="342900" indent="-342900" algn="ctr">
              <a:spcBef>
                <a:spcPct val="20000"/>
              </a:spcBef>
            </a:pPr>
            <a:r>
              <a:rPr lang="en-GB" sz="3200" dirty="0" smtClean="0"/>
              <a:t>glycolysis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59080">
                                            <p:txEl>
                                              <p:pRg st="0" end="0"/>
                                            </p:txEl>
                                          </p:spTgt>
                                        </p:tgtEl>
                                        <p:attrNameLst>
                                          <p:attrName>style.visibility</p:attrName>
                                        </p:attrNameLst>
                                      </p:cBhvr>
                                      <p:to>
                                        <p:strVal val="visible"/>
                                      </p:to>
                                    </p:set>
                                    <p:animEffect transition="in" filter="wipe(down)">
                                      <p:cBhvr>
                                        <p:cTn id="7" dur="500"/>
                                        <p:tgtEl>
                                          <p:spTgt spid="25908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dow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59077">
                                            <p:txEl>
                                              <p:pRg st="0" end="0"/>
                                            </p:txEl>
                                          </p:spTgt>
                                        </p:tgtEl>
                                        <p:attrNameLst>
                                          <p:attrName>style.visibility</p:attrName>
                                        </p:attrNameLst>
                                      </p:cBhvr>
                                      <p:to>
                                        <p:strVal val="visible"/>
                                      </p:to>
                                    </p:set>
                                    <p:animEffect transition="in" filter="wipe(down)">
                                      <p:cBhvr>
                                        <p:cTn id="17" dur="500"/>
                                        <p:tgtEl>
                                          <p:spTgt spid="25907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59078"/>
                                        </p:tgtEl>
                                        <p:attrNameLst>
                                          <p:attrName>style.visibility</p:attrName>
                                        </p:attrNameLst>
                                      </p:cBhvr>
                                      <p:to>
                                        <p:strVal val="visible"/>
                                      </p:to>
                                    </p:set>
                                    <p:anim to="" calcmode="lin" valueType="num">
                                      <p:cBhvr>
                                        <p:cTn id="22" dur="1" fill="hold"/>
                                        <p:tgtEl>
                                          <p:spTgt spid="25907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7" grpId="0" build="p" autoUpdateAnimBg="0"/>
      <p:bldP spid="259078" grpId="0" animBg="1"/>
      <p:bldP spid="259080" grpId="0" build="p" autoUpdateAnimBg="0"/>
      <p:bldP spid="8"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a:xfrm>
            <a:off x="1080655" y="274638"/>
            <a:ext cx="7853033" cy="1143000"/>
          </a:xfrm>
        </p:spPr>
        <p:txBody>
          <a:bodyPr/>
          <a:lstStyle/>
          <a:p>
            <a:r>
              <a:rPr lang="en-GB" dirty="0"/>
              <a:t>Why performers may use drugs</a:t>
            </a:r>
          </a:p>
        </p:txBody>
      </p:sp>
      <p:sp>
        <p:nvSpPr>
          <p:cNvPr id="279555" name="Rectangle 3"/>
          <p:cNvSpPr>
            <a:spLocks noGrp="1" noChangeArrowheads="1"/>
          </p:cNvSpPr>
          <p:nvPr>
            <p:ph type="body" idx="1"/>
          </p:nvPr>
        </p:nvSpPr>
        <p:spPr>
          <a:xfrm>
            <a:off x="1080655" y="1447800"/>
            <a:ext cx="7853033" cy="4800600"/>
          </a:xfrm>
        </p:spPr>
        <p:txBody>
          <a:bodyPr/>
          <a:lstStyle/>
          <a:p>
            <a:r>
              <a:rPr lang="en-GB" dirty="0"/>
              <a:t>Lack morality –  </a:t>
            </a:r>
          </a:p>
          <a:p>
            <a:r>
              <a:rPr lang="en-GB" dirty="0"/>
              <a:t>Assume everybody else is –  </a:t>
            </a:r>
          </a:p>
          <a:p>
            <a:r>
              <a:rPr lang="en-GB" dirty="0"/>
              <a:t>                                          </a:t>
            </a:r>
            <a:r>
              <a:rPr lang="en-GB" dirty="0" smtClean="0"/>
              <a:t>  with </a:t>
            </a:r>
            <a:r>
              <a:rPr lang="en-GB" dirty="0"/>
              <a:t>drugs</a:t>
            </a:r>
          </a:p>
          <a:p>
            <a:r>
              <a:rPr lang="en-GB" dirty="0"/>
              <a:t>Unaware of drugs  </a:t>
            </a:r>
          </a:p>
          <a:p>
            <a:r>
              <a:rPr lang="en-GB" dirty="0"/>
              <a:t>Unaware of  </a:t>
            </a:r>
          </a:p>
          <a:p>
            <a:r>
              <a:rPr lang="en-GB" dirty="0"/>
              <a:t>                     </a:t>
            </a:r>
            <a:r>
              <a:rPr lang="en-GB" dirty="0" smtClean="0"/>
              <a:t>       </a:t>
            </a:r>
            <a:r>
              <a:rPr lang="en-GB" dirty="0"/>
              <a:t>to achieve</a:t>
            </a:r>
          </a:p>
          <a:p>
            <a:r>
              <a:rPr lang="en-GB" dirty="0"/>
              <a:t>Temptation to  </a:t>
            </a:r>
          </a:p>
        </p:txBody>
      </p:sp>
      <p:sp>
        <p:nvSpPr>
          <p:cNvPr id="279556" name="Rectangle 4"/>
          <p:cNvSpPr>
            <a:spLocks noChangeArrowheads="1"/>
          </p:cNvSpPr>
          <p:nvPr/>
        </p:nvSpPr>
        <p:spPr bwMode="auto">
          <a:xfrm>
            <a:off x="4191225" y="1447800"/>
            <a:ext cx="1306512" cy="576263"/>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cheat</a:t>
            </a:r>
          </a:p>
        </p:txBody>
      </p:sp>
      <p:sp>
        <p:nvSpPr>
          <p:cNvPr id="279557" name="Rectangle 5"/>
          <p:cNvSpPr>
            <a:spLocks noChangeArrowheads="1"/>
          </p:cNvSpPr>
          <p:nvPr/>
        </p:nvSpPr>
        <p:spPr bwMode="auto">
          <a:xfrm>
            <a:off x="6063433" y="1951856"/>
            <a:ext cx="2314575" cy="604837"/>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a:t>why not me</a:t>
            </a:r>
          </a:p>
        </p:txBody>
      </p:sp>
      <p:sp>
        <p:nvSpPr>
          <p:cNvPr id="279558" name="Rectangle 6"/>
          <p:cNvSpPr>
            <a:spLocks noChangeArrowheads="1"/>
          </p:cNvSpPr>
          <p:nvPr/>
        </p:nvSpPr>
        <p:spPr bwMode="auto">
          <a:xfrm>
            <a:off x="1454425" y="2600301"/>
            <a:ext cx="4176960" cy="575692"/>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a:t>Success only achievable</a:t>
            </a:r>
          </a:p>
        </p:txBody>
      </p:sp>
      <p:sp>
        <p:nvSpPr>
          <p:cNvPr id="279559" name="Rectangle 7"/>
          <p:cNvSpPr>
            <a:spLocks noChangeArrowheads="1"/>
          </p:cNvSpPr>
          <p:nvPr/>
        </p:nvSpPr>
        <p:spPr bwMode="auto">
          <a:xfrm>
            <a:off x="4551265" y="3103984"/>
            <a:ext cx="3417078" cy="576064"/>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  given by coaches</a:t>
            </a:r>
          </a:p>
        </p:txBody>
      </p:sp>
      <p:sp>
        <p:nvSpPr>
          <p:cNvPr id="279560" name="Rectangle 8"/>
          <p:cNvSpPr>
            <a:spLocks noChangeArrowheads="1"/>
          </p:cNvSpPr>
          <p:nvPr/>
        </p:nvSpPr>
        <p:spPr bwMode="auto">
          <a:xfrm>
            <a:off x="3471145" y="3752056"/>
            <a:ext cx="2160240" cy="604838"/>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health risks</a:t>
            </a:r>
          </a:p>
        </p:txBody>
      </p:sp>
      <p:sp>
        <p:nvSpPr>
          <p:cNvPr id="279561" name="Rectangle 9"/>
          <p:cNvSpPr>
            <a:spLocks noChangeArrowheads="1"/>
          </p:cNvSpPr>
          <p:nvPr/>
        </p:nvSpPr>
        <p:spPr bwMode="auto">
          <a:xfrm>
            <a:off x="1454426" y="4327501"/>
            <a:ext cx="3096840" cy="576684"/>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Outside pressure</a:t>
            </a:r>
          </a:p>
        </p:txBody>
      </p:sp>
      <p:sp>
        <p:nvSpPr>
          <p:cNvPr id="279562" name="Rectangle 10"/>
          <p:cNvSpPr>
            <a:spLocks noChangeArrowheads="1"/>
          </p:cNvSpPr>
          <p:nvPr/>
        </p:nvSpPr>
        <p:spPr bwMode="auto">
          <a:xfrm>
            <a:off x="3903193" y="4904184"/>
            <a:ext cx="3538538" cy="604837"/>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speed up recovery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79556"/>
                                        </p:tgtEl>
                                        <p:attrNameLst>
                                          <p:attrName>style.visibility</p:attrName>
                                        </p:attrNameLst>
                                      </p:cBhvr>
                                      <p:to>
                                        <p:strVal val="visible"/>
                                      </p:to>
                                    </p:set>
                                    <p:anim to="" calcmode="lin" valueType="num">
                                      <p:cBhvr>
                                        <p:cTn id="7" dur="1" fill="hold"/>
                                        <p:tgtEl>
                                          <p:spTgt spid="27955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79557"/>
                                        </p:tgtEl>
                                        <p:attrNameLst>
                                          <p:attrName>style.visibility</p:attrName>
                                        </p:attrNameLst>
                                      </p:cBhvr>
                                      <p:to>
                                        <p:strVal val="visible"/>
                                      </p:to>
                                    </p:set>
                                    <p:anim to="" calcmode="lin" valueType="num">
                                      <p:cBhvr>
                                        <p:cTn id="12" dur="1" fill="hold"/>
                                        <p:tgtEl>
                                          <p:spTgt spid="279557"/>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79558"/>
                                        </p:tgtEl>
                                        <p:attrNameLst>
                                          <p:attrName>style.visibility</p:attrName>
                                        </p:attrNameLst>
                                      </p:cBhvr>
                                      <p:to>
                                        <p:strVal val="visible"/>
                                      </p:to>
                                    </p:set>
                                    <p:anim to="" calcmode="lin" valueType="num">
                                      <p:cBhvr>
                                        <p:cTn id="17" dur="1" fill="hold"/>
                                        <p:tgtEl>
                                          <p:spTgt spid="279558"/>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79559"/>
                                        </p:tgtEl>
                                        <p:attrNameLst>
                                          <p:attrName>style.visibility</p:attrName>
                                        </p:attrNameLst>
                                      </p:cBhvr>
                                      <p:to>
                                        <p:strVal val="visible"/>
                                      </p:to>
                                    </p:set>
                                    <p:anim to="" calcmode="lin" valueType="num">
                                      <p:cBhvr>
                                        <p:cTn id="22" dur="1" fill="hold"/>
                                        <p:tgtEl>
                                          <p:spTgt spid="279559"/>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79560"/>
                                        </p:tgtEl>
                                        <p:attrNameLst>
                                          <p:attrName>style.visibility</p:attrName>
                                        </p:attrNameLst>
                                      </p:cBhvr>
                                      <p:to>
                                        <p:strVal val="visible"/>
                                      </p:to>
                                    </p:set>
                                    <p:anim to="" calcmode="lin" valueType="num">
                                      <p:cBhvr>
                                        <p:cTn id="27" dur="1" fill="hold"/>
                                        <p:tgtEl>
                                          <p:spTgt spid="279560"/>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279561"/>
                                        </p:tgtEl>
                                        <p:attrNameLst>
                                          <p:attrName>style.visibility</p:attrName>
                                        </p:attrNameLst>
                                      </p:cBhvr>
                                      <p:to>
                                        <p:strVal val="visible"/>
                                      </p:to>
                                    </p:set>
                                    <p:anim to="" calcmode="lin" valueType="num">
                                      <p:cBhvr>
                                        <p:cTn id="32" dur="1" fill="hold"/>
                                        <p:tgtEl>
                                          <p:spTgt spid="279561"/>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279562"/>
                                        </p:tgtEl>
                                        <p:attrNameLst>
                                          <p:attrName>style.visibility</p:attrName>
                                        </p:attrNameLst>
                                      </p:cBhvr>
                                      <p:to>
                                        <p:strVal val="visible"/>
                                      </p:to>
                                    </p:set>
                                    <p:anim to="" calcmode="lin" valueType="num">
                                      <p:cBhvr>
                                        <p:cTn id="37" dur="1" fill="hold"/>
                                        <p:tgtEl>
                                          <p:spTgt spid="27956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56" grpId="0" animBg="1"/>
      <p:bldP spid="279557" grpId="0" animBg="1"/>
      <p:bldP spid="279558" grpId="0" animBg="1"/>
      <p:bldP spid="279559" grpId="0" animBg="1"/>
      <p:bldP spid="279560" grpId="0" animBg="1"/>
      <p:bldP spid="279561" grpId="0" animBg="1"/>
      <p:bldP spid="27956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r>
              <a:rPr lang="en-GB"/>
              <a:t>Battle against drugs</a:t>
            </a:r>
          </a:p>
        </p:txBody>
      </p:sp>
      <p:sp>
        <p:nvSpPr>
          <p:cNvPr id="282627" name="Rectangle 3"/>
          <p:cNvSpPr>
            <a:spLocks noGrp="1" noChangeArrowheads="1"/>
          </p:cNvSpPr>
          <p:nvPr>
            <p:ph type="body" idx="1"/>
          </p:nvPr>
        </p:nvSpPr>
        <p:spPr>
          <a:xfrm>
            <a:off x="1045029" y="1412875"/>
            <a:ext cx="7848146" cy="4713288"/>
          </a:xfrm>
        </p:spPr>
        <p:txBody>
          <a:bodyPr>
            <a:normAutofit/>
          </a:bodyPr>
          <a:lstStyle/>
          <a:p>
            <a:r>
              <a:rPr lang="en-GB" dirty="0"/>
              <a:t>Provide  </a:t>
            </a:r>
          </a:p>
          <a:p>
            <a:r>
              <a:rPr lang="en-GB" dirty="0"/>
              <a:t>            </a:t>
            </a:r>
            <a:r>
              <a:rPr lang="en-GB" dirty="0" smtClean="0"/>
              <a:t>those </a:t>
            </a:r>
            <a:r>
              <a:rPr lang="en-GB" dirty="0"/>
              <a:t>proved to have used drugs </a:t>
            </a:r>
          </a:p>
          <a:p>
            <a:r>
              <a:rPr lang="en-GB" dirty="0"/>
              <a:t>Educate young against   </a:t>
            </a:r>
          </a:p>
          <a:p>
            <a:r>
              <a:rPr lang="en-GB" dirty="0"/>
              <a:t>Ensure performers aware of </a:t>
            </a:r>
          </a:p>
          <a:p>
            <a:pPr>
              <a:buFontTx/>
              <a:buNone/>
            </a:pPr>
            <a:r>
              <a:rPr lang="en-GB" dirty="0"/>
              <a:t>   </a:t>
            </a:r>
            <a:r>
              <a:rPr lang="en-GB" dirty="0" smtClean="0"/>
              <a:t>if </a:t>
            </a:r>
            <a:r>
              <a:rPr lang="en-GB" dirty="0"/>
              <a:t>they take </a:t>
            </a:r>
            <a:r>
              <a:rPr lang="en-GB" dirty="0" smtClean="0"/>
              <a:t>drugs</a:t>
            </a:r>
            <a:endParaRPr lang="en-GB" dirty="0"/>
          </a:p>
          <a:p>
            <a:r>
              <a:rPr lang="en-GB" dirty="0"/>
              <a:t>Ensure performers aware of what is/what is not               </a:t>
            </a:r>
            <a:r>
              <a:rPr lang="en-GB" dirty="0" smtClean="0"/>
              <a:t>and </a:t>
            </a:r>
            <a:r>
              <a:rPr lang="en-GB" dirty="0"/>
              <a:t>what their                   </a:t>
            </a:r>
            <a:r>
              <a:rPr lang="en-GB" dirty="0" smtClean="0"/>
              <a:t>           </a:t>
            </a:r>
            <a:r>
              <a:rPr lang="en-GB" dirty="0"/>
              <a:t>are</a:t>
            </a:r>
          </a:p>
        </p:txBody>
      </p:sp>
      <p:sp>
        <p:nvSpPr>
          <p:cNvPr id="282628" name="Rectangle 4"/>
          <p:cNvSpPr>
            <a:spLocks noChangeArrowheads="1"/>
          </p:cNvSpPr>
          <p:nvPr/>
        </p:nvSpPr>
        <p:spPr bwMode="auto">
          <a:xfrm>
            <a:off x="2802713" y="1340395"/>
            <a:ext cx="2962275" cy="647700"/>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testing regimes</a:t>
            </a:r>
          </a:p>
        </p:txBody>
      </p:sp>
      <p:sp>
        <p:nvSpPr>
          <p:cNvPr id="282629" name="Rectangle 5"/>
          <p:cNvSpPr>
            <a:spLocks noChangeArrowheads="1"/>
          </p:cNvSpPr>
          <p:nvPr/>
        </p:nvSpPr>
        <p:spPr bwMode="auto">
          <a:xfrm>
            <a:off x="1289826" y="1916658"/>
            <a:ext cx="1450975" cy="647700"/>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a:t>Punish</a:t>
            </a:r>
          </a:p>
        </p:txBody>
      </p:sp>
      <p:sp>
        <p:nvSpPr>
          <p:cNvPr id="282630" name="Rectangle 6"/>
          <p:cNvSpPr>
            <a:spLocks noChangeArrowheads="1"/>
          </p:cNvSpPr>
          <p:nvPr/>
        </p:nvSpPr>
        <p:spPr bwMode="auto">
          <a:xfrm>
            <a:off x="5237018" y="2564358"/>
            <a:ext cx="2459038" cy="647700"/>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use of drugs </a:t>
            </a:r>
          </a:p>
        </p:txBody>
      </p:sp>
      <p:sp>
        <p:nvSpPr>
          <p:cNvPr id="282631" name="Rectangle 7"/>
          <p:cNvSpPr>
            <a:spLocks noChangeArrowheads="1"/>
          </p:cNvSpPr>
          <p:nvPr/>
        </p:nvSpPr>
        <p:spPr bwMode="auto">
          <a:xfrm>
            <a:off x="6253162" y="3068488"/>
            <a:ext cx="2890838" cy="647700"/>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a:t>consequences</a:t>
            </a:r>
          </a:p>
        </p:txBody>
      </p:sp>
      <p:sp>
        <p:nvSpPr>
          <p:cNvPr id="282632" name="Rectangle 8"/>
          <p:cNvSpPr>
            <a:spLocks noChangeArrowheads="1"/>
          </p:cNvSpPr>
          <p:nvPr/>
        </p:nvSpPr>
        <p:spPr bwMode="auto">
          <a:xfrm>
            <a:off x="2004994" y="4796208"/>
            <a:ext cx="1595438" cy="576263"/>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a:t>allowed</a:t>
            </a:r>
          </a:p>
        </p:txBody>
      </p:sp>
      <p:sp>
        <p:nvSpPr>
          <p:cNvPr id="282633" name="Rectangle 9"/>
          <p:cNvSpPr>
            <a:spLocks noChangeArrowheads="1"/>
          </p:cNvSpPr>
          <p:nvPr/>
        </p:nvSpPr>
        <p:spPr bwMode="auto">
          <a:xfrm>
            <a:off x="6327904" y="4796208"/>
            <a:ext cx="2736304" cy="576263"/>
          </a:xfrm>
          <a:prstGeom prst="rect">
            <a:avLst/>
          </a:prstGeom>
          <a:solidFill>
            <a:srgbClr val="FFFF00"/>
          </a:solidFill>
          <a:ln w="9525">
            <a:noFill/>
            <a:miter lim="800000"/>
            <a:headEnd/>
            <a:tailEnd/>
          </a:ln>
          <a:effectLst/>
        </p:spPr>
        <p:txBody>
          <a:bodyPr/>
          <a:lstStyle/>
          <a:p>
            <a:pPr marL="342900" indent="-342900" algn="ctr">
              <a:spcBef>
                <a:spcPct val="20000"/>
              </a:spcBef>
            </a:pPr>
            <a:r>
              <a:rPr lang="en-GB" sz="3200" dirty="0" smtClean="0"/>
              <a:t>responsibilities </a:t>
            </a:r>
            <a:endParaRPr lang="en-GB"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82628"/>
                                        </p:tgtEl>
                                        <p:attrNameLst>
                                          <p:attrName>style.visibility</p:attrName>
                                        </p:attrNameLst>
                                      </p:cBhvr>
                                      <p:to>
                                        <p:strVal val="visible"/>
                                      </p:to>
                                    </p:set>
                                    <p:anim to="" calcmode="lin" valueType="num">
                                      <p:cBhvr>
                                        <p:cTn id="7" dur="1" fill="hold"/>
                                        <p:tgtEl>
                                          <p:spTgt spid="28262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82629"/>
                                        </p:tgtEl>
                                        <p:attrNameLst>
                                          <p:attrName>style.visibility</p:attrName>
                                        </p:attrNameLst>
                                      </p:cBhvr>
                                      <p:to>
                                        <p:strVal val="visible"/>
                                      </p:to>
                                    </p:set>
                                    <p:anim to="" calcmode="lin" valueType="num">
                                      <p:cBhvr>
                                        <p:cTn id="12" dur="1" fill="hold"/>
                                        <p:tgtEl>
                                          <p:spTgt spid="282629"/>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82630"/>
                                        </p:tgtEl>
                                        <p:attrNameLst>
                                          <p:attrName>style.visibility</p:attrName>
                                        </p:attrNameLst>
                                      </p:cBhvr>
                                      <p:to>
                                        <p:strVal val="visible"/>
                                      </p:to>
                                    </p:set>
                                    <p:anim to="" calcmode="lin" valueType="num">
                                      <p:cBhvr>
                                        <p:cTn id="17" dur="1" fill="hold"/>
                                        <p:tgtEl>
                                          <p:spTgt spid="282630"/>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82631"/>
                                        </p:tgtEl>
                                        <p:attrNameLst>
                                          <p:attrName>style.visibility</p:attrName>
                                        </p:attrNameLst>
                                      </p:cBhvr>
                                      <p:to>
                                        <p:strVal val="visible"/>
                                      </p:to>
                                    </p:set>
                                    <p:anim to="" calcmode="lin" valueType="num">
                                      <p:cBhvr>
                                        <p:cTn id="22" dur="1" fill="hold"/>
                                        <p:tgtEl>
                                          <p:spTgt spid="282631"/>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82632"/>
                                        </p:tgtEl>
                                        <p:attrNameLst>
                                          <p:attrName>style.visibility</p:attrName>
                                        </p:attrNameLst>
                                      </p:cBhvr>
                                      <p:to>
                                        <p:strVal val="visible"/>
                                      </p:to>
                                    </p:set>
                                    <p:anim to="" calcmode="lin" valueType="num">
                                      <p:cBhvr>
                                        <p:cTn id="27" dur="1" fill="hold"/>
                                        <p:tgtEl>
                                          <p:spTgt spid="282632"/>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282633"/>
                                        </p:tgtEl>
                                        <p:attrNameLst>
                                          <p:attrName>style.visibility</p:attrName>
                                        </p:attrNameLst>
                                      </p:cBhvr>
                                      <p:to>
                                        <p:strVal val="visible"/>
                                      </p:to>
                                    </p:set>
                                    <p:anim to="" calcmode="lin" valueType="num">
                                      <p:cBhvr>
                                        <p:cTn id="32" dur="1" fill="hold"/>
                                        <p:tgtEl>
                                          <p:spTgt spid="28263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8" grpId="0" animBg="1"/>
      <p:bldP spid="282629" grpId="0" animBg="1"/>
      <p:bldP spid="282630" grpId="0" animBg="1"/>
      <p:bldP spid="282631" grpId="0" animBg="1"/>
      <p:bldP spid="282632" grpId="0" animBg="1"/>
      <p:bldP spid="28263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r>
              <a:rPr lang="en-GB"/>
              <a:t>Stamp out drugs</a:t>
            </a:r>
          </a:p>
        </p:txBody>
      </p:sp>
      <p:sp>
        <p:nvSpPr>
          <p:cNvPr id="283651" name="Rectangle 3"/>
          <p:cNvSpPr>
            <a:spLocks noGrp="1" noChangeArrowheads="1"/>
          </p:cNvSpPr>
          <p:nvPr>
            <p:ph type="body" idx="1"/>
          </p:nvPr>
        </p:nvSpPr>
        <p:spPr>
          <a:xfrm>
            <a:off x="1128156" y="1417638"/>
            <a:ext cx="7805532" cy="4848250"/>
          </a:xfrm>
        </p:spPr>
        <p:txBody>
          <a:bodyPr>
            <a:normAutofit/>
          </a:bodyPr>
          <a:lstStyle/>
          <a:p>
            <a:pPr>
              <a:lnSpc>
                <a:spcPct val="90000"/>
              </a:lnSpc>
            </a:pPr>
            <a:r>
              <a:rPr lang="en-GB" dirty="0"/>
              <a:t>Educate performers about   </a:t>
            </a:r>
          </a:p>
          <a:p>
            <a:pPr>
              <a:lnSpc>
                <a:spcPct val="90000"/>
              </a:lnSpc>
            </a:pPr>
            <a:r>
              <a:rPr lang="en-GB" dirty="0" smtClean="0"/>
              <a:t>Make </a:t>
            </a:r>
            <a:r>
              <a:rPr lang="en-GB" dirty="0"/>
              <a:t>performers </a:t>
            </a:r>
            <a:r>
              <a:rPr lang="en-GB" dirty="0" smtClean="0"/>
              <a:t>responsibilities clear and  </a:t>
            </a:r>
            <a:endParaRPr lang="en-GB" dirty="0"/>
          </a:p>
          <a:p>
            <a:pPr>
              <a:lnSpc>
                <a:spcPct val="90000"/>
              </a:lnSpc>
              <a:buNone/>
            </a:pPr>
            <a:r>
              <a:rPr lang="en-GB" dirty="0" smtClean="0"/>
              <a:t>   consequences of </a:t>
            </a:r>
          </a:p>
          <a:p>
            <a:pPr>
              <a:lnSpc>
                <a:spcPct val="90000"/>
              </a:lnSpc>
            </a:pPr>
            <a:r>
              <a:rPr lang="en-GB" dirty="0" smtClean="0"/>
              <a:t>Increase </a:t>
            </a:r>
            <a:r>
              <a:rPr lang="en-GB" dirty="0"/>
              <a:t>number of </a:t>
            </a:r>
            <a:r>
              <a:rPr lang="en-GB" dirty="0" smtClean="0"/>
              <a:t>no warning  </a:t>
            </a:r>
            <a:endParaRPr lang="en-GB" dirty="0"/>
          </a:p>
          <a:p>
            <a:pPr>
              <a:lnSpc>
                <a:spcPct val="90000"/>
              </a:lnSpc>
            </a:pPr>
            <a:r>
              <a:rPr lang="en-GB" dirty="0"/>
              <a:t>Increase punishment for </a:t>
            </a:r>
            <a:r>
              <a:rPr lang="en-GB" dirty="0" smtClean="0"/>
              <a:t>proven </a:t>
            </a:r>
            <a:endParaRPr lang="en-GB" dirty="0"/>
          </a:p>
          <a:p>
            <a:pPr>
              <a:lnSpc>
                <a:spcPct val="90000"/>
              </a:lnSpc>
            </a:pPr>
            <a:r>
              <a:rPr lang="en-GB" dirty="0"/>
              <a:t>Use </a:t>
            </a:r>
            <a:r>
              <a:rPr lang="en-GB" dirty="0" smtClean="0"/>
              <a:t>positive                         to </a:t>
            </a:r>
            <a:r>
              <a:rPr lang="en-GB" dirty="0"/>
              <a:t>encourage young performers to not use </a:t>
            </a:r>
            <a:r>
              <a:rPr lang="en-GB" dirty="0" smtClean="0"/>
              <a:t>drugs</a:t>
            </a:r>
            <a:r>
              <a:rPr lang="en-GB" dirty="0"/>
              <a:t>.</a:t>
            </a:r>
          </a:p>
          <a:p>
            <a:pPr>
              <a:lnSpc>
                <a:spcPct val="90000"/>
              </a:lnSpc>
            </a:pPr>
            <a:r>
              <a:rPr lang="en-GB" dirty="0"/>
              <a:t>Continue to develop  </a:t>
            </a:r>
          </a:p>
          <a:p>
            <a:pPr>
              <a:lnSpc>
                <a:spcPct val="90000"/>
              </a:lnSpc>
            </a:pPr>
            <a:r>
              <a:rPr lang="en-GB" dirty="0"/>
              <a:t>Use the law - </a:t>
            </a:r>
            <a:r>
              <a:rPr lang="en-GB" dirty="0" smtClean="0"/>
              <a:t>make taking of PEDs  </a:t>
            </a:r>
            <a:endParaRPr lang="en-GB" dirty="0"/>
          </a:p>
        </p:txBody>
      </p:sp>
      <p:sp>
        <p:nvSpPr>
          <p:cNvPr id="283652" name="Rectangle 4"/>
          <p:cNvSpPr>
            <a:spLocks noChangeArrowheads="1"/>
          </p:cNvSpPr>
          <p:nvPr/>
        </p:nvSpPr>
        <p:spPr bwMode="auto">
          <a:xfrm>
            <a:off x="6053963" y="1417638"/>
            <a:ext cx="2879725" cy="504055"/>
          </a:xfrm>
          <a:prstGeom prst="rect">
            <a:avLst/>
          </a:prstGeom>
          <a:solidFill>
            <a:srgbClr val="FFFF00"/>
          </a:solidFill>
          <a:ln w="9525">
            <a:noFill/>
            <a:miter lim="800000"/>
            <a:headEnd/>
            <a:tailEnd/>
          </a:ln>
          <a:effectLst/>
        </p:spPr>
        <p:txBody>
          <a:bodyPr/>
          <a:lstStyle/>
          <a:p>
            <a:pPr marL="342900" indent="-342900" algn="ctr">
              <a:lnSpc>
                <a:spcPct val="90000"/>
              </a:lnSpc>
              <a:spcBef>
                <a:spcPct val="20000"/>
              </a:spcBef>
            </a:pPr>
            <a:r>
              <a:rPr lang="en-GB" sz="3200" dirty="0" smtClean="0"/>
              <a:t>health </a:t>
            </a:r>
            <a:r>
              <a:rPr lang="en-GB" sz="3200" dirty="0"/>
              <a:t>hazards </a:t>
            </a:r>
          </a:p>
        </p:txBody>
      </p:sp>
      <p:sp>
        <p:nvSpPr>
          <p:cNvPr id="283653" name="Rectangle 5"/>
          <p:cNvSpPr>
            <a:spLocks noChangeArrowheads="1"/>
          </p:cNvSpPr>
          <p:nvPr/>
        </p:nvSpPr>
        <p:spPr bwMode="auto">
          <a:xfrm>
            <a:off x="4601467" y="2312876"/>
            <a:ext cx="2904991" cy="504056"/>
          </a:xfrm>
          <a:prstGeom prst="rect">
            <a:avLst/>
          </a:prstGeom>
          <a:solidFill>
            <a:srgbClr val="FFFF00"/>
          </a:solidFill>
          <a:ln w="9525">
            <a:noFill/>
            <a:miter lim="800000"/>
            <a:headEnd/>
            <a:tailEnd/>
          </a:ln>
          <a:effectLst/>
        </p:spPr>
        <p:txBody>
          <a:bodyPr/>
          <a:lstStyle/>
          <a:p>
            <a:pPr marL="342900" indent="-342900" algn="ctr">
              <a:lnSpc>
                <a:spcPct val="90000"/>
              </a:lnSpc>
              <a:spcBef>
                <a:spcPct val="20000"/>
              </a:spcBef>
            </a:pPr>
            <a:r>
              <a:rPr lang="en-GB" sz="3200" dirty="0" smtClean="0"/>
              <a:t>positive </a:t>
            </a:r>
            <a:r>
              <a:rPr lang="en-GB" sz="3200" dirty="0"/>
              <a:t>test</a:t>
            </a:r>
          </a:p>
        </p:txBody>
      </p:sp>
      <p:sp>
        <p:nvSpPr>
          <p:cNvPr id="283654" name="Rectangle 6"/>
          <p:cNvSpPr>
            <a:spLocks noChangeArrowheads="1"/>
          </p:cNvSpPr>
          <p:nvPr/>
        </p:nvSpPr>
        <p:spPr bwMode="auto">
          <a:xfrm>
            <a:off x="6853005" y="2816932"/>
            <a:ext cx="1360901" cy="576064"/>
          </a:xfrm>
          <a:prstGeom prst="rect">
            <a:avLst/>
          </a:prstGeom>
          <a:solidFill>
            <a:srgbClr val="FFFF00"/>
          </a:solidFill>
          <a:ln w="9525">
            <a:noFill/>
            <a:miter lim="800000"/>
            <a:headEnd/>
            <a:tailEnd/>
          </a:ln>
          <a:effectLst/>
        </p:spPr>
        <p:txBody>
          <a:bodyPr/>
          <a:lstStyle/>
          <a:p>
            <a:pPr marL="342900" indent="-342900" algn="ctr">
              <a:lnSpc>
                <a:spcPct val="90000"/>
              </a:lnSpc>
              <a:spcBef>
                <a:spcPct val="20000"/>
              </a:spcBef>
            </a:pPr>
            <a:r>
              <a:rPr lang="en-GB" sz="3200" dirty="0" smtClean="0"/>
              <a:t>tests</a:t>
            </a:r>
            <a:endParaRPr lang="en-GB" sz="3200" dirty="0"/>
          </a:p>
        </p:txBody>
      </p:sp>
      <p:sp>
        <p:nvSpPr>
          <p:cNvPr id="283655" name="Rectangle 7"/>
          <p:cNvSpPr>
            <a:spLocks noChangeArrowheads="1"/>
          </p:cNvSpPr>
          <p:nvPr/>
        </p:nvSpPr>
        <p:spPr bwMode="auto">
          <a:xfrm>
            <a:off x="6835335" y="3572694"/>
            <a:ext cx="2159943" cy="504056"/>
          </a:xfrm>
          <a:prstGeom prst="rect">
            <a:avLst/>
          </a:prstGeom>
          <a:solidFill>
            <a:srgbClr val="FFFF00"/>
          </a:solidFill>
          <a:ln w="9525">
            <a:noFill/>
            <a:miter lim="800000"/>
            <a:headEnd/>
            <a:tailEnd/>
          </a:ln>
          <a:effectLst/>
        </p:spPr>
        <p:txBody>
          <a:bodyPr/>
          <a:lstStyle/>
          <a:p>
            <a:pPr marL="342900" indent="-342900" algn="ctr">
              <a:lnSpc>
                <a:spcPct val="90000"/>
              </a:lnSpc>
              <a:spcBef>
                <a:spcPct val="20000"/>
              </a:spcBef>
            </a:pPr>
            <a:r>
              <a:rPr lang="en-GB" sz="3200" dirty="0" smtClean="0"/>
              <a:t>drug </a:t>
            </a:r>
            <a:r>
              <a:rPr lang="en-GB" sz="3200" dirty="0"/>
              <a:t>use</a:t>
            </a:r>
          </a:p>
        </p:txBody>
      </p:sp>
      <p:sp>
        <p:nvSpPr>
          <p:cNvPr id="283656" name="Rectangle 8"/>
          <p:cNvSpPr>
            <a:spLocks noChangeArrowheads="1"/>
          </p:cNvSpPr>
          <p:nvPr/>
        </p:nvSpPr>
        <p:spPr bwMode="auto">
          <a:xfrm>
            <a:off x="3801123" y="4076750"/>
            <a:ext cx="2421547" cy="503411"/>
          </a:xfrm>
          <a:prstGeom prst="rect">
            <a:avLst/>
          </a:prstGeom>
          <a:solidFill>
            <a:srgbClr val="FFFF00"/>
          </a:solidFill>
          <a:ln w="9525">
            <a:noFill/>
            <a:miter lim="800000"/>
            <a:headEnd/>
            <a:tailEnd/>
          </a:ln>
          <a:effectLst/>
        </p:spPr>
        <p:txBody>
          <a:bodyPr/>
          <a:lstStyle/>
          <a:p>
            <a:pPr marL="342900" indent="-342900" algn="ctr">
              <a:lnSpc>
                <a:spcPct val="90000"/>
              </a:lnSpc>
              <a:spcBef>
                <a:spcPct val="20000"/>
              </a:spcBef>
            </a:pPr>
            <a:r>
              <a:rPr lang="en-GB" sz="3200" dirty="0" smtClean="0"/>
              <a:t>role </a:t>
            </a:r>
            <a:r>
              <a:rPr lang="en-GB" sz="3200" dirty="0"/>
              <a:t>models</a:t>
            </a:r>
          </a:p>
        </p:txBody>
      </p:sp>
      <p:sp>
        <p:nvSpPr>
          <p:cNvPr id="283657" name="Rectangle 9"/>
          <p:cNvSpPr>
            <a:spLocks noChangeArrowheads="1"/>
          </p:cNvSpPr>
          <p:nvPr/>
        </p:nvSpPr>
        <p:spPr bwMode="auto">
          <a:xfrm>
            <a:off x="5263321" y="4833157"/>
            <a:ext cx="2243137" cy="504056"/>
          </a:xfrm>
          <a:prstGeom prst="rect">
            <a:avLst/>
          </a:prstGeom>
          <a:solidFill>
            <a:srgbClr val="FFFF00"/>
          </a:solidFill>
          <a:ln w="9525">
            <a:noFill/>
            <a:miter lim="800000"/>
            <a:headEnd/>
            <a:tailEnd/>
          </a:ln>
          <a:effectLst/>
        </p:spPr>
        <p:txBody>
          <a:bodyPr/>
          <a:lstStyle/>
          <a:p>
            <a:pPr marL="342900" indent="-342900" algn="ctr">
              <a:lnSpc>
                <a:spcPct val="90000"/>
              </a:lnSpc>
              <a:spcBef>
                <a:spcPct val="20000"/>
              </a:spcBef>
            </a:pPr>
            <a:r>
              <a:rPr lang="en-GB" sz="3200" dirty="0"/>
              <a:t>better tests</a:t>
            </a:r>
          </a:p>
        </p:txBody>
      </p:sp>
      <p:sp>
        <p:nvSpPr>
          <p:cNvPr id="283658" name="Rectangle 10"/>
          <p:cNvSpPr>
            <a:spLocks noChangeArrowheads="1"/>
          </p:cNvSpPr>
          <p:nvPr/>
        </p:nvSpPr>
        <p:spPr bwMode="auto">
          <a:xfrm>
            <a:off x="7368144" y="5337213"/>
            <a:ext cx="1565544" cy="576064"/>
          </a:xfrm>
          <a:prstGeom prst="rect">
            <a:avLst/>
          </a:prstGeom>
          <a:solidFill>
            <a:srgbClr val="FFFF00"/>
          </a:solidFill>
          <a:ln w="9525">
            <a:noFill/>
            <a:miter lim="800000"/>
            <a:headEnd/>
            <a:tailEnd/>
          </a:ln>
          <a:effectLst/>
        </p:spPr>
        <p:txBody>
          <a:bodyPr/>
          <a:lstStyle/>
          <a:p>
            <a:pPr marL="342900" indent="-342900" algn="ctr">
              <a:lnSpc>
                <a:spcPct val="90000"/>
              </a:lnSpc>
              <a:spcBef>
                <a:spcPct val="20000"/>
              </a:spcBef>
            </a:pPr>
            <a:r>
              <a:rPr lang="en-GB" sz="3200" dirty="0" smtClean="0"/>
              <a:t>illegal</a:t>
            </a:r>
            <a:endParaRPr lang="en-GB"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83652"/>
                                        </p:tgtEl>
                                        <p:attrNameLst>
                                          <p:attrName>style.visibility</p:attrName>
                                        </p:attrNameLst>
                                      </p:cBhvr>
                                      <p:to>
                                        <p:strVal val="visible"/>
                                      </p:to>
                                    </p:set>
                                    <p:anim to="" calcmode="lin" valueType="num">
                                      <p:cBhvr>
                                        <p:cTn id="7" dur="1" fill="hold"/>
                                        <p:tgtEl>
                                          <p:spTgt spid="28365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83653"/>
                                        </p:tgtEl>
                                        <p:attrNameLst>
                                          <p:attrName>style.visibility</p:attrName>
                                        </p:attrNameLst>
                                      </p:cBhvr>
                                      <p:to>
                                        <p:strVal val="visible"/>
                                      </p:to>
                                    </p:set>
                                    <p:anim to="" calcmode="lin" valueType="num">
                                      <p:cBhvr>
                                        <p:cTn id="12" dur="1" fill="hold"/>
                                        <p:tgtEl>
                                          <p:spTgt spid="28365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83654"/>
                                        </p:tgtEl>
                                        <p:attrNameLst>
                                          <p:attrName>style.visibility</p:attrName>
                                        </p:attrNameLst>
                                      </p:cBhvr>
                                      <p:to>
                                        <p:strVal val="visible"/>
                                      </p:to>
                                    </p:set>
                                    <p:anim to="" calcmode="lin" valueType="num">
                                      <p:cBhvr>
                                        <p:cTn id="17" dur="1" fill="hold"/>
                                        <p:tgtEl>
                                          <p:spTgt spid="283654"/>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83655"/>
                                        </p:tgtEl>
                                        <p:attrNameLst>
                                          <p:attrName>style.visibility</p:attrName>
                                        </p:attrNameLst>
                                      </p:cBhvr>
                                      <p:to>
                                        <p:strVal val="visible"/>
                                      </p:to>
                                    </p:set>
                                    <p:anim to="" calcmode="lin" valueType="num">
                                      <p:cBhvr>
                                        <p:cTn id="22" dur="1" fill="hold"/>
                                        <p:tgtEl>
                                          <p:spTgt spid="283655"/>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83656"/>
                                        </p:tgtEl>
                                        <p:attrNameLst>
                                          <p:attrName>style.visibility</p:attrName>
                                        </p:attrNameLst>
                                      </p:cBhvr>
                                      <p:to>
                                        <p:strVal val="visible"/>
                                      </p:to>
                                    </p:set>
                                    <p:anim to="" calcmode="lin" valueType="num">
                                      <p:cBhvr>
                                        <p:cTn id="27" dur="1" fill="hold"/>
                                        <p:tgtEl>
                                          <p:spTgt spid="283656"/>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283657"/>
                                        </p:tgtEl>
                                        <p:attrNameLst>
                                          <p:attrName>style.visibility</p:attrName>
                                        </p:attrNameLst>
                                      </p:cBhvr>
                                      <p:to>
                                        <p:strVal val="visible"/>
                                      </p:to>
                                    </p:set>
                                    <p:anim to="" calcmode="lin" valueType="num">
                                      <p:cBhvr>
                                        <p:cTn id="32" dur="1" fill="hold"/>
                                        <p:tgtEl>
                                          <p:spTgt spid="283657"/>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283658"/>
                                        </p:tgtEl>
                                        <p:attrNameLst>
                                          <p:attrName>style.visibility</p:attrName>
                                        </p:attrNameLst>
                                      </p:cBhvr>
                                      <p:to>
                                        <p:strVal val="visible"/>
                                      </p:to>
                                    </p:set>
                                    <p:anim to="" calcmode="lin" valueType="num">
                                      <p:cBhvr>
                                        <p:cTn id="37" dur="1" fill="hold"/>
                                        <p:tgtEl>
                                          <p:spTgt spid="28365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2" grpId="0" animBg="1"/>
      <p:bldP spid="283653" grpId="0" animBg="1"/>
      <p:bldP spid="283654" grpId="0" animBg="1"/>
      <p:bldP spid="283655" grpId="0" animBg="1"/>
      <p:bldP spid="283656" grpId="0" animBg="1"/>
      <p:bldP spid="283657" grpId="0" animBg="1"/>
      <p:bldP spid="28365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r>
              <a:rPr lang="en-GB" dirty="0"/>
              <a:t>Drug testing</a:t>
            </a:r>
          </a:p>
        </p:txBody>
      </p:sp>
      <p:sp>
        <p:nvSpPr>
          <p:cNvPr id="284675" name="Rectangle 3"/>
          <p:cNvSpPr>
            <a:spLocks noGrp="1" noChangeArrowheads="1"/>
          </p:cNvSpPr>
          <p:nvPr>
            <p:ph type="body" idx="1"/>
          </p:nvPr>
        </p:nvSpPr>
        <p:spPr>
          <a:xfrm>
            <a:off x="1163782" y="1447800"/>
            <a:ext cx="7769906" cy="4800600"/>
          </a:xfrm>
        </p:spPr>
        <p:txBody>
          <a:bodyPr/>
          <a:lstStyle/>
          <a:p>
            <a:pPr>
              <a:lnSpc>
                <a:spcPct val="90000"/>
              </a:lnSpc>
            </a:pPr>
            <a:r>
              <a:rPr lang="en-GB" dirty="0"/>
              <a:t>Not same for all            </a:t>
            </a:r>
            <a:r>
              <a:rPr lang="en-GB" dirty="0" smtClean="0"/>
              <a:t>    </a:t>
            </a:r>
            <a:r>
              <a:rPr lang="en-GB" dirty="0"/>
              <a:t>in UK</a:t>
            </a:r>
          </a:p>
          <a:p>
            <a:pPr>
              <a:lnSpc>
                <a:spcPct val="90000"/>
              </a:lnSpc>
            </a:pPr>
            <a:r>
              <a:rPr lang="en-GB" dirty="0"/>
              <a:t>Performer notifies NADO of  </a:t>
            </a:r>
          </a:p>
          <a:p>
            <a:pPr>
              <a:lnSpc>
                <a:spcPct val="90000"/>
              </a:lnSpc>
            </a:pPr>
            <a:r>
              <a:rPr lang="en-GB" dirty="0"/>
              <a:t>Tester arrives  </a:t>
            </a:r>
          </a:p>
          <a:p>
            <a:pPr>
              <a:lnSpc>
                <a:spcPct val="90000"/>
              </a:lnSpc>
            </a:pPr>
            <a:r>
              <a:rPr lang="en-GB" dirty="0"/>
              <a:t>Urine </a:t>
            </a:r>
          </a:p>
          <a:p>
            <a:pPr>
              <a:lnSpc>
                <a:spcPct val="90000"/>
              </a:lnSpc>
            </a:pPr>
            <a:r>
              <a:rPr lang="en-GB" dirty="0"/>
              <a:t>Strict                    - </a:t>
            </a:r>
          </a:p>
          <a:p>
            <a:pPr>
              <a:lnSpc>
                <a:spcPct val="90000"/>
              </a:lnSpc>
            </a:pPr>
            <a:r>
              <a:rPr lang="en-GB" dirty="0"/>
              <a:t>Not all </a:t>
            </a:r>
            <a:r>
              <a:rPr lang="en-GB" dirty="0" smtClean="0"/>
              <a:t>drugs leave traces in</a:t>
            </a:r>
            <a:endParaRPr lang="en-GB" dirty="0"/>
          </a:p>
          <a:p>
            <a:pPr>
              <a:lnSpc>
                <a:spcPct val="90000"/>
              </a:lnSpc>
            </a:pPr>
            <a:r>
              <a:rPr lang="en-GB" dirty="0"/>
              <a:t>If first sample positive – </a:t>
            </a:r>
          </a:p>
          <a:p>
            <a:pPr>
              <a:lnSpc>
                <a:spcPct val="90000"/>
              </a:lnSpc>
            </a:pPr>
            <a:endParaRPr lang="en-GB" dirty="0"/>
          </a:p>
        </p:txBody>
      </p:sp>
      <p:sp>
        <p:nvSpPr>
          <p:cNvPr id="284676" name="Text Box 4"/>
          <p:cNvSpPr txBox="1">
            <a:spLocks noChangeArrowheads="1"/>
          </p:cNvSpPr>
          <p:nvPr/>
        </p:nvSpPr>
        <p:spPr bwMode="auto">
          <a:xfrm>
            <a:off x="2701925" y="3018929"/>
            <a:ext cx="1509713" cy="579437"/>
          </a:xfrm>
          <a:prstGeom prst="rect">
            <a:avLst/>
          </a:prstGeom>
          <a:solidFill>
            <a:srgbClr val="FFFF00"/>
          </a:solidFill>
          <a:ln w="9525">
            <a:noFill/>
            <a:miter lim="800000"/>
            <a:headEnd/>
            <a:tailEnd/>
          </a:ln>
          <a:effectLst/>
        </p:spPr>
        <p:txBody>
          <a:bodyPr>
            <a:spAutoFit/>
          </a:bodyPr>
          <a:lstStyle/>
          <a:p>
            <a:pPr algn="ctr" eaLnBrk="0" hangingPunct="0">
              <a:spcBef>
                <a:spcPct val="50000"/>
              </a:spcBef>
            </a:pPr>
            <a:r>
              <a:rPr lang="en-GB" sz="3200" dirty="0"/>
              <a:t>sample</a:t>
            </a:r>
          </a:p>
        </p:txBody>
      </p:sp>
      <p:sp>
        <p:nvSpPr>
          <p:cNvPr id="284677" name="Text Box 5"/>
          <p:cNvSpPr txBox="1">
            <a:spLocks noChangeArrowheads="1"/>
          </p:cNvSpPr>
          <p:nvPr/>
        </p:nvSpPr>
        <p:spPr bwMode="auto">
          <a:xfrm>
            <a:off x="2701925" y="3455719"/>
            <a:ext cx="1943745" cy="579437"/>
          </a:xfrm>
          <a:prstGeom prst="rect">
            <a:avLst/>
          </a:prstGeom>
          <a:solidFill>
            <a:srgbClr val="FFFF00"/>
          </a:solidFill>
          <a:ln w="9525">
            <a:noFill/>
            <a:miter lim="800000"/>
            <a:headEnd/>
            <a:tailEnd/>
          </a:ln>
          <a:effectLst/>
        </p:spPr>
        <p:txBody>
          <a:bodyPr wrap="square">
            <a:spAutoFit/>
          </a:bodyPr>
          <a:lstStyle/>
          <a:p>
            <a:pPr algn="ctr" eaLnBrk="0" hangingPunct="0">
              <a:spcBef>
                <a:spcPct val="50000"/>
              </a:spcBef>
            </a:pPr>
            <a:r>
              <a:rPr lang="en-GB" sz="3200" dirty="0"/>
              <a:t>procedure</a:t>
            </a:r>
          </a:p>
        </p:txBody>
      </p:sp>
      <p:sp>
        <p:nvSpPr>
          <p:cNvPr id="284678" name="Text Box 6"/>
          <p:cNvSpPr txBox="1">
            <a:spLocks noChangeArrowheads="1"/>
          </p:cNvSpPr>
          <p:nvPr/>
        </p:nvSpPr>
        <p:spPr bwMode="auto">
          <a:xfrm>
            <a:off x="4932040" y="3455719"/>
            <a:ext cx="2087562" cy="579438"/>
          </a:xfrm>
          <a:prstGeom prst="rect">
            <a:avLst/>
          </a:prstGeom>
          <a:solidFill>
            <a:srgbClr val="FFFF00"/>
          </a:solidFill>
          <a:ln w="9525">
            <a:noFill/>
            <a:miter lim="800000"/>
            <a:headEnd/>
            <a:tailEnd/>
          </a:ln>
          <a:effectLst/>
        </p:spPr>
        <p:txBody>
          <a:bodyPr>
            <a:spAutoFit/>
          </a:bodyPr>
          <a:lstStyle/>
          <a:p>
            <a:pPr algn="ctr" eaLnBrk="0" hangingPunct="0">
              <a:spcBef>
                <a:spcPct val="50000"/>
              </a:spcBef>
            </a:pPr>
            <a:r>
              <a:rPr lang="en-GB" sz="3200" dirty="0"/>
              <a:t>2 samples</a:t>
            </a:r>
          </a:p>
        </p:txBody>
      </p:sp>
      <p:sp>
        <p:nvSpPr>
          <p:cNvPr id="284679" name="Text Box 7"/>
          <p:cNvSpPr txBox="1">
            <a:spLocks noChangeArrowheads="1"/>
          </p:cNvSpPr>
          <p:nvPr/>
        </p:nvSpPr>
        <p:spPr bwMode="auto">
          <a:xfrm>
            <a:off x="6429092" y="3931369"/>
            <a:ext cx="1656457" cy="579437"/>
          </a:xfrm>
          <a:prstGeom prst="rect">
            <a:avLst/>
          </a:prstGeom>
          <a:solidFill>
            <a:srgbClr val="FFFF00"/>
          </a:solidFill>
          <a:ln w="9525">
            <a:noFill/>
            <a:miter lim="800000"/>
            <a:headEnd/>
            <a:tailEnd/>
          </a:ln>
          <a:effectLst/>
        </p:spPr>
        <p:txBody>
          <a:bodyPr wrap="square">
            <a:spAutoFit/>
          </a:bodyPr>
          <a:lstStyle/>
          <a:p>
            <a:pPr algn="ctr" eaLnBrk="0" hangingPunct="0">
              <a:spcBef>
                <a:spcPct val="50000"/>
              </a:spcBef>
            </a:pPr>
            <a:r>
              <a:rPr lang="en-GB" sz="3200" dirty="0" smtClean="0"/>
              <a:t>urine</a:t>
            </a:r>
            <a:endParaRPr lang="en-GB" sz="3200" dirty="0"/>
          </a:p>
        </p:txBody>
      </p:sp>
      <p:sp>
        <p:nvSpPr>
          <p:cNvPr id="284680" name="Text Box 8"/>
          <p:cNvSpPr txBox="1">
            <a:spLocks noChangeArrowheads="1"/>
          </p:cNvSpPr>
          <p:nvPr/>
        </p:nvSpPr>
        <p:spPr bwMode="auto">
          <a:xfrm>
            <a:off x="5584733" y="4510806"/>
            <a:ext cx="3348955" cy="579438"/>
          </a:xfrm>
          <a:prstGeom prst="rect">
            <a:avLst/>
          </a:prstGeom>
          <a:solidFill>
            <a:srgbClr val="FFFF00"/>
          </a:solidFill>
          <a:ln w="9525">
            <a:noFill/>
            <a:miter lim="800000"/>
            <a:headEnd/>
            <a:tailEnd/>
          </a:ln>
          <a:effectLst/>
        </p:spPr>
        <p:txBody>
          <a:bodyPr wrap="square">
            <a:spAutoFit/>
          </a:bodyPr>
          <a:lstStyle/>
          <a:p>
            <a:pPr algn="ctr" eaLnBrk="0" hangingPunct="0">
              <a:spcBef>
                <a:spcPct val="50000"/>
              </a:spcBef>
            </a:pPr>
            <a:r>
              <a:rPr lang="en-GB" sz="3200" dirty="0" smtClean="0"/>
              <a:t>2nd </a:t>
            </a:r>
            <a:r>
              <a:rPr lang="en-GB" sz="3200" dirty="0"/>
              <a:t>sample tested </a:t>
            </a:r>
          </a:p>
        </p:txBody>
      </p:sp>
      <p:sp>
        <p:nvSpPr>
          <p:cNvPr id="284682" name="Rectangle 10"/>
          <p:cNvSpPr>
            <a:spLocks noChangeArrowheads="1"/>
          </p:cNvSpPr>
          <p:nvPr/>
        </p:nvSpPr>
        <p:spPr bwMode="auto">
          <a:xfrm>
            <a:off x="4611293" y="1447800"/>
            <a:ext cx="1306512" cy="533400"/>
          </a:xfrm>
          <a:prstGeom prst="rect">
            <a:avLst/>
          </a:prstGeom>
          <a:solidFill>
            <a:srgbClr val="FFFF00"/>
          </a:solidFill>
          <a:ln w="9525">
            <a:noFill/>
            <a:miter lim="800000"/>
            <a:headEnd/>
            <a:tailEnd/>
          </a:ln>
          <a:effectLst/>
        </p:spPr>
        <p:txBody>
          <a:bodyPr/>
          <a:lstStyle/>
          <a:p>
            <a:pPr marL="342900" indent="-342900" algn="ctr">
              <a:lnSpc>
                <a:spcPct val="90000"/>
              </a:lnSpc>
              <a:spcBef>
                <a:spcPct val="20000"/>
              </a:spcBef>
            </a:pPr>
            <a:r>
              <a:rPr lang="en-GB" sz="3200" dirty="0"/>
              <a:t>sports</a:t>
            </a:r>
          </a:p>
        </p:txBody>
      </p:sp>
      <p:sp>
        <p:nvSpPr>
          <p:cNvPr id="284683" name="Rectangle 11"/>
          <p:cNvSpPr>
            <a:spLocks noChangeArrowheads="1"/>
          </p:cNvSpPr>
          <p:nvPr/>
        </p:nvSpPr>
        <p:spPr bwMode="auto">
          <a:xfrm>
            <a:off x="6540500" y="1981200"/>
            <a:ext cx="2603500" cy="504329"/>
          </a:xfrm>
          <a:prstGeom prst="rect">
            <a:avLst/>
          </a:prstGeom>
          <a:solidFill>
            <a:srgbClr val="FFFF00"/>
          </a:solidFill>
          <a:ln w="9525">
            <a:noFill/>
            <a:miter lim="800000"/>
            <a:headEnd/>
            <a:tailEnd/>
          </a:ln>
          <a:effectLst/>
        </p:spPr>
        <p:txBody>
          <a:bodyPr/>
          <a:lstStyle/>
          <a:p>
            <a:pPr marL="342900" indent="-342900" algn="ctr">
              <a:lnSpc>
                <a:spcPct val="90000"/>
              </a:lnSpc>
              <a:spcBef>
                <a:spcPct val="20000"/>
              </a:spcBef>
            </a:pPr>
            <a:r>
              <a:rPr lang="en-GB" sz="3200" dirty="0"/>
              <a:t>whereabouts</a:t>
            </a:r>
          </a:p>
        </p:txBody>
      </p:sp>
      <p:sp>
        <p:nvSpPr>
          <p:cNvPr id="284684" name="Rectangle 12"/>
          <p:cNvSpPr>
            <a:spLocks noChangeArrowheads="1"/>
          </p:cNvSpPr>
          <p:nvPr/>
        </p:nvSpPr>
        <p:spPr bwMode="auto">
          <a:xfrm>
            <a:off x="4017953" y="2485529"/>
            <a:ext cx="3001649" cy="533400"/>
          </a:xfrm>
          <a:prstGeom prst="rect">
            <a:avLst/>
          </a:prstGeom>
          <a:solidFill>
            <a:srgbClr val="FFFF00"/>
          </a:solidFill>
          <a:ln w="9525">
            <a:noFill/>
            <a:miter lim="800000"/>
            <a:headEnd/>
            <a:tailEnd/>
          </a:ln>
          <a:effectLst/>
        </p:spPr>
        <p:txBody>
          <a:bodyPr/>
          <a:lstStyle/>
          <a:p>
            <a:pPr marL="342900" indent="-342900" algn="ctr">
              <a:lnSpc>
                <a:spcPct val="90000"/>
              </a:lnSpc>
              <a:spcBef>
                <a:spcPct val="20000"/>
              </a:spcBef>
            </a:pPr>
            <a:r>
              <a:rPr lang="en-GB" sz="3200" dirty="0" smtClean="0"/>
              <a:t>unannounced</a:t>
            </a:r>
            <a:endParaRPr lang="en-GB"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84682"/>
                                        </p:tgtEl>
                                        <p:attrNameLst>
                                          <p:attrName>style.visibility</p:attrName>
                                        </p:attrNameLst>
                                      </p:cBhvr>
                                      <p:to>
                                        <p:strVal val="visible"/>
                                      </p:to>
                                    </p:set>
                                    <p:anim to="" calcmode="lin" valueType="num">
                                      <p:cBhvr>
                                        <p:cTn id="7" dur="1" fill="hold"/>
                                        <p:tgtEl>
                                          <p:spTgt spid="28468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84683"/>
                                        </p:tgtEl>
                                        <p:attrNameLst>
                                          <p:attrName>style.visibility</p:attrName>
                                        </p:attrNameLst>
                                      </p:cBhvr>
                                      <p:to>
                                        <p:strVal val="visible"/>
                                      </p:to>
                                    </p:set>
                                    <p:anim to="" calcmode="lin" valueType="num">
                                      <p:cBhvr>
                                        <p:cTn id="12" dur="1" fill="hold"/>
                                        <p:tgtEl>
                                          <p:spTgt spid="28468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84684"/>
                                        </p:tgtEl>
                                        <p:attrNameLst>
                                          <p:attrName>style.visibility</p:attrName>
                                        </p:attrNameLst>
                                      </p:cBhvr>
                                      <p:to>
                                        <p:strVal val="visible"/>
                                      </p:to>
                                    </p:set>
                                    <p:anim to="" calcmode="lin" valueType="num">
                                      <p:cBhvr>
                                        <p:cTn id="17" dur="1" fill="hold"/>
                                        <p:tgtEl>
                                          <p:spTgt spid="284684"/>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84676"/>
                                        </p:tgtEl>
                                        <p:attrNameLst>
                                          <p:attrName>style.visibility</p:attrName>
                                        </p:attrNameLst>
                                      </p:cBhvr>
                                      <p:to>
                                        <p:strVal val="visible"/>
                                      </p:to>
                                    </p:set>
                                    <p:anim to="" calcmode="lin" valueType="num">
                                      <p:cBhvr>
                                        <p:cTn id="22" dur="1" fill="hold"/>
                                        <p:tgtEl>
                                          <p:spTgt spid="284676"/>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84677"/>
                                        </p:tgtEl>
                                        <p:attrNameLst>
                                          <p:attrName>style.visibility</p:attrName>
                                        </p:attrNameLst>
                                      </p:cBhvr>
                                      <p:to>
                                        <p:strVal val="visible"/>
                                      </p:to>
                                    </p:set>
                                    <p:anim to="" calcmode="lin" valueType="num">
                                      <p:cBhvr>
                                        <p:cTn id="27" dur="1" fill="hold"/>
                                        <p:tgtEl>
                                          <p:spTgt spid="284677"/>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284678"/>
                                        </p:tgtEl>
                                        <p:attrNameLst>
                                          <p:attrName>style.visibility</p:attrName>
                                        </p:attrNameLst>
                                      </p:cBhvr>
                                      <p:to>
                                        <p:strVal val="visible"/>
                                      </p:to>
                                    </p:set>
                                    <p:anim to="" calcmode="lin" valueType="num">
                                      <p:cBhvr>
                                        <p:cTn id="32" dur="1" fill="hold"/>
                                        <p:tgtEl>
                                          <p:spTgt spid="284678"/>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284679"/>
                                        </p:tgtEl>
                                        <p:attrNameLst>
                                          <p:attrName>style.visibility</p:attrName>
                                        </p:attrNameLst>
                                      </p:cBhvr>
                                      <p:to>
                                        <p:strVal val="visible"/>
                                      </p:to>
                                    </p:set>
                                    <p:anim to="" calcmode="lin" valueType="num">
                                      <p:cBhvr>
                                        <p:cTn id="37" dur="1" fill="hold"/>
                                        <p:tgtEl>
                                          <p:spTgt spid="284679"/>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284680"/>
                                        </p:tgtEl>
                                        <p:attrNameLst>
                                          <p:attrName>style.visibility</p:attrName>
                                        </p:attrNameLst>
                                      </p:cBhvr>
                                      <p:to>
                                        <p:strVal val="visible"/>
                                      </p:to>
                                    </p:set>
                                    <p:anim to="" calcmode="lin" valueType="num">
                                      <p:cBhvr>
                                        <p:cTn id="42" dur="1" fill="hold"/>
                                        <p:tgtEl>
                                          <p:spTgt spid="28468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6" grpId="0" animBg="1"/>
      <p:bldP spid="284677" grpId="0" animBg="1"/>
      <p:bldP spid="284678" grpId="0" animBg="1"/>
      <p:bldP spid="284679" grpId="0" animBg="1"/>
      <p:bldP spid="284680" grpId="0" animBg="1"/>
      <p:bldP spid="284682" grpId="0" animBg="1"/>
      <p:bldP spid="284683" grpId="0" animBg="1"/>
      <p:bldP spid="284684" grpId="0" animBg="1"/>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1080654" y="381000"/>
            <a:ext cx="7225146" cy="685800"/>
          </a:xfrm>
        </p:spPr>
        <p:txBody>
          <a:bodyPr>
            <a:normAutofit fontScale="90000"/>
          </a:bodyPr>
          <a:lstStyle/>
          <a:p>
            <a:r>
              <a:rPr lang="en-GB" dirty="0" smtClean="0"/>
              <a:t>Legalising </a:t>
            </a:r>
            <a:r>
              <a:rPr lang="en-GB" dirty="0"/>
              <a:t>Drugs in Sport</a:t>
            </a:r>
          </a:p>
        </p:txBody>
      </p:sp>
      <p:sp>
        <p:nvSpPr>
          <p:cNvPr id="114691" name="Text Box 3"/>
          <p:cNvSpPr txBox="1">
            <a:spLocks noChangeArrowheads="1"/>
          </p:cNvSpPr>
          <p:nvPr/>
        </p:nvSpPr>
        <p:spPr bwMode="auto">
          <a:xfrm>
            <a:off x="395288" y="1341438"/>
            <a:ext cx="4392612" cy="579437"/>
          </a:xfrm>
          <a:prstGeom prst="rect">
            <a:avLst/>
          </a:prstGeom>
          <a:noFill/>
          <a:ln w="9525">
            <a:noFill/>
            <a:miter lim="800000"/>
            <a:headEnd/>
            <a:tailEnd/>
          </a:ln>
          <a:effectLst/>
        </p:spPr>
        <p:txBody>
          <a:bodyPr>
            <a:spAutoFit/>
          </a:bodyPr>
          <a:lstStyle/>
          <a:p>
            <a:pPr algn="ctr" eaLnBrk="0" hangingPunct="0">
              <a:spcBef>
                <a:spcPct val="50000"/>
              </a:spcBef>
            </a:pPr>
            <a:r>
              <a:rPr lang="en-GB" sz="3200"/>
              <a:t>For</a:t>
            </a:r>
          </a:p>
        </p:txBody>
      </p:sp>
      <p:sp>
        <p:nvSpPr>
          <p:cNvPr id="114692" name="Text Box 4"/>
          <p:cNvSpPr txBox="1">
            <a:spLocks noChangeArrowheads="1"/>
          </p:cNvSpPr>
          <p:nvPr/>
        </p:nvSpPr>
        <p:spPr bwMode="auto">
          <a:xfrm>
            <a:off x="4572000" y="1341438"/>
            <a:ext cx="4343400" cy="579437"/>
          </a:xfrm>
          <a:prstGeom prst="rect">
            <a:avLst/>
          </a:prstGeom>
          <a:noFill/>
          <a:ln w="9525">
            <a:noFill/>
            <a:miter lim="800000"/>
            <a:headEnd/>
            <a:tailEnd/>
          </a:ln>
          <a:effectLst/>
        </p:spPr>
        <p:txBody>
          <a:bodyPr>
            <a:spAutoFit/>
          </a:bodyPr>
          <a:lstStyle/>
          <a:p>
            <a:pPr algn="ctr" eaLnBrk="0" hangingPunct="0">
              <a:spcBef>
                <a:spcPct val="50000"/>
              </a:spcBef>
            </a:pPr>
            <a:r>
              <a:rPr lang="en-GB" sz="3200"/>
              <a:t>Against</a:t>
            </a:r>
          </a:p>
        </p:txBody>
      </p:sp>
      <p:sp>
        <p:nvSpPr>
          <p:cNvPr id="114694" name="Text Box 6"/>
          <p:cNvSpPr txBox="1">
            <a:spLocks noChangeArrowheads="1"/>
          </p:cNvSpPr>
          <p:nvPr/>
        </p:nvSpPr>
        <p:spPr bwMode="auto">
          <a:xfrm>
            <a:off x="1080654" y="1920875"/>
            <a:ext cx="3707245" cy="579438"/>
          </a:xfrm>
          <a:prstGeom prst="rect">
            <a:avLst/>
          </a:prstGeom>
          <a:solidFill>
            <a:srgbClr val="FFFF00"/>
          </a:solidFill>
          <a:ln w="9525">
            <a:noFill/>
            <a:miter lim="800000"/>
            <a:headEnd/>
            <a:tailEnd/>
          </a:ln>
          <a:effectLst/>
        </p:spPr>
        <p:txBody>
          <a:bodyPr wrap="square">
            <a:spAutoFit/>
          </a:bodyPr>
          <a:lstStyle/>
          <a:p>
            <a:pPr eaLnBrk="0" hangingPunct="0">
              <a:spcBef>
                <a:spcPct val="50000"/>
              </a:spcBef>
            </a:pPr>
            <a:r>
              <a:rPr lang="en-GB" sz="3200" dirty="0"/>
              <a:t>Save time/money</a:t>
            </a:r>
          </a:p>
        </p:txBody>
      </p:sp>
      <p:sp>
        <p:nvSpPr>
          <p:cNvPr id="114695" name="Text Box 7"/>
          <p:cNvSpPr txBox="1">
            <a:spLocks noChangeArrowheads="1"/>
          </p:cNvSpPr>
          <p:nvPr/>
        </p:nvSpPr>
        <p:spPr bwMode="auto">
          <a:xfrm>
            <a:off x="1080654" y="3073400"/>
            <a:ext cx="3707245" cy="1066800"/>
          </a:xfrm>
          <a:prstGeom prst="rect">
            <a:avLst/>
          </a:prstGeom>
          <a:solidFill>
            <a:srgbClr val="FFFF00"/>
          </a:solidFill>
          <a:ln w="9525">
            <a:noFill/>
            <a:miter lim="800000"/>
            <a:headEnd/>
            <a:tailEnd/>
          </a:ln>
          <a:effectLst/>
        </p:spPr>
        <p:txBody>
          <a:bodyPr wrap="square">
            <a:spAutoFit/>
          </a:bodyPr>
          <a:lstStyle/>
          <a:p>
            <a:pPr eaLnBrk="0" hangingPunct="0">
              <a:spcBef>
                <a:spcPct val="50000"/>
              </a:spcBef>
            </a:pPr>
            <a:r>
              <a:rPr lang="en-GB" sz="3200" dirty="0"/>
              <a:t>Aids spectacular performances</a:t>
            </a:r>
          </a:p>
        </p:txBody>
      </p:sp>
      <p:sp>
        <p:nvSpPr>
          <p:cNvPr id="114696" name="Text Box 8"/>
          <p:cNvSpPr txBox="1">
            <a:spLocks noChangeArrowheads="1"/>
          </p:cNvSpPr>
          <p:nvPr/>
        </p:nvSpPr>
        <p:spPr bwMode="auto">
          <a:xfrm>
            <a:off x="1080654" y="2497138"/>
            <a:ext cx="3707245" cy="579437"/>
          </a:xfrm>
          <a:prstGeom prst="rect">
            <a:avLst/>
          </a:prstGeom>
          <a:solidFill>
            <a:srgbClr val="FFFF00"/>
          </a:solidFill>
          <a:ln w="9525">
            <a:noFill/>
            <a:miter lim="800000"/>
            <a:headEnd/>
            <a:tailEnd/>
          </a:ln>
          <a:effectLst/>
        </p:spPr>
        <p:txBody>
          <a:bodyPr wrap="square">
            <a:spAutoFit/>
          </a:bodyPr>
          <a:lstStyle/>
          <a:p>
            <a:pPr eaLnBrk="0" hangingPunct="0">
              <a:spcBef>
                <a:spcPct val="50000"/>
              </a:spcBef>
            </a:pPr>
            <a:r>
              <a:rPr lang="en-GB" sz="3200" dirty="0"/>
              <a:t>Some undetectable</a:t>
            </a:r>
          </a:p>
        </p:txBody>
      </p:sp>
      <p:sp>
        <p:nvSpPr>
          <p:cNvPr id="114697" name="Text Box 9"/>
          <p:cNvSpPr txBox="1">
            <a:spLocks noChangeArrowheads="1"/>
          </p:cNvSpPr>
          <p:nvPr/>
        </p:nvSpPr>
        <p:spPr bwMode="auto">
          <a:xfrm>
            <a:off x="1080654" y="4152900"/>
            <a:ext cx="3707245" cy="1077218"/>
          </a:xfrm>
          <a:prstGeom prst="rect">
            <a:avLst/>
          </a:prstGeom>
          <a:solidFill>
            <a:srgbClr val="FFFF00"/>
          </a:solidFill>
          <a:ln w="9525">
            <a:noFill/>
            <a:miter lim="800000"/>
            <a:headEnd/>
            <a:tailEnd/>
          </a:ln>
          <a:effectLst/>
        </p:spPr>
        <p:txBody>
          <a:bodyPr wrap="square">
            <a:spAutoFit/>
          </a:bodyPr>
          <a:lstStyle/>
          <a:p>
            <a:pPr eaLnBrk="0" hangingPunct="0">
              <a:spcBef>
                <a:spcPct val="50000"/>
              </a:spcBef>
            </a:pPr>
            <a:r>
              <a:rPr lang="en-GB" sz="3200"/>
              <a:t>Competitors should make own opinion</a:t>
            </a:r>
          </a:p>
        </p:txBody>
      </p:sp>
      <p:sp>
        <p:nvSpPr>
          <p:cNvPr id="114698" name="Text Box 10"/>
          <p:cNvSpPr txBox="1">
            <a:spLocks noChangeArrowheads="1"/>
          </p:cNvSpPr>
          <p:nvPr/>
        </p:nvSpPr>
        <p:spPr bwMode="auto">
          <a:xfrm>
            <a:off x="1080654" y="5233988"/>
            <a:ext cx="3707245" cy="1066800"/>
          </a:xfrm>
          <a:prstGeom prst="rect">
            <a:avLst/>
          </a:prstGeom>
          <a:solidFill>
            <a:srgbClr val="FFFF00"/>
          </a:solidFill>
          <a:ln w="9525">
            <a:noFill/>
            <a:miter lim="800000"/>
            <a:headEnd/>
            <a:tailEnd/>
          </a:ln>
          <a:effectLst/>
        </p:spPr>
        <p:txBody>
          <a:bodyPr wrap="square">
            <a:spAutoFit/>
          </a:bodyPr>
          <a:lstStyle/>
          <a:p>
            <a:pPr eaLnBrk="0" hangingPunct="0">
              <a:spcBef>
                <a:spcPct val="50000"/>
              </a:spcBef>
            </a:pPr>
            <a:r>
              <a:rPr lang="en-GB" sz="3200"/>
              <a:t>Everyone at same level </a:t>
            </a:r>
          </a:p>
        </p:txBody>
      </p:sp>
      <p:sp>
        <p:nvSpPr>
          <p:cNvPr id="114699" name="Text Box 11"/>
          <p:cNvSpPr txBox="1">
            <a:spLocks noChangeArrowheads="1"/>
          </p:cNvSpPr>
          <p:nvPr/>
        </p:nvSpPr>
        <p:spPr bwMode="auto">
          <a:xfrm>
            <a:off x="5225143" y="1920875"/>
            <a:ext cx="3690258" cy="584775"/>
          </a:xfrm>
          <a:prstGeom prst="rect">
            <a:avLst/>
          </a:prstGeom>
          <a:solidFill>
            <a:srgbClr val="FFFF00"/>
          </a:solidFill>
          <a:ln w="9525">
            <a:noFill/>
            <a:miter lim="800000"/>
            <a:headEnd/>
            <a:tailEnd/>
          </a:ln>
          <a:effectLst/>
        </p:spPr>
        <p:txBody>
          <a:bodyPr wrap="square">
            <a:spAutoFit/>
          </a:bodyPr>
          <a:lstStyle/>
          <a:p>
            <a:pPr eaLnBrk="0" hangingPunct="0">
              <a:spcBef>
                <a:spcPct val="50000"/>
              </a:spcBef>
            </a:pPr>
            <a:r>
              <a:rPr lang="en-GB" sz="3200" dirty="0"/>
              <a:t>Health risk</a:t>
            </a:r>
          </a:p>
        </p:txBody>
      </p:sp>
      <p:sp>
        <p:nvSpPr>
          <p:cNvPr id="114700" name="Text Box 12"/>
          <p:cNvSpPr txBox="1">
            <a:spLocks noChangeArrowheads="1"/>
          </p:cNvSpPr>
          <p:nvPr/>
        </p:nvSpPr>
        <p:spPr bwMode="auto">
          <a:xfrm>
            <a:off x="5213809" y="2379637"/>
            <a:ext cx="3702128" cy="1077218"/>
          </a:xfrm>
          <a:prstGeom prst="rect">
            <a:avLst/>
          </a:prstGeom>
          <a:solidFill>
            <a:srgbClr val="FFFF00"/>
          </a:solidFill>
          <a:ln w="9525">
            <a:noFill/>
            <a:miter lim="800000"/>
            <a:headEnd/>
            <a:tailEnd/>
          </a:ln>
          <a:effectLst/>
        </p:spPr>
        <p:txBody>
          <a:bodyPr wrap="square">
            <a:spAutoFit/>
          </a:bodyPr>
          <a:lstStyle/>
          <a:p>
            <a:pPr eaLnBrk="0" hangingPunct="0">
              <a:spcBef>
                <a:spcPct val="50000"/>
              </a:spcBef>
            </a:pPr>
            <a:r>
              <a:rPr lang="en-GB" sz="3200" dirty="0"/>
              <a:t>Dysfunctional role models</a:t>
            </a:r>
          </a:p>
        </p:txBody>
      </p:sp>
      <p:sp>
        <p:nvSpPr>
          <p:cNvPr id="114701" name="Text Box 13"/>
          <p:cNvSpPr txBox="1">
            <a:spLocks noChangeArrowheads="1"/>
          </p:cNvSpPr>
          <p:nvPr/>
        </p:nvSpPr>
        <p:spPr bwMode="auto">
          <a:xfrm>
            <a:off x="5225143" y="3456625"/>
            <a:ext cx="3690258" cy="1077218"/>
          </a:xfrm>
          <a:prstGeom prst="rect">
            <a:avLst/>
          </a:prstGeom>
          <a:solidFill>
            <a:srgbClr val="FFFF00"/>
          </a:solidFill>
          <a:ln w="9525">
            <a:noFill/>
            <a:miter lim="800000"/>
            <a:headEnd/>
            <a:tailEnd/>
          </a:ln>
          <a:effectLst/>
        </p:spPr>
        <p:txBody>
          <a:bodyPr wrap="square">
            <a:spAutoFit/>
          </a:bodyPr>
          <a:lstStyle/>
          <a:p>
            <a:pPr eaLnBrk="0" hangingPunct="0">
              <a:spcBef>
                <a:spcPct val="50000"/>
              </a:spcBef>
            </a:pPr>
            <a:r>
              <a:rPr lang="en-GB" sz="3200"/>
              <a:t>Pressure to take drugs</a:t>
            </a:r>
          </a:p>
        </p:txBody>
      </p:sp>
      <p:sp>
        <p:nvSpPr>
          <p:cNvPr id="114702" name="Text Box 14"/>
          <p:cNvSpPr txBox="1">
            <a:spLocks noChangeArrowheads="1"/>
          </p:cNvSpPr>
          <p:nvPr/>
        </p:nvSpPr>
        <p:spPr bwMode="auto">
          <a:xfrm>
            <a:off x="5225679" y="4533843"/>
            <a:ext cx="3690258" cy="584775"/>
          </a:xfrm>
          <a:prstGeom prst="rect">
            <a:avLst/>
          </a:prstGeom>
          <a:solidFill>
            <a:srgbClr val="FFFF00"/>
          </a:solidFill>
          <a:ln w="9525">
            <a:noFill/>
            <a:miter lim="800000"/>
            <a:headEnd/>
            <a:tailEnd/>
          </a:ln>
          <a:effectLst/>
        </p:spPr>
        <p:txBody>
          <a:bodyPr wrap="square">
            <a:spAutoFit/>
          </a:bodyPr>
          <a:lstStyle/>
          <a:p>
            <a:pPr eaLnBrk="0" hangingPunct="0">
              <a:spcBef>
                <a:spcPct val="50000"/>
              </a:spcBef>
            </a:pPr>
            <a:r>
              <a:rPr lang="en-GB" sz="3200" dirty="0"/>
              <a:t>Unfair - cheating</a:t>
            </a:r>
          </a:p>
        </p:txBody>
      </p:sp>
      <p:sp>
        <p:nvSpPr>
          <p:cNvPr id="114703" name="Text Box 15"/>
          <p:cNvSpPr txBox="1">
            <a:spLocks noChangeArrowheads="1"/>
          </p:cNvSpPr>
          <p:nvPr/>
        </p:nvSpPr>
        <p:spPr bwMode="auto">
          <a:xfrm>
            <a:off x="5225143" y="5116487"/>
            <a:ext cx="3690258" cy="1077218"/>
          </a:xfrm>
          <a:prstGeom prst="rect">
            <a:avLst/>
          </a:prstGeom>
          <a:solidFill>
            <a:srgbClr val="FFFF00"/>
          </a:solidFill>
          <a:ln w="9525">
            <a:noFill/>
            <a:miter lim="800000"/>
            <a:headEnd/>
            <a:tailEnd/>
          </a:ln>
          <a:effectLst/>
        </p:spPr>
        <p:txBody>
          <a:bodyPr wrap="square">
            <a:spAutoFit/>
          </a:bodyPr>
          <a:lstStyle/>
          <a:p>
            <a:pPr eaLnBrk="0" hangingPunct="0">
              <a:spcBef>
                <a:spcPct val="50000"/>
              </a:spcBef>
            </a:pPr>
            <a:r>
              <a:rPr lang="en-GB" sz="3200"/>
              <a:t>Destroy competition ethos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4694"/>
                                        </p:tgtEl>
                                        <p:attrNameLst>
                                          <p:attrName>style.visibility</p:attrName>
                                        </p:attrNameLst>
                                      </p:cBhvr>
                                      <p:to>
                                        <p:strVal val="visible"/>
                                      </p:to>
                                    </p:set>
                                    <p:anim to="" calcmode="lin" valueType="num">
                                      <p:cBhvr>
                                        <p:cTn id="7" dur="1" fill="hold"/>
                                        <p:tgtEl>
                                          <p:spTgt spid="11469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4696"/>
                                        </p:tgtEl>
                                        <p:attrNameLst>
                                          <p:attrName>style.visibility</p:attrName>
                                        </p:attrNameLst>
                                      </p:cBhvr>
                                      <p:to>
                                        <p:strVal val="visible"/>
                                      </p:to>
                                    </p:set>
                                    <p:anim to="" calcmode="lin" valueType="num">
                                      <p:cBhvr>
                                        <p:cTn id="12" dur="1" fill="hold"/>
                                        <p:tgtEl>
                                          <p:spTgt spid="11469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14695"/>
                                        </p:tgtEl>
                                        <p:attrNameLst>
                                          <p:attrName>style.visibility</p:attrName>
                                        </p:attrNameLst>
                                      </p:cBhvr>
                                      <p:to>
                                        <p:strVal val="visible"/>
                                      </p:to>
                                    </p:set>
                                    <p:anim to="" calcmode="lin" valueType="num">
                                      <p:cBhvr>
                                        <p:cTn id="17" dur="1" fill="hold"/>
                                        <p:tgtEl>
                                          <p:spTgt spid="114695"/>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14697"/>
                                        </p:tgtEl>
                                        <p:attrNameLst>
                                          <p:attrName>style.visibility</p:attrName>
                                        </p:attrNameLst>
                                      </p:cBhvr>
                                      <p:to>
                                        <p:strVal val="visible"/>
                                      </p:to>
                                    </p:set>
                                    <p:anim to="" calcmode="lin" valueType="num">
                                      <p:cBhvr>
                                        <p:cTn id="22" dur="1" fill="hold"/>
                                        <p:tgtEl>
                                          <p:spTgt spid="114697"/>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14698"/>
                                        </p:tgtEl>
                                        <p:attrNameLst>
                                          <p:attrName>style.visibility</p:attrName>
                                        </p:attrNameLst>
                                      </p:cBhvr>
                                      <p:to>
                                        <p:strVal val="visible"/>
                                      </p:to>
                                    </p:set>
                                    <p:anim to="" calcmode="lin" valueType="num">
                                      <p:cBhvr>
                                        <p:cTn id="27" dur="1" fill="hold"/>
                                        <p:tgtEl>
                                          <p:spTgt spid="114698"/>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14699"/>
                                        </p:tgtEl>
                                        <p:attrNameLst>
                                          <p:attrName>style.visibility</p:attrName>
                                        </p:attrNameLst>
                                      </p:cBhvr>
                                      <p:to>
                                        <p:strVal val="visible"/>
                                      </p:to>
                                    </p:set>
                                    <p:anim to="" calcmode="lin" valueType="num">
                                      <p:cBhvr>
                                        <p:cTn id="32" dur="1" fill="hold"/>
                                        <p:tgtEl>
                                          <p:spTgt spid="114699"/>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114700"/>
                                        </p:tgtEl>
                                        <p:attrNameLst>
                                          <p:attrName>style.visibility</p:attrName>
                                        </p:attrNameLst>
                                      </p:cBhvr>
                                      <p:to>
                                        <p:strVal val="visible"/>
                                      </p:to>
                                    </p:set>
                                    <p:anim to="" calcmode="lin" valueType="num">
                                      <p:cBhvr>
                                        <p:cTn id="37" dur="1" fill="hold"/>
                                        <p:tgtEl>
                                          <p:spTgt spid="114700"/>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114701"/>
                                        </p:tgtEl>
                                        <p:attrNameLst>
                                          <p:attrName>style.visibility</p:attrName>
                                        </p:attrNameLst>
                                      </p:cBhvr>
                                      <p:to>
                                        <p:strVal val="visible"/>
                                      </p:to>
                                    </p:set>
                                    <p:anim to="" calcmode="lin" valueType="num">
                                      <p:cBhvr>
                                        <p:cTn id="42" dur="1" fill="hold"/>
                                        <p:tgtEl>
                                          <p:spTgt spid="114701"/>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114702"/>
                                        </p:tgtEl>
                                        <p:attrNameLst>
                                          <p:attrName>style.visibility</p:attrName>
                                        </p:attrNameLst>
                                      </p:cBhvr>
                                      <p:to>
                                        <p:strVal val="visible"/>
                                      </p:to>
                                    </p:set>
                                    <p:anim to="" calcmode="lin" valueType="num">
                                      <p:cBhvr>
                                        <p:cTn id="47" dur="1" fill="hold"/>
                                        <p:tgtEl>
                                          <p:spTgt spid="114702"/>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114703"/>
                                        </p:tgtEl>
                                        <p:attrNameLst>
                                          <p:attrName>style.visibility</p:attrName>
                                        </p:attrNameLst>
                                      </p:cBhvr>
                                      <p:to>
                                        <p:strVal val="visible"/>
                                      </p:to>
                                    </p:set>
                                    <p:anim to="" calcmode="lin" valueType="num">
                                      <p:cBhvr>
                                        <p:cTn id="52" dur="1" fill="hold"/>
                                        <p:tgtEl>
                                          <p:spTgt spid="11470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4" grpId="0" animBg="1"/>
      <p:bldP spid="114695" grpId="0" animBg="1"/>
      <p:bldP spid="114696" grpId="0" animBg="1"/>
      <p:bldP spid="114697" grpId="0" animBg="1"/>
      <p:bldP spid="114698" grpId="0" animBg="1"/>
      <p:bldP spid="114699" grpId="0" animBg="1"/>
      <p:bldP spid="114700" grpId="0" animBg="1"/>
      <p:bldP spid="114701" grpId="0" animBg="1"/>
      <p:bldP spid="114702" grpId="0" animBg="1"/>
      <p:bldP spid="11470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Social facilitation – Typical question</a:t>
            </a:r>
            <a:endParaRPr lang="en-GB" dirty="0"/>
          </a:p>
        </p:txBody>
      </p:sp>
      <p:sp>
        <p:nvSpPr>
          <p:cNvPr id="3" name="Content Placeholder 2"/>
          <p:cNvSpPr>
            <a:spLocks noGrp="1"/>
          </p:cNvSpPr>
          <p:nvPr>
            <p:ph idx="1"/>
          </p:nvPr>
        </p:nvSpPr>
        <p:spPr/>
        <p:txBody>
          <a:bodyPr>
            <a:normAutofit/>
          </a:bodyPr>
          <a:lstStyle/>
          <a:p>
            <a:pPr marL="82550" indent="0">
              <a:buNone/>
            </a:pPr>
            <a:r>
              <a:rPr lang="en-GB" sz="2400" dirty="0" smtClean="0"/>
              <a:t>Explain the concept of ‘social facilitation’ and how it can affect performance. 				</a:t>
            </a:r>
            <a:r>
              <a:rPr lang="en-GB" sz="2400" i="1" dirty="0" smtClean="0"/>
              <a:t>(7 marks)</a:t>
            </a:r>
            <a:endParaRPr lang="en-GB" sz="2400" dirty="0" smtClean="0"/>
          </a:p>
          <a:p>
            <a:pPr>
              <a:buNone/>
            </a:pPr>
            <a:endParaRPr lang="en-GB" sz="24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Slide Number Placeholder 5"/>
          <p:cNvSpPr>
            <a:spLocks noGrp="1"/>
          </p:cNvSpPr>
          <p:nvPr>
            <p:ph type="sldNum" sz="quarter" idx="12"/>
          </p:nvPr>
        </p:nvSpPr>
        <p:spPr>
          <a:noFill/>
        </p:spPr>
        <p:txBody>
          <a:bodyPr/>
          <a:lstStyle/>
          <a:p>
            <a:fld id="{63507FAD-F7C8-4434-B621-3B346BEBD53F}" type="slidenum">
              <a:rPr lang="en-GB" smtClean="0"/>
              <a:pPr/>
              <a:t>46</a:t>
            </a:fld>
            <a:endParaRPr lang="en-GB" smtClean="0"/>
          </a:p>
        </p:txBody>
      </p:sp>
      <p:sp>
        <p:nvSpPr>
          <p:cNvPr id="77827" name="Rectangle 2"/>
          <p:cNvSpPr>
            <a:spLocks noGrp="1" noChangeArrowheads="1"/>
          </p:cNvSpPr>
          <p:nvPr>
            <p:ph type="title"/>
          </p:nvPr>
        </p:nvSpPr>
        <p:spPr/>
        <p:txBody>
          <a:bodyPr/>
          <a:lstStyle/>
          <a:p>
            <a:pPr eaLnBrk="1" hangingPunct="1"/>
            <a:r>
              <a:rPr lang="en-GB" dirty="0" smtClean="0">
                <a:solidFill>
                  <a:srgbClr val="002060"/>
                </a:solidFill>
              </a:rPr>
              <a:t>Social facilitation</a:t>
            </a:r>
          </a:p>
        </p:txBody>
      </p:sp>
      <p:sp>
        <p:nvSpPr>
          <p:cNvPr id="77828" name="Rectangle 3"/>
          <p:cNvSpPr>
            <a:spLocks noGrp="1" noChangeArrowheads="1"/>
          </p:cNvSpPr>
          <p:nvPr>
            <p:ph type="body" idx="1"/>
          </p:nvPr>
        </p:nvSpPr>
        <p:spPr>
          <a:xfrm>
            <a:off x="1211282" y="1600200"/>
            <a:ext cx="7722406" cy="1089025"/>
          </a:xfrm>
        </p:spPr>
        <p:txBody>
          <a:bodyPr/>
          <a:lstStyle/>
          <a:p>
            <a:pPr marL="0" indent="0" eaLnBrk="1" hangingPunct="1">
              <a:buFontTx/>
              <a:buNone/>
            </a:pPr>
            <a:r>
              <a:rPr lang="en-GB" dirty="0" smtClean="0"/>
              <a:t>The effects of the presence of an                on  </a:t>
            </a:r>
          </a:p>
        </p:txBody>
      </p:sp>
      <p:sp>
        <p:nvSpPr>
          <p:cNvPr id="77829" name="Text Box 4"/>
          <p:cNvSpPr txBox="1">
            <a:spLocks noChangeArrowheads="1"/>
          </p:cNvSpPr>
          <p:nvPr/>
        </p:nvSpPr>
        <p:spPr bwMode="auto">
          <a:xfrm>
            <a:off x="1119188" y="3334573"/>
            <a:ext cx="7772400" cy="2062103"/>
          </a:xfrm>
          <a:prstGeom prst="rect">
            <a:avLst/>
          </a:prstGeom>
          <a:noFill/>
          <a:ln w="9525">
            <a:noFill/>
            <a:miter lim="800000"/>
            <a:headEnd/>
            <a:tailEnd/>
          </a:ln>
        </p:spPr>
        <p:txBody>
          <a:bodyPr wrap="square">
            <a:spAutoFit/>
          </a:bodyPr>
          <a:lstStyle/>
          <a:p>
            <a:pPr eaLnBrk="0" hangingPunct="0"/>
            <a:r>
              <a:rPr lang="en-GB" sz="3200" dirty="0"/>
              <a:t>Audience:</a:t>
            </a:r>
          </a:p>
          <a:p>
            <a:pPr eaLnBrk="0" hangingPunct="0">
              <a:buFontTx/>
              <a:buChar char="•"/>
            </a:pPr>
            <a:r>
              <a:rPr lang="en-GB" sz="3200" dirty="0"/>
              <a:t> primary spectators – </a:t>
            </a:r>
          </a:p>
          <a:p>
            <a:pPr eaLnBrk="0" hangingPunct="0">
              <a:buFontTx/>
              <a:buChar char="•"/>
            </a:pPr>
            <a:r>
              <a:rPr lang="en-GB" sz="3200" dirty="0"/>
              <a:t> secondary spectators – </a:t>
            </a:r>
          </a:p>
          <a:p>
            <a:pPr eaLnBrk="0" hangingPunct="0">
              <a:buFontTx/>
              <a:buChar char="•"/>
            </a:pPr>
            <a:r>
              <a:rPr lang="en-GB" sz="3200" dirty="0"/>
              <a:t> co-actors – </a:t>
            </a:r>
          </a:p>
        </p:txBody>
      </p:sp>
      <p:sp>
        <p:nvSpPr>
          <p:cNvPr id="519173" name="Text Box 5"/>
          <p:cNvSpPr txBox="1">
            <a:spLocks noChangeArrowheads="1"/>
          </p:cNvSpPr>
          <p:nvPr/>
        </p:nvSpPr>
        <p:spPr bwMode="auto">
          <a:xfrm>
            <a:off x="5073094" y="3786187"/>
            <a:ext cx="2590800" cy="579438"/>
          </a:xfrm>
          <a:prstGeom prst="rect">
            <a:avLst/>
          </a:prstGeom>
          <a:solidFill>
            <a:srgbClr val="FFFF00"/>
          </a:solidFill>
          <a:ln w="9525">
            <a:noFill/>
            <a:miter lim="800000"/>
            <a:headEnd/>
            <a:tailEnd/>
          </a:ln>
        </p:spPr>
        <p:txBody>
          <a:bodyPr>
            <a:spAutoFit/>
          </a:bodyPr>
          <a:lstStyle/>
          <a:p>
            <a:pPr algn="ctr" eaLnBrk="0" hangingPunct="0"/>
            <a:r>
              <a:rPr lang="en-GB" sz="3200" dirty="0"/>
              <a:t>at the event</a:t>
            </a:r>
          </a:p>
        </p:txBody>
      </p:sp>
      <p:sp>
        <p:nvSpPr>
          <p:cNvPr id="519174" name="Text Box 6"/>
          <p:cNvSpPr txBox="1">
            <a:spLocks noChangeArrowheads="1"/>
          </p:cNvSpPr>
          <p:nvPr/>
        </p:nvSpPr>
        <p:spPr bwMode="auto">
          <a:xfrm>
            <a:off x="5447104" y="4365625"/>
            <a:ext cx="1371600" cy="579438"/>
          </a:xfrm>
          <a:prstGeom prst="rect">
            <a:avLst/>
          </a:prstGeom>
          <a:solidFill>
            <a:srgbClr val="FFFF00"/>
          </a:solidFill>
          <a:ln w="9525">
            <a:noFill/>
            <a:miter lim="800000"/>
            <a:headEnd/>
            <a:tailEnd/>
          </a:ln>
        </p:spPr>
        <p:txBody>
          <a:bodyPr>
            <a:spAutoFit/>
          </a:bodyPr>
          <a:lstStyle/>
          <a:p>
            <a:pPr algn="ctr" eaLnBrk="0" hangingPunct="0"/>
            <a:r>
              <a:rPr lang="en-GB" sz="3200" dirty="0"/>
              <a:t>on TV</a:t>
            </a:r>
          </a:p>
        </p:txBody>
      </p:sp>
      <p:sp>
        <p:nvSpPr>
          <p:cNvPr id="519175" name="Text Box 7"/>
          <p:cNvSpPr txBox="1">
            <a:spLocks noChangeArrowheads="1"/>
          </p:cNvSpPr>
          <p:nvPr/>
        </p:nvSpPr>
        <p:spPr bwMode="auto">
          <a:xfrm>
            <a:off x="3504004" y="4817238"/>
            <a:ext cx="3886200" cy="579438"/>
          </a:xfrm>
          <a:prstGeom prst="rect">
            <a:avLst/>
          </a:prstGeom>
          <a:solidFill>
            <a:srgbClr val="FFFF00"/>
          </a:solidFill>
          <a:ln w="9525">
            <a:noFill/>
            <a:miter lim="800000"/>
            <a:headEnd/>
            <a:tailEnd/>
          </a:ln>
        </p:spPr>
        <p:txBody>
          <a:bodyPr>
            <a:spAutoFit/>
          </a:bodyPr>
          <a:lstStyle/>
          <a:p>
            <a:pPr algn="ctr" eaLnBrk="0" hangingPunct="0"/>
            <a:r>
              <a:rPr lang="en-GB" sz="3200" dirty="0"/>
              <a:t>other competitors</a:t>
            </a:r>
          </a:p>
        </p:txBody>
      </p:sp>
      <p:sp>
        <p:nvSpPr>
          <p:cNvPr id="519176" name="Rectangle 8"/>
          <p:cNvSpPr>
            <a:spLocks noChangeArrowheads="1"/>
          </p:cNvSpPr>
          <p:nvPr/>
        </p:nvSpPr>
        <p:spPr bwMode="auto">
          <a:xfrm>
            <a:off x="7018338" y="1628775"/>
            <a:ext cx="1873250" cy="576263"/>
          </a:xfrm>
          <a:prstGeom prst="rect">
            <a:avLst/>
          </a:prstGeom>
          <a:solidFill>
            <a:srgbClr val="FFFF00"/>
          </a:solidFill>
          <a:ln w="9525">
            <a:noFill/>
            <a:miter lim="800000"/>
            <a:headEnd/>
            <a:tailEnd/>
          </a:ln>
        </p:spPr>
        <p:txBody>
          <a:bodyPr/>
          <a:lstStyle/>
          <a:p>
            <a:pPr algn="ctr">
              <a:spcBef>
                <a:spcPct val="20000"/>
              </a:spcBef>
            </a:pPr>
            <a:r>
              <a:rPr lang="en-GB" sz="3200" dirty="0"/>
              <a:t>audience</a:t>
            </a:r>
          </a:p>
        </p:txBody>
      </p:sp>
      <p:sp>
        <p:nvSpPr>
          <p:cNvPr id="519177" name="Rectangle 9"/>
          <p:cNvSpPr>
            <a:spLocks noChangeArrowheads="1"/>
          </p:cNvSpPr>
          <p:nvPr/>
        </p:nvSpPr>
        <p:spPr bwMode="auto">
          <a:xfrm>
            <a:off x="1871663" y="2112962"/>
            <a:ext cx="2520950" cy="576263"/>
          </a:xfrm>
          <a:prstGeom prst="rect">
            <a:avLst/>
          </a:prstGeom>
          <a:solidFill>
            <a:srgbClr val="FFFF00"/>
          </a:solidFill>
          <a:ln w="9525">
            <a:noFill/>
            <a:miter lim="800000"/>
            <a:headEnd/>
            <a:tailEnd/>
          </a:ln>
        </p:spPr>
        <p:txBody>
          <a:bodyPr/>
          <a:lstStyle/>
          <a:p>
            <a:pPr algn="ctr">
              <a:spcBef>
                <a:spcPct val="20000"/>
              </a:spcBef>
            </a:pPr>
            <a:r>
              <a:rPr lang="en-GB" sz="3200" dirty="0"/>
              <a:t>performance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91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917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917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917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91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9173" grpId="0" animBg="1"/>
      <p:bldP spid="519174" grpId="0" animBg="1"/>
      <p:bldP spid="519175" grpId="0" animBg="1"/>
      <p:bldP spid="519176" grpId="0" build="p" autoUpdateAnimBg="0"/>
      <p:bldP spid="519177"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Slide Number Placeholder 5"/>
          <p:cNvSpPr>
            <a:spLocks noGrp="1"/>
          </p:cNvSpPr>
          <p:nvPr>
            <p:ph type="sldNum" sz="quarter" idx="12"/>
          </p:nvPr>
        </p:nvSpPr>
        <p:spPr>
          <a:noFill/>
        </p:spPr>
        <p:txBody>
          <a:bodyPr/>
          <a:lstStyle/>
          <a:p>
            <a:fld id="{D960E1C3-DB48-438D-8B57-A3A5B9244FB3}" type="slidenum">
              <a:rPr lang="en-GB" smtClean="0"/>
              <a:pPr/>
              <a:t>47</a:t>
            </a:fld>
            <a:endParaRPr lang="en-GB" smtClean="0"/>
          </a:p>
        </p:txBody>
      </p:sp>
      <p:sp>
        <p:nvSpPr>
          <p:cNvPr id="78851" name="Rectangle 2"/>
          <p:cNvSpPr>
            <a:spLocks noGrp="1" noChangeArrowheads="1"/>
          </p:cNvSpPr>
          <p:nvPr>
            <p:ph type="title"/>
          </p:nvPr>
        </p:nvSpPr>
        <p:spPr/>
        <p:txBody>
          <a:bodyPr/>
          <a:lstStyle/>
          <a:p>
            <a:pPr eaLnBrk="1" hangingPunct="1"/>
            <a:r>
              <a:rPr lang="en-GB" smtClean="0"/>
              <a:t>Zajonc</a:t>
            </a:r>
            <a:endParaRPr lang="en-US" smtClean="0"/>
          </a:p>
        </p:txBody>
      </p:sp>
      <p:sp>
        <p:nvSpPr>
          <p:cNvPr id="78852" name="Rectangle 3"/>
          <p:cNvSpPr>
            <a:spLocks noGrp="1" noChangeArrowheads="1"/>
          </p:cNvSpPr>
          <p:nvPr>
            <p:ph type="body" idx="1"/>
          </p:nvPr>
        </p:nvSpPr>
        <p:spPr>
          <a:xfrm>
            <a:off x="1080654" y="1600200"/>
            <a:ext cx="7606145" cy="4337462"/>
          </a:xfrm>
          <a:noFill/>
        </p:spPr>
        <p:txBody>
          <a:bodyPr>
            <a:normAutofit/>
          </a:bodyPr>
          <a:lstStyle/>
          <a:p>
            <a:pPr eaLnBrk="1" hangingPunct="1"/>
            <a:r>
              <a:rPr lang="en-GB" dirty="0" smtClean="0"/>
              <a:t> </a:t>
            </a:r>
          </a:p>
          <a:p>
            <a:pPr eaLnBrk="1" hangingPunct="1"/>
            <a:r>
              <a:rPr lang="en-GB" dirty="0" smtClean="0"/>
              <a:t>Audience produces increase in  </a:t>
            </a:r>
          </a:p>
          <a:p>
            <a:r>
              <a:rPr lang="en-GB" dirty="0" smtClean="0"/>
              <a:t>Increase in arousal leads to increase in performance of </a:t>
            </a:r>
          </a:p>
          <a:p>
            <a:r>
              <a:rPr lang="en-GB" dirty="0" smtClean="0"/>
              <a:t>Hence good/improved performance on well-learned or </a:t>
            </a:r>
          </a:p>
          <a:p>
            <a:r>
              <a:rPr lang="en-GB" dirty="0" smtClean="0"/>
              <a:t>Negative effect/worse performance on complex or </a:t>
            </a:r>
            <a:endParaRPr lang="en-US" dirty="0" smtClean="0"/>
          </a:p>
        </p:txBody>
      </p:sp>
      <p:sp>
        <p:nvSpPr>
          <p:cNvPr id="520196" name="Rectangle 4"/>
          <p:cNvSpPr>
            <a:spLocks noChangeArrowheads="1"/>
          </p:cNvSpPr>
          <p:nvPr/>
        </p:nvSpPr>
        <p:spPr bwMode="auto">
          <a:xfrm>
            <a:off x="1414336" y="1628775"/>
            <a:ext cx="2623274" cy="576263"/>
          </a:xfrm>
          <a:prstGeom prst="rect">
            <a:avLst/>
          </a:prstGeom>
          <a:solidFill>
            <a:srgbClr val="FFFF00"/>
          </a:solidFill>
          <a:ln w="9525">
            <a:noFill/>
            <a:miter lim="800000"/>
            <a:headEnd/>
            <a:tailEnd/>
          </a:ln>
        </p:spPr>
        <p:txBody>
          <a:bodyPr/>
          <a:lstStyle/>
          <a:p>
            <a:pPr marL="342900" indent="-342900" algn="ctr">
              <a:spcBef>
                <a:spcPct val="20000"/>
              </a:spcBef>
            </a:pPr>
            <a:r>
              <a:rPr lang="en-GB" sz="3200" dirty="0"/>
              <a:t>Drive </a:t>
            </a:r>
            <a:r>
              <a:rPr lang="en-GB" sz="3200" dirty="0" smtClean="0"/>
              <a:t>theory</a:t>
            </a:r>
            <a:endParaRPr lang="en-GB" sz="3200" dirty="0"/>
          </a:p>
        </p:txBody>
      </p:sp>
      <p:sp>
        <p:nvSpPr>
          <p:cNvPr id="520197" name="Rectangle 5"/>
          <p:cNvSpPr>
            <a:spLocks noChangeArrowheads="1"/>
          </p:cNvSpPr>
          <p:nvPr/>
        </p:nvSpPr>
        <p:spPr bwMode="auto">
          <a:xfrm>
            <a:off x="6670548" y="2133600"/>
            <a:ext cx="1582737" cy="647700"/>
          </a:xfrm>
          <a:prstGeom prst="rect">
            <a:avLst/>
          </a:prstGeom>
          <a:solidFill>
            <a:srgbClr val="FFFF00"/>
          </a:solidFill>
          <a:ln w="9525">
            <a:noFill/>
            <a:miter lim="800000"/>
            <a:headEnd/>
            <a:tailEnd/>
          </a:ln>
        </p:spPr>
        <p:txBody>
          <a:bodyPr/>
          <a:lstStyle/>
          <a:p>
            <a:pPr marL="342900" indent="-342900" algn="ctr">
              <a:spcBef>
                <a:spcPct val="20000"/>
              </a:spcBef>
            </a:pPr>
            <a:r>
              <a:rPr lang="en-GB" sz="3200" dirty="0"/>
              <a:t>arousal</a:t>
            </a:r>
          </a:p>
        </p:txBody>
      </p:sp>
      <p:sp>
        <p:nvSpPr>
          <p:cNvPr id="9" name="Rectangle 5"/>
          <p:cNvSpPr>
            <a:spLocks noChangeArrowheads="1"/>
          </p:cNvSpPr>
          <p:nvPr/>
        </p:nvSpPr>
        <p:spPr bwMode="auto">
          <a:xfrm>
            <a:off x="4239492" y="3170712"/>
            <a:ext cx="3608054" cy="647700"/>
          </a:xfrm>
          <a:prstGeom prst="rect">
            <a:avLst/>
          </a:prstGeom>
          <a:solidFill>
            <a:srgbClr val="FFFF00"/>
          </a:solidFill>
          <a:ln w="9525">
            <a:noFill/>
            <a:miter lim="800000"/>
            <a:headEnd/>
            <a:tailEnd/>
          </a:ln>
        </p:spPr>
        <p:txBody>
          <a:bodyPr/>
          <a:lstStyle/>
          <a:p>
            <a:pPr marL="342900" indent="-342900" algn="ctr">
              <a:spcBef>
                <a:spcPct val="20000"/>
              </a:spcBef>
            </a:pPr>
            <a:r>
              <a:rPr lang="en-GB" sz="3200" dirty="0" smtClean="0"/>
              <a:t>dominant response</a:t>
            </a:r>
            <a:endParaRPr lang="en-GB" sz="3200" dirty="0"/>
          </a:p>
        </p:txBody>
      </p:sp>
      <p:sp>
        <p:nvSpPr>
          <p:cNvPr id="10" name="Rectangle 6"/>
          <p:cNvSpPr>
            <a:spLocks noChangeArrowheads="1"/>
          </p:cNvSpPr>
          <p:nvPr/>
        </p:nvSpPr>
        <p:spPr bwMode="auto">
          <a:xfrm>
            <a:off x="4239493" y="4298868"/>
            <a:ext cx="2431056" cy="576262"/>
          </a:xfrm>
          <a:prstGeom prst="rect">
            <a:avLst/>
          </a:prstGeom>
          <a:solidFill>
            <a:srgbClr val="FFFF00"/>
          </a:solidFill>
          <a:ln w="9525">
            <a:noFill/>
            <a:miter lim="800000"/>
            <a:headEnd/>
            <a:tailEnd/>
          </a:ln>
        </p:spPr>
        <p:txBody>
          <a:bodyPr/>
          <a:lstStyle/>
          <a:p>
            <a:pPr marL="342900" indent="-342900" algn="ctr">
              <a:spcBef>
                <a:spcPct val="20000"/>
              </a:spcBef>
            </a:pPr>
            <a:r>
              <a:rPr lang="en-GB" sz="3200" dirty="0" smtClean="0"/>
              <a:t>simple </a:t>
            </a:r>
            <a:r>
              <a:rPr lang="en-GB" sz="3200" dirty="0"/>
              <a:t>tasks</a:t>
            </a:r>
          </a:p>
        </p:txBody>
      </p:sp>
      <p:sp>
        <p:nvSpPr>
          <p:cNvPr id="11" name="Rectangle 7"/>
          <p:cNvSpPr>
            <a:spLocks noChangeArrowheads="1"/>
          </p:cNvSpPr>
          <p:nvPr/>
        </p:nvSpPr>
        <p:spPr bwMode="auto">
          <a:xfrm>
            <a:off x="3643832" y="5361399"/>
            <a:ext cx="4203714" cy="576263"/>
          </a:xfrm>
          <a:prstGeom prst="rect">
            <a:avLst/>
          </a:prstGeom>
          <a:solidFill>
            <a:srgbClr val="FFFF00"/>
          </a:solidFill>
          <a:ln w="9525">
            <a:noFill/>
            <a:miter lim="800000"/>
            <a:headEnd/>
            <a:tailEnd/>
          </a:ln>
        </p:spPr>
        <p:txBody>
          <a:bodyPr/>
          <a:lstStyle/>
          <a:p>
            <a:pPr marL="342900" indent="-342900" algn="ctr">
              <a:spcBef>
                <a:spcPct val="20000"/>
              </a:spcBef>
            </a:pPr>
            <a:r>
              <a:rPr lang="en-GB" sz="3200" dirty="0" smtClean="0"/>
              <a:t>poorly-learned </a:t>
            </a:r>
            <a:r>
              <a:rPr lang="en-GB" sz="3200" dirty="0"/>
              <a:t>tasks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0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019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0196" grpId="0" build="p" autoUpdateAnimBg="0"/>
      <p:bldP spid="520197" grpId="0" build="p" autoUpdateAnimBg="0"/>
      <p:bldP spid="9" grpId="0" build="p" autoUpdateAnimBg="0"/>
      <p:bldP spid="10" grpId="0" build="p" autoUpdateAnimBg="0"/>
      <p:bldP spid="11"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3"/>
          <p:cNvSpPr>
            <a:spLocks noGrp="1"/>
          </p:cNvSpPr>
          <p:nvPr>
            <p:ph type="sldNum" sz="quarter" idx="12"/>
          </p:nvPr>
        </p:nvSpPr>
        <p:spPr>
          <a:noFill/>
        </p:spPr>
        <p:txBody>
          <a:bodyPr/>
          <a:lstStyle/>
          <a:p>
            <a:fld id="{764E8950-923D-4A76-A8C9-5BB69457A8B6}" type="slidenum">
              <a:rPr lang="en-GB" smtClean="0"/>
              <a:pPr/>
              <a:t>48</a:t>
            </a:fld>
            <a:endParaRPr lang="en-GB" smtClean="0"/>
          </a:p>
        </p:txBody>
      </p:sp>
      <p:sp>
        <p:nvSpPr>
          <p:cNvPr id="79875" name="Rectangle 2"/>
          <p:cNvSpPr>
            <a:spLocks noChangeArrowheads="1"/>
          </p:cNvSpPr>
          <p:nvPr/>
        </p:nvSpPr>
        <p:spPr bwMode="auto">
          <a:xfrm>
            <a:off x="3429000" y="457200"/>
            <a:ext cx="1981200" cy="914400"/>
          </a:xfrm>
          <a:prstGeom prst="rect">
            <a:avLst/>
          </a:prstGeom>
          <a:noFill/>
          <a:ln w="9525">
            <a:solidFill>
              <a:schemeClr val="tx1"/>
            </a:solidFill>
            <a:miter lim="800000"/>
            <a:headEnd/>
            <a:tailEnd/>
          </a:ln>
        </p:spPr>
        <p:txBody>
          <a:bodyPr anchor="ctr"/>
          <a:lstStyle/>
          <a:p>
            <a:pPr algn="ctr">
              <a:spcBef>
                <a:spcPct val="0"/>
              </a:spcBef>
            </a:pPr>
            <a:r>
              <a:rPr lang="en-GB" sz="2800">
                <a:solidFill>
                  <a:schemeClr val="tx2"/>
                </a:solidFill>
              </a:rPr>
              <a:t>Increase in arousal</a:t>
            </a:r>
            <a:endParaRPr lang="en-US" sz="2800">
              <a:solidFill>
                <a:schemeClr val="tx2"/>
              </a:solidFill>
            </a:endParaRPr>
          </a:p>
        </p:txBody>
      </p:sp>
      <p:sp>
        <p:nvSpPr>
          <p:cNvPr id="79876" name="Rectangle 3"/>
          <p:cNvSpPr>
            <a:spLocks noChangeArrowheads="1"/>
          </p:cNvSpPr>
          <p:nvPr/>
        </p:nvSpPr>
        <p:spPr bwMode="auto">
          <a:xfrm>
            <a:off x="2667000" y="1828800"/>
            <a:ext cx="3886200" cy="952500"/>
          </a:xfrm>
          <a:prstGeom prst="rect">
            <a:avLst/>
          </a:prstGeom>
          <a:noFill/>
          <a:ln w="9525">
            <a:solidFill>
              <a:schemeClr val="tx1"/>
            </a:solidFill>
            <a:miter lim="800000"/>
            <a:headEnd/>
            <a:tailEnd/>
          </a:ln>
        </p:spPr>
        <p:txBody>
          <a:bodyPr anchor="ctr"/>
          <a:lstStyle/>
          <a:p>
            <a:pPr algn="ctr">
              <a:spcBef>
                <a:spcPct val="0"/>
              </a:spcBef>
            </a:pPr>
            <a:r>
              <a:rPr lang="en-GB" sz="2800">
                <a:solidFill>
                  <a:schemeClr val="tx2"/>
                </a:solidFill>
              </a:rPr>
              <a:t>Increased probability of</a:t>
            </a:r>
          </a:p>
          <a:p>
            <a:pPr algn="ctr">
              <a:spcBef>
                <a:spcPct val="0"/>
              </a:spcBef>
            </a:pPr>
            <a:r>
              <a:rPr lang="en-GB" sz="2800">
                <a:solidFill>
                  <a:schemeClr val="tx2"/>
                </a:solidFill>
              </a:rPr>
              <a:t>   </a:t>
            </a:r>
            <a:endParaRPr lang="en-US" sz="2800">
              <a:solidFill>
                <a:schemeClr val="tx2"/>
              </a:solidFill>
            </a:endParaRPr>
          </a:p>
        </p:txBody>
      </p:sp>
      <p:sp>
        <p:nvSpPr>
          <p:cNvPr id="79877" name="Rectangle 4"/>
          <p:cNvSpPr>
            <a:spLocks noChangeArrowheads="1"/>
          </p:cNvSpPr>
          <p:nvPr/>
        </p:nvSpPr>
        <p:spPr bwMode="auto">
          <a:xfrm>
            <a:off x="1547813" y="3284538"/>
            <a:ext cx="2743200" cy="1219200"/>
          </a:xfrm>
          <a:prstGeom prst="rect">
            <a:avLst/>
          </a:prstGeom>
          <a:noFill/>
          <a:ln w="9525">
            <a:solidFill>
              <a:schemeClr val="tx1"/>
            </a:solidFill>
            <a:miter lim="800000"/>
            <a:headEnd/>
            <a:tailEnd/>
          </a:ln>
        </p:spPr>
        <p:txBody>
          <a:bodyPr anchor="ctr"/>
          <a:lstStyle/>
          <a:p>
            <a:pPr algn="ctr">
              <a:spcBef>
                <a:spcPct val="0"/>
              </a:spcBef>
            </a:pPr>
            <a:r>
              <a:rPr lang="en-GB" sz="2400">
                <a:solidFill>
                  <a:schemeClr val="tx2"/>
                </a:solidFill>
              </a:rPr>
              <a:t>Dominant response usually poor or incorrect</a:t>
            </a:r>
            <a:endParaRPr lang="en-US" sz="2400">
              <a:solidFill>
                <a:schemeClr val="tx2"/>
              </a:solidFill>
            </a:endParaRPr>
          </a:p>
        </p:txBody>
      </p:sp>
      <p:sp>
        <p:nvSpPr>
          <p:cNvPr id="79878" name="Rectangle 5"/>
          <p:cNvSpPr>
            <a:spLocks noChangeArrowheads="1"/>
          </p:cNvSpPr>
          <p:nvPr/>
        </p:nvSpPr>
        <p:spPr bwMode="auto">
          <a:xfrm>
            <a:off x="5003800" y="3284538"/>
            <a:ext cx="3048000" cy="1223962"/>
          </a:xfrm>
          <a:prstGeom prst="rect">
            <a:avLst/>
          </a:prstGeom>
          <a:noFill/>
          <a:ln w="9525">
            <a:solidFill>
              <a:schemeClr val="tx1"/>
            </a:solidFill>
            <a:miter lim="800000"/>
            <a:headEnd/>
            <a:tailEnd/>
          </a:ln>
        </p:spPr>
        <p:txBody>
          <a:bodyPr anchor="ctr"/>
          <a:lstStyle/>
          <a:p>
            <a:pPr algn="ctr">
              <a:spcBef>
                <a:spcPct val="0"/>
              </a:spcBef>
            </a:pPr>
            <a:r>
              <a:rPr lang="en-GB" sz="2400">
                <a:solidFill>
                  <a:schemeClr val="tx2"/>
                </a:solidFill>
              </a:rPr>
              <a:t>Dominant response usually correct or well-learned </a:t>
            </a:r>
            <a:endParaRPr lang="en-US" sz="2400">
              <a:solidFill>
                <a:schemeClr val="tx2"/>
              </a:solidFill>
            </a:endParaRPr>
          </a:p>
        </p:txBody>
      </p:sp>
      <p:sp>
        <p:nvSpPr>
          <p:cNvPr id="79879" name="Rectangle 6"/>
          <p:cNvSpPr>
            <a:spLocks noChangeArrowheads="1"/>
          </p:cNvSpPr>
          <p:nvPr/>
        </p:nvSpPr>
        <p:spPr bwMode="auto">
          <a:xfrm>
            <a:off x="5105400" y="4941888"/>
            <a:ext cx="3048000" cy="1611312"/>
          </a:xfrm>
          <a:prstGeom prst="rect">
            <a:avLst/>
          </a:prstGeom>
          <a:noFill/>
          <a:ln w="9525">
            <a:solidFill>
              <a:schemeClr val="tx1"/>
            </a:solidFill>
            <a:miter lim="800000"/>
            <a:headEnd/>
            <a:tailEnd/>
          </a:ln>
        </p:spPr>
        <p:txBody>
          <a:bodyPr anchor="ctr"/>
          <a:lstStyle/>
          <a:p>
            <a:pPr algn="ctr">
              <a:spcBef>
                <a:spcPct val="0"/>
              </a:spcBef>
            </a:pPr>
            <a:r>
              <a:rPr lang="en-GB" sz="2400">
                <a:solidFill>
                  <a:schemeClr val="tx2"/>
                </a:solidFill>
              </a:rPr>
              <a:t>Audience or coactors enhance performance – </a:t>
            </a:r>
          </a:p>
          <a:p>
            <a:pPr algn="ctr">
              <a:spcBef>
                <a:spcPct val="0"/>
              </a:spcBef>
            </a:pPr>
            <a:endParaRPr lang="en-US" sz="2400">
              <a:solidFill>
                <a:schemeClr val="tx2"/>
              </a:solidFill>
            </a:endParaRPr>
          </a:p>
        </p:txBody>
      </p:sp>
      <p:sp>
        <p:nvSpPr>
          <p:cNvPr id="79880" name="Rectangle 7"/>
          <p:cNvSpPr>
            <a:spLocks noChangeArrowheads="1"/>
          </p:cNvSpPr>
          <p:nvPr/>
        </p:nvSpPr>
        <p:spPr bwMode="auto">
          <a:xfrm>
            <a:off x="1524000" y="4941888"/>
            <a:ext cx="2743200" cy="1611312"/>
          </a:xfrm>
          <a:prstGeom prst="rect">
            <a:avLst/>
          </a:prstGeom>
          <a:noFill/>
          <a:ln w="9525">
            <a:solidFill>
              <a:schemeClr val="tx1"/>
            </a:solidFill>
            <a:miter lim="800000"/>
            <a:headEnd/>
            <a:tailEnd/>
          </a:ln>
        </p:spPr>
        <p:txBody>
          <a:bodyPr anchor="ctr"/>
          <a:lstStyle/>
          <a:p>
            <a:pPr algn="ctr">
              <a:spcBef>
                <a:spcPct val="0"/>
              </a:spcBef>
            </a:pPr>
            <a:r>
              <a:rPr lang="en-GB" sz="2400">
                <a:solidFill>
                  <a:schemeClr val="tx2"/>
                </a:solidFill>
              </a:rPr>
              <a:t>Audience or coactors impair performance – </a:t>
            </a:r>
          </a:p>
          <a:p>
            <a:pPr algn="ctr">
              <a:spcBef>
                <a:spcPct val="0"/>
              </a:spcBef>
            </a:pPr>
            <a:endParaRPr lang="en-US" sz="2400">
              <a:solidFill>
                <a:schemeClr val="tx2"/>
              </a:solidFill>
            </a:endParaRPr>
          </a:p>
        </p:txBody>
      </p:sp>
      <p:sp>
        <p:nvSpPr>
          <p:cNvPr id="79881" name="Line 8"/>
          <p:cNvSpPr>
            <a:spLocks noChangeShapeType="1"/>
          </p:cNvSpPr>
          <p:nvPr/>
        </p:nvSpPr>
        <p:spPr bwMode="auto">
          <a:xfrm flipH="1">
            <a:off x="4419600" y="1371600"/>
            <a:ext cx="0" cy="457200"/>
          </a:xfrm>
          <a:prstGeom prst="line">
            <a:avLst/>
          </a:prstGeom>
          <a:noFill/>
          <a:ln w="63500" cmpd="dbl">
            <a:solidFill>
              <a:schemeClr val="tx1"/>
            </a:solidFill>
            <a:round/>
            <a:headEnd/>
            <a:tailEnd type="triangle" w="med" len="med"/>
          </a:ln>
        </p:spPr>
        <p:txBody>
          <a:bodyPr/>
          <a:lstStyle/>
          <a:p>
            <a:endParaRPr lang="en-GB"/>
          </a:p>
        </p:txBody>
      </p:sp>
      <p:sp>
        <p:nvSpPr>
          <p:cNvPr id="79882" name="Line 9"/>
          <p:cNvSpPr>
            <a:spLocks noChangeShapeType="1"/>
          </p:cNvSpPr>
          <p:nvPr/>
        </p:nvSpPr>
        <p:spPr bwMode="auto">
          <a:xfrm flipH="1">
            <a:off x="3276600" y="2781300"/>
            <a:ext cx="381000" cy="533400"/>
          </a:xfrm>
          <a:prstGeom prst="line">
            <a:avLst/>
          </a:prstGeom>
          <a:noFill/>
          <a:ln w="63500" cmpd="dbl">
            <a:solidFill>
              <a:schemeClr val="tx1"/>
            </a:solidFill>
            <a:round/>
            <a:headEnd/>
            <a:tailEnd type="triangle" w="med" len="med"/>
          </a:ln>
        </p:spPr>
        <p:txBody>
          <a:bodyPr/>
          <a:lstStyle/>
          <a:p>
            <a:endParaRPr lang="en-GB"/>
          </a:p>
        </p:txBody>
      </p:sp>
      <p:sp>
        <p:nvSpPr>
          <p:cNvPr id="79883" name="Line 10"/>
          <p:cNvSpPr>
            <a:spLocks noChangeShapeType="1"/>
          </p:cNvSpPr>
          <p:nvPr/>
        </p:nvSpPr>
        <p:spPr bwMode="auto">
          <a:xfrm>
            <a:off x="5940425" y="4508500"/>
            <a:ext cx="0" cy="457200"/>
          </a:xfrm>
          <a:prstGeom prst="line">
            <a:avLst/>
          </a:prstGeom>
          <a:noFill/>
          <a:ln w="63500" cmpd="dbl">
            <a:solidFill>
              <a:schemeClr val="tx1"/>
            </a:solidFill>
            <a:round/>
            <a:headEnd/>
            <a:tailEnd type="triangle" w="med" len="med"/>
          </a:ln>
        </p:spPr>
        <p:txBody>
          <a:bodyPr/>
          <a:lstStyle/>
          <a:p>
            <a:endParaRPr lang="en-GB"/>
          </a:p>
        </p:txBody>
      </p:sp>
      <p:sp>
        <p:nvSpPr>
          <p:cNvPr id="79884" name="Line 11"/>
          <p:cNvSpPr>
            <a:spLocks noChangeShapeType="1"/>
          </p:cNvSpPr>
          <p:nvPr/>
        </p:nvSpPr>
        <p:spPr bwMode="auto">
          <a:xfrm flipH="1">
            <a:off x="3059113" y="4508500"/>
            <a:ext cx="0" cy="457200"/>
          </a:xfrm>
          <a:prstGeom prst="line">
            <a:avLst/>
          </a:prstGeom>
          <a:noFill/>
          <a:ln w="63500" cmpd="dbl">
            <a:solidFill>
              <a:schemeClr val="tx1"/>
            </a:solidFill>
            <a:round/>
            <a:headEnd/>
            <a:tailEnd type="triangle" w="med" len="med"/>
          </a:ln>
        </p:spPr>
        <p:txBody>
          <a:bodyPr/>
          <a:lstStyle/>
          <a:p>
            <a:endParaRPr lang="en-GB"/>
          </a:p>
        </p:txBody>
      </p:sp>
      <p:sp>
        <p:nvSpPr>
          <p:cNvPr id="79885" name="Line 12"/>
          <p:cNvSpPr>
            <a:spLocks noChangeShapeType="1"/>
          </p:cNvSpPr>
          <p:nvPr/>
        </p:nvSpPr>
        <p:spPr bwMode="auto">
          <a:xfrm>
            <a:off x="5580063" y="2781300"/>
            <a:ext cx="360362" cy="503238"/>
          </a:xfrm>
          <a:prstGeom prst="line">
            <a:avLst/>
          </a:prstGeom>
          <a:noFill/>
          <a:ln w="63500" cmpd="dbl">
            <a:solidFill>
              <a:schemeClr val="tx1"/>
            </a:solidFill>
            <a:round/>
            <a:headEnd/>
            <a:tailEnd type="triangle" w="med" len="med"/>
          </a:ln>
        </p:spPr>
        <p:txBody>
          <a:bodyPr/>
          <a:lstStyle/>
          <a:p>
            <a:endParaRPr lang="en-GB"/>
          </a:p>
        </p:txBody>
      </p:sp>
      <p:sp>
        <p:nvSpPr>
          <p:cNvPr id="14" name="Rectangle 3"/>
          <p:cNvSpPr>
            <a:spLocks noChangeArrowheads="1"/>
          </p:cNvSpPr>
          <p:nvPr/>
        </p:nvSpPr>
        <p:spPr bwMode="auto">
          <a:xfrm>
            <a:off x="3000375" y="2286000"/>
            <a:ext cx="3357563" cy="428625"/>
          </a:xfrm>
          <a:prstGeom prst="rect">
            <a:avLst/>
          </a:prstGeom>
          <a:solidFill>
            <a:srgbClr val="FFFF00"/>
          </a:solidFill>
          <a:ln w="9525">
            <a:noFill/>
            <a:miter lim="800000"/>
            <a:headEnd/>
            <a:tailEnd/>
          </a:ln>
        </p:spPr>
        <p:txBody>
          <a:bodyPr anchor="ctr"/>
          <a:lstStyle/>
          <a:p>
            <a:pPr algn="ctr">
              <a:spcBef>
                <a:spcPct val="0"/>
              </a:spcBef>
            </a:pPr>
            <a:r>
              <a:rPr lang="en-GB" sz="2800">
                <a:solidFill>
                  <a:schemeClr val="tx2"/>
                </a:solidFill>
              </a:rPr>
              <a:t>dominant response</a:t>
            </a:r>
            <a:endParaRPr lang="en-US" sz="2800">
              <a:solidFill>
                <a:schemeClr val="tx2"/>
              </a:solidFill>
            </a:endParaRPr>
          </a:p>
        </p:txBody>
      </p:sp>
      <p:sp>
        <p:nvSpPr>
          <p:cNvPr id="15" name="Rectangle 7"/>
          <p:cNvSpPr>
            <a:spLocks noChangeArrowheads="1"/>
          </p:cNvSpPr>
          <p:nvPr/>
        </p:nvSpPr>
        <p:spPr bwMode="auto">
          <a:xfrm>
            <a:off x="1785938" y="6072188"/>
            <a:ext cx="2324100" cy="477837"/>
          </a:xfrm>
          <a:prstGeom prst="rect">
            <a:avLst/>
          </a:prstGeom>
          <a:solidFill>
            <a:srgbClr val="FFFF00"/>
          </a:solidFill>
          <a:ln w="9525">
            <a:noFill/>
            <a:miter lim="800000"/>
            <a:headEnd/>
            <a:tailEnd/>
          </a:ln>
        </p:spPr>
        <p:txBody>
          <a:bodyPr anchor="ctr"/>
          <a:lstStyle/>
          <a:p>
            <a:pPr algn="ctr">
              <a:spcBef>
                <a:spcPct val="0"/>
              </a:spcBef>
            </a:pPr>
            <a:r>
              <a:rPr lang="en-GB" sz="2400">
                <a:solidFill>
                  <a:schemeClr val="tx2"/>
                </a:solidFill>
              </a:rPr>
              <a:t>social inhibition</a:t>
            </a:r>
            <a:endParaRPr lang="en-US" sz="2400">
              <a:solidFill>
                <a:schemeClr val="tx2"/>
              </a:solidFill>
            </a:endParaRPr>
          </a:p>
        </p:txBody>
      </p:sp>
      <p:sp>
        <p:nvSpPr>
          <p:cNvPr id="16" name="Rectangle 6"/>
          <p:cNvSpPr>
            <a:spLocks noChangeArrowheads="1"/>
          </p:cNvSpPr>
          <p:nvPr/>
        </p:nvSpPr>
        <p:spPr bwMode="auto">
          <a:xfrm>
            <a:off x="5286375" y="6072188"/>
            <a:ext cx="2457450" cy="406400"/>
          </a:xfrm>
          <a:prstGeom prst="rect">
            <a:avLst/>
          </a:prstGeom>
          <a:solidFill>
            <a:srgbClr val="FFFF00"/>
          </a:solidFill>
          <a:ln w="9525">
            <a:noFill/>
            <a:miter lim="800000"/>
            <a:headEnd/>
            <a:tailEnd/>
          </a:ln>
        </p:spPr>
        <p:txBody>
          <a:bodyPr anchor="ctr"/>
          <a:lstStyle/>
          <a:p>
            <a:pPr algn="ctr">
              <a:spcBef>
                <a:spcPct val="0"/>
              </a:spcBef>
            </a:pPr>
            <a:r>
              <a:rPr lang="en-GB" sz="2400">
                <a:solidFill>
                  <a:schemeClr val="tx2"/>
                </a:solidFill>
              </a:rPr>
              <a:t>social facilitation</a:t>
            </a:r>
            <a:endParaRPr lang="en-US" sz="240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to="" calcmode="lin" valueType="num">
                                      <p:cBhvr>
                                        <p:cTn id="7" dur="1" fill="hold"/>
                                        <p:tgtEl>
                                          <p:spTgt spid="1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to="" calcmode="lin" valueType="num">
                                      <p:cBhvr>
                                        <p:cTn id="12" dur="1" fill="hold"/>
                                        <p:tgtEl>
                                          <p:spTgt spid="1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 to="" calcmode="lin" valueType="num">
                                      <p:cBhvr>
                                        <p:cTn id="17" dur="1" fill="hold"/>
                                        <p:tgtEl>
                                          <p:spTgt spid="1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Slide Number Placeholder 5"/>
          <p:cNvSpPr>
            <a:spLocks noGrp="1"/>
          </p:cNvSpPr>
          <p:nvPr>
            <p:ph type="sldNum" sz="quarter" idx="12"/>
          </p:nvPr>
        </p:nvSpPr>
        <p:spPr>
          <a:noFill/>
        </p:spPr>
        <p:txBody>
          <a:bodyPr/>
          <a:lstStyle/>
          <a:p>
            <a:fld id="{B330001B-1A6B-4D76-881A-B95AC366B657}" type="slidenum">
              <a:rPr lang="en-GB" smtClean="0"/>
              <a:pPr/>
              <a:t>49</a:t>
            </a:fld>
            <a:endParaRPr lang="en-GB" smtClean="0"/>
          </a:p>
        </p:txBody>
      </p:sp>
      <p:sp>
        <p:nvSpPr>
          <p:cNvPr id="80899" name="Rectangle 2"/>
          <p:cNvSpPr>
            <a:spLocks noGrp="1" noChangeArrowheads="1"/>
          </p:cNvSpPr>
          <p:nvPr>
            <p:ph type="title"/>
          </p:nvPr>
        </p:nvSpPr>
        <p:spPr/>
        <p:txBody>
          <a:bodyPr/>
          <a:lstStyle/>
          <a:p>
            <a:pPr eaLnBrk="1" hangingPunct="1"/>
            <a:r>
              <a:rPr lang="en-GB" smtClean="0"/>
              <a:t>Cotterell</a:t>
            </a:r>
            <a:endParaRPr lang="en-US" smtClean="0"/>
          </a:p>
        </p:txBody>
      </p:sp>
      <p:sp>
        <p:nvSpPr>
          <p:cNvPr id="80900" name="Rectangle 3"/>
          <p:cNvSpPr>
            <a:spLocks noGrp="1" noChangeArrowheads="1"/>
          </p:cNvSpPr>
          <p:nvPr>
            <p:ph type="body" idx="1"/>
          </p:nvPr>
        </p:nvSpPr>
        <p:spPr>
          <a:xfrm>
            <a:off x="1199408" y="1600200"/>
            <a:ext cx="7487392" cy="2734294"/>
          </a:xfrm>
          <a:noFill/>
        </p:spPr>
        <p:txBody>
          <a:bodyPr>
            <a:noAutofit/>
          </a:bodyPr>
          <a:lstStyle/>
          <a:p>
            <a:pPr eaLnBrk="1" hangingPunct="1"/>
            <a:r>
              <a:rPr lang="en-GB" dirty="0" smtClean="0"/>
              <a:t>Different audiences can have                 effects</a:t>
            </a:r>
          </a:p>
          <a:p>
            <a:pPr eaLnBrk="1" hangingPunct="1"/>
            <a:r>
              <a:rPr lang="en-GB" dirty="0" smtClean="0"/>
              <a:t>Called</a:t>
            </a:r>
          </a:p>
          <a:p>
            <a:pPr eaLnBrk="1" hangingPunct="1"/>
            <a:r>
              <a:rPr lang="en-GB" dirty="0" smtClean="0"/>
              <a:t>Evaluative audience - increases effect of arousal</a:t>
            </a:r>
          </a:p>
        </p:txBody>
      </p:sp>
      <p:sp>
        <p:nvSpPr>
          <p:cNvPr id="523268" name="Rectangle 4"/>
          <p:cNvSpPr>
            <a:spLocks noChangeArrowheads="1"/>
          </p:cNvSpPr>
          <p:nvPr/>
        </p:nvSpPr>
        <p:spPr bwMode="auto">
          <a:xfrm>
            <a:off x="6467537" y="1600200"/>
            <a:ext cx="1738312" cy="604837"/>
          </a:xfrm>
          <a:prstGeom prst="rect">
            <a:avLst/>
          </a:prstGeom>
          <a:solidFill>
            <a:srgbClr val="FFFF00"/>
          </a:solidFill>
          <a:ln w="9525">
            <a:noFill/>
            <a:miter lim="800000"/>
            <a:headEnd/>
            <a:tailEnd/>
          </a:ln>
        </p:spPr>
        <p:txBody>
          <a:bodyPr/>
          <a:lstStyle/>
          <a:p>
            <a:pPr marL="342900" indent="-342900" algn="ctr">
              <a:spcBef>
                <a:spcPct val="20000"/>
              </a:spcBef>
            </a:pPr>
            <a:r>
              <a:rPr lang="en-GB" sz="3200" dirty="0"/>
              <a:t>different</a:t>
            </a:r>
            <a:endParaRPr lang="en-US" sz="3200" dirty="0"/>
          </a:p>
        </p:txBody>
      </p:sp>
      <p:sp>
        <p:nvSpPr>
          <p:cNvPr id="523269" name="Rectangle 5"/>
          <p:cNvSpPr>
            <a:spLocks noChangeArrowheads="1"/>
          </p:cNvSpPr>
          <p:nvPr/>
        </p:nvSpPr>
        <p:spPr bwMode="auto">
          <a:xfrm>
            <a:off x="2815101" y="2478881"/>
            <a:ext cx="4691063" cy="604838"/>
          </a:xfrm>
          <a:prstGeom prst="rect">
            <a:avLst/>
          </a:prstGeom>
          <a:solidFill>
            <a:srgbClr val="FFFF00"/>
          </a:solidFill>
          <a:ln w="9525">
            <a:noFill/>
            <a:miter lim="800000"/>
            <a:headEnd/>
            <a:tailEnd/>
          </a:ln>
        </p:spPr>
        <p:txBody>
          <a:bodyPr/>
          <a:lstStyle/>
          <a:p>
            <a:pPr marL="342900" indent="-342900" algn="ctr">
              <a:spcBef>
                <a:spcPct val="20000"/>
              </a:spcBef>
            </a:pPr>
            <a:r>
              <a:rPr lang="en-GB" sz="3200" dirty="0"/>
              <a:t>evaluation apprehension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326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326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3268" grpId="0" build="p" autoUpdateAnimBg="0"/>
      <p:bldP spid="52326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2"/>
          </p:nvPr>
        </p:nvSpPr>
        <p:spPr>
          <a:noFill/>
        </p:spPr>
        <p:txBody>
          <a:bodyPr/>
          <a:lstStyle/>
          <a:p>
            <a:fld id="{7D633D80-8814-4D6F-9B82-A1402A2266C3}" type="slidenum">
              <a:rPr lang="en-GB" smtClean="0"/>
              <a:pPr/>
              <a:t>5</a:t>
            </a:fld>
            <a:endParaRPr lang="en-GB" smtClean="0"/>
          </a:p>
        </p:txBody>
      </p:sp>
      <p:sp>
        <p:nvSpPr>
          <p:cNvPr id="26639" name="Text Box 3"/>
          <p:cNvSpPr txBox="1">
            <a:spLocks noChangeArrowheads="1"/>
          </p:cNvSpPr>
          <p:nvPr/>
        </p:nvSpPr>
        <p:spPr bwMode="auto">
          <a:xfrm>
            <a:off x="1116013" y="1916113"/>
            <a:ext cx="3581400" cy="579437"/>
          </a:xfrm>
          <a:prstGeom prst="rect">
            <a:avLst/>
          </a:prstGeom>
          <a:noFill/>
          <a:ln w="9525">
            <a:noFill/>
            <a:miter lim="800000"/>
            <a:headEnd/>
            <a:tailEnd/>
          </a:ln>
        </p:spPr>
        <p:txBody>
          <a:bodyPr>
            <a:spAutoFit/>
          </a:bodyPr>
          <a:lstStyle/>
          <a:p>
            <a:pPr algn="ctr" eaLnBrk="0" hangingPunct="0">
              <a:spcBef>
                <a:spcPct val="50000"/>
              </a:spcBef>
            </a:pPr>
            <a:r>
              <a:rPr lang="en-GB" sz="3200" dirty="0"/>
              <a:t>Glycogen/glucose</a:t>
            </a:r>
          </a:p>
        </p:txBody>
      </p:sp>
      <p:sp>
        <p:nvSpPr>
          <p:cNvPr id="26640" name="Line 4"/>
          <p:cNvSpPr>
            <a:spLocks noChangeShapeType="1"/>
          </p:cNvSpPr>
          <p:nvPr/>
        </p:nvSpPr>
        <p:spPr bwMode="auto">
          <a:xfrm>
            <a:off x="2903538" y="2433638"/>
            <a:ext cx="1793875" cy="1158875"/>
          </a:xfrm>
          <a:prstGeom prst="line">
            <a:avLst/>
          </a:prstGeom>
          <a:noFill/>
          <a:ln w="76200">
            <a:solidFill>
              <a:schemeClr val="tx1"/>
            </a:solidFill>
            <a:round/>
            <a:headEnd/>
            <a:tailEnd type="triangle" w="med" len="med"/>
          </a:ln>
        </p:spPr>
        <p:txBody>
          <a:bodyPr wrap="none" anchor="ctr"/>
          <a:lstStyle/>
          <a:p>
            <a:endParaRPr lang="en-GB"/>
          </a:p>
        </p:txBody>
      </p:sp>
      <p:sp>
        <p:nvSpPr>
          <p:cNvPr id="26641" name="Text Box 5"/>
          <p:cNvSpPr txBox="1">
            <a:spLocks noChangeArrowheads="1"/>
          </p:cNvSpPr>
          <p:nvPr/>
        </p:nvSpPr>
        <p:spPr bwMode="auto">
          <a:xfrm>
            <a:off x="3690938" y="3443288"/>
            <a:ext cx="2187575" cy="584775"/>
          </a:xfrm>
          <a:prstGeom prst="rect">
            <a:avLst/>
          </a:prstGeom>
          <a:noFill/>
          <a:ln w="9525">
            <a:noFill/>
            <a:miter lim="800000"/>
            <a:headEnd/>
            <a:tailEnd/>
          </a:ln>
        </p:spPr>
        <p:txBody>
          <a:bodyPr>
            <a:spAutoFit/>
          </a:bodyPr>
          <a:lstStyle/>
          <a:p>
            <a:pPr algn="ctr" eaLnBrk="0" hangingPunct="0">
              <a:spcBef>
                <a:spcPct val="50000"/>
              </a:spcBef>
            </a:pPr>
            <a:r>
              <a:rPr lang="en-GB" sz="3200" dirty="0"/>
              <a:t>pyruvate</a:t>
            </a:r>
          </a:p>
        </p:txBody>
      </p:sp>
      <p:sp>
        <p:nvSpPr>
          <p:cNvPr id="26628" name="Oval 6"/>
          <p:cNvSpPr>
            <a:spLocks noChangeArrowheads="1"/>
          </p:cNvSpPr>
          <p:nvPr/>
        </p:nvSpPr>
        <p:spPr bwMode="auto">
          <a:xfrm>
            <a:off x="5508625" y="4868863"/>
            <a:ext cx="2840038" cy="912812"/>
          </a:xfrm>
          <a:prstGeom prst="ellipse">
            <a:avLst/>
          </a:prstGeom>
          <a:solidFill>
            <a:srgbClr val="FFFF00"/>
          </a:solidFill>
          <a:ln w="9525">
            <a:solidFill>
              <a:srgbClr val="FFFF00"/>
            </a:solidFill>
            <a:round/>
            <a:headEnd/>
            <a:tailEnd/>
          </a:ln>
        </p:spPr>
        <p:txBody>
          <a:bodyPr wrap="none" anchor="ctr"/>
          <a:lstStyle/>
          <a:p>
            <a:pPr algn="ctr"/>
            <a:r>
              <a:rPr lang="en-GB" sz="2400"/>
              <a:t>Mitochondria</a:t>
            </a:r>
          </a:p>
        </p:txBody>
      </p:sp>
      <p:sp>
        <p:nvSpPr>
          <p:cNvPr id="26629" name="Line 7"/>
          <p:cNvSpPr>
            <a:spLocks noChangeShapeType="1"/>
          </p:cNvSpPr>
          <p:nvPr/>
        </p:nvSpPr>
        <p:spPr bwMode="auto">
          <a:xfrm flipH="1">
            <a:off x="3000375" y="4000500"/>
            <a:ext cx="1571625" cy="928688"/>
          </a:xfrm>
          <a:prstGeom prst="line">
            <a:avLst/>
          </a:prstGeom>
          <a:noFill/>
          <a:ln w="76200">
            <a:solidFill>
              <a:schemeClr val="tx1"/>
            </a:solidFill>
            <a:round/>
            <a:headEnd/>
            <a:tailEnd type="triangle" w="med" len="med"/>
          </a:ln>
        </p:spPr>
        <p:txBody>
          <a:bodyPr wrap="none" anchor="ctr"/>
          <a:lstStyle/>
          <a:p>
            <a:endParaRPr lang="en-GB"/>
          </a:p>
        </p:txBody>
      </p:sp>
      <p:sp>
        <p:nvSpPr>
          <p:cNvPr id="26630" name="Line 8"/>
          <p:cNvSpPr>
            <a:spLocks noChangeShapeType="1"/>
          </p:cNvSpPr>
          <p:nvPr/>
        </p:nvSpPr>
        <p:spPr bwMode="auto">
          <a:xfrm>
            <a:off x="5072063" y="4000500"/>
            <a:ext cx="1357312" cy="857250"/>
          </a:xfrm>
          <a:prstGeom prst="line">
            <a:avLst/>
          </a:prstGeom>
          <a:noFill/>
          <a:ln w="38100">
            <a:solidFill>
              <a:schemeClr val="tx1"/>
            </a:solidFill>
            <a:round/>
            <a:headEnd/>
            <a:tailEnd type="triangle" w="med" len="med"/>
          </a:ln>
        </p:spPr>
        <p:txBody>
          <a:bodyPr wrap="none" anchor="ctr"/>
          <a:lstStyle/>
          <a:p>
            <a:endParaRPr lang="en-GB"/>
          </a:p>
        </p:txBody>
      </p:sp>
      <p:sp>
        <p:nvSpPr>
          <p:cNvPr id="260105" name="Text Box 9"/>
          <p:cNvSpPr txBox="1">
            <a:spLocks noChangeArrowheads="1"/>
          </p:cNvSpPr>
          <p:nvPr/>
        </p:nvSpPr>
        <p:spPr bwMode="auto">
          <a:xfrm>
            <a:off x="1979613" y="4868863"/>
            <a:ext cx="1884362" cy="519112"/>
          </a:xfrm>
          <a:prstGeom prst="rect">
            <a:avLst/>
          </a:prstGeom>
          <a:noFill/>
          <a:ln w="9525">
            <a:noFill/>
            <a:miter lim="800000"/>
            <a:headEnd/>
            <a:tailEnd/>
          </a:ln>
        </p:spPr>
        <p:txBody>
          <a:bodyPr>
            <a:spAutoFit/>
          </a:bodyPr>
          <a:lstStyle/>
          <a:p>
            <a:pPr algn="ctr" eaLnBrk="0" hangingPunct="0">
              <a:spcBef>
                <a:spcPct val="50000"/>
              </a:spcBef>
            </a:pPr>
            <a:r>
              <a:rPr lang="en-GB" sz="2800">
                <a:solidFill>
                  <a:srgbClr val="FF0000"/>
                </a:solidFill>
              </a:rPr>
              <a:t>Lactate</a:t>
            </a:r>
            <a:endParaRPr lang="en-GB" sz="2800"/>
          </a:p>
        </p:txBody>
      </p:sp>
      <p:sp>
        <p:nvSpPr>
          <p:cNvPr id="260106" name="Line 10"/>
          <p:cNvSpPr>
            <a:spLocks noChangeShapeType="1"/>
          </p:cNvSpPr>
          <p:nvPr/>
        </p:nvSpPr>
        <p:spPr bwMode="auto">
          <a:xfrm>
            <a:off x="2916238" y="5373688"/>
            <a:ext cx="0" cy="503237"/>
          </a:xfrm>
          <a:prstGeom prst="line">
            <a:avLst/>
          </a:prstGeom>
          <a:noFill/>
          <a:ln w="38100">
            <a:solidFill>
              <a:schemeClr val="tx1"/>
            </a:solidFill>
            <a:round/>
            <a:headEnd/>
            <a:tailEnd type="triangle" w="med" len="med"/>
          </a:ln>
        </p:spPr>
        <p:txBody>
          <a:bodyPr wrap="none" anchor="ctr"/>
          <a:lstStyle/>
          <a:p>
            <a:endParaRPr lang="en-GB"/>
          </a:p>
        </p:txBody>
      </p:sp>
      <p:sp>
        <p:nvSpPr>
          <p:cNvPr id="260107" name="Text Box 11"/>
          <p:cNvSpPr txBox="1">
            <a:spLocks noChangeArrowheads="1"/>
          </p:cNvSpPr>
          <p:nvPr/>
        </p:nvSpPr>
        <p:spPr bwMode="auto">
          <a:xfrm>
            <a:off x="2192338" y="5949950"/>
            <a:ext cx="1624012" cy="519113"/>
          </a:xfrm>
          <a:prstGeom prst="rect">
            <a:avLst/>
          </a:prstGeom>
          <a:solidFill>
            <a:srgbClr val="FFFF00"/>
          </a:solidFill>
          <a:ln w="9525">
            <a:noFill/>
            <a:miter lim="800000"/>
            <a:headEnd/>
            <a:tailEnd/>
          </a:ln>
        </p:spPr>
        <p:txBody>
          <a:bodyPr>
            <a:spAutoFit/>
          </a:bodyPr>
          <a:lstStyle/>
          <a:p>
            <a:pPr algn="ctr" eaLnBrk="0" hangingPunct="0">
              <a:spcBef>
                <a:spcPct val="50000"/>
              </a:spcBef>
            </a:pPr>
            <a:r>
              <a:rPr lang="en-GB" sz="2800"/>
              <a:t>fatigue</a:t>
            </a:r>
          </a:p>
        </p:txBody>
      </p:sp>
      <p:sp>
        <p:nvSpPr>
          <p:cNvPr id="260108" name="Rectangle 12"/>
          <p:cNvSpPr>
            <a:spLocks noChangeArrowheads="1"/>
          </p:cNvSpPr>
          <p:nvPr/>
        </p:nvSpPr>
        <p:spPr bwMode="auto">
          <a:xfrm>
            <a:off x="1125538" y="3443288"/>
            <a:ext cx="2133600" cy="579437"/>
          </a:xfrm>
          <a:prstGeom prst="rect">
            <a:avLst/>
          </a:prstGeom>
          <a:solidFill>
            <a:srgbClr val="FFFF00"/>
          </a:solidFill>
          <a:ln w="9525">
            <a:noFill/>
            <a:miter lim="800000"/>
            <a:headEnd/>
            <a:tailEnd/>
          </a:ln>
        </p:spPr>
        <p:txBody>
          <a:bodyPr>
            <a:spAutoFit/>
          </a:bodyPr>
          <a:lstStyle/>
          <a:p>
            <a:pPr algn="ctr" eaLnBrk="0" hangingPunct="0"/>
            <a:r>
              <a:rPr lang="en-GB" sz="3200"/>
              <a:t>anaerobic</a:t>
            </a:r>
          </a:p>
        </p:txBody>
      </p:sp>
      <p:sp>
        <p:nvSpPr>
          <p:cNvPr id="26635" name="Text Box 13"/>
          <p:cNvSpPr txBox="1">
            <a:spLocks noChangeArrowheads="1"/>
          </p:cNvSpPr>
          <p:nvPr/>
        </p:nvSpPr>
        <p:spPr bwMode="auto">
          <a:xfrm>
            <a:off x="1125538" y="304800"/>
            <a:ext cx="7488110" cy="762000"/>
          </a:xfrm>
          <a:prstGeom prst="rect">
            <a:avLst/>
          </a:prstGeom>
          <a:noFill/>
          <a:ln w="9525">
            <a:noFill/>
            <a:miter lim="800000"/>
            <a:headEnd/>
            <a:tailEnd/>
          </a:ln>
        </p:spPr>
        <p:txBody>
          <a:bodyPr wrap="square">
            <a:spAutoFit/>
          </a:bodyPr>
          <a:lstStyle/>
          <a:p>
            <a:pPr>
              <a:spcBef>
                <a:spcPct val="50000"/>
              </a:spcBef>
            </a:pPr>
            <a:r>
              <a:rPr lang="en-GB" sz="4400" dirty="0">
                <a:solidFill>
                  <a:srgbClr val="002060"/>
                </a:solidFill>
                <a:effectLst>
                  <a:outerShdw blurRad="38100" dist="38100" dir="2700000" algn="tl">
                    <a:srgbClr val="000000">
                      <a:alpha val="43137"/>
                    </a:srgbClr>
                  </a:outerShdw>
                </a:effectLst>
              </a:rPr>
              <a:t>During high intensity exercise</a:t>
            </a:r>
          </a:p>
        </p:txBody>
      </p:sp>
      <p:grpSp>
        <p:nvGrpSpPr>
          <p:cNvPr id="3" name="Group 14"/>
          <p:cNvGrpSpPr>
            <a:grpSpLocks/>
          </p:cNvGrpSpPr>
          <p:nvPr/>
        </p:nvGrpSpPr>
        <p:grpSpPr bwMode="auto">
          <a:xfrm>
            <a:off x="4049713" y="2133600"/>
            <a:ext cx="1828800" cy="1143000"/>
            <a:chOff x="2544" y="1344"/>
            <a:chExt cx="1152" cy="720"/>
          </a:xfrm>
        </p:grpSpPr>
        <p:sp>
          <p:nvSpPr>
            <p:cNvPr id="26637" name="AutoShape 15"/>
            <p:cNvSpPr>
              <a:spLocks noChangeArrowheads="1"/>
            </p:cNvSpPr>
            <p:nvPr/>
          </p:nvSpPr>
          <p:spPr bwMode="auto">
            <a:xfrm rot="2278369" flipV="1">
              <a:off x="2544" y="1344"/>
              <a:ext cx="576" cy="72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236" y="11447"/>
                  </a:moveTo>
                  <a:cubicBezTo>
                    <a:pt x="19252" y="11232"/>
                    <a:pt x="19261" y="11016"/>
                    <a:pt x="19261" y="10800"/>
                  </a:cubicBezTo>
                  <a:cubicBezTo>
                    <a:pt x="19261" y="6127"/>
                    <a:pt x="15472" y="2339"/>
                    <a:pt x="10800" y="2339"/>
                  </a:cubicBezTo>
                  <a:cubicBezTo>
                    <a:pt x="8136" y="2338"/>
                    <a:pt x="5629" y="3592"/>
                    <a:pt x="4031" y="5723"/>
                  </a:cubicBezTo>
                  <a:lnTo>
                    <a:pt x="2160" y="4319"/>
                  </a:lnTo>
                  <a:cubicBezTo>
                    <a:pt x="4199" y="1600"/>
                    <a:pt x="7400" y="-1"/>
                    <a:pt x="10800" y="0"/>
                  </a:cubicBezTo>
                  <a:cubicBezTo>
                    <a:pt x="16764" y="0"/>
                    <a:pt x="21600" y="4835"/>
                    <a:pt x="21600" y="10800"/>
                  </a:cubicBezTo>
                  <a:cubicBezTo>
                    <a:pt x="21600" y="11075"/>
                    <a:pt x="21589" y="11351"/>
                    <a:pt x="21568" y="11627"/>
                  </a:cubicBezTo>
                  <a:lnTo>
                    <a:pt x="24260" y="11833"/>
                  </a:lnTo>
                  <a:lnTo>
                    <a:pt x="20106" y="15395"/>
                  </a:lnTo>
                  <a:lnTo>
                    <a:pt x="16544" y="11241"/>
                  </a:lnTo>
                  <a:lnTo>
                    <a:pt x="19236" y="11447"/>
                  </a:lnTo>
                  <a:close/>
                </a:path>
              </a:pathLst>
            </a:custGeom>
            <a:solidFill>
              <a:srgbClr val="FFFF00"/>
            </a:solidFill>
            <a:ln w="9525">
              <a:solidFill>
                <a:schemeClr val="accent2"/>
              </a:solidFill>
              <a:miter lim="800000"/>
              <a:headEnd/>
              <a:tailEnd/>
            </a:ln>
          </p:spPr>
          <p:txBody>
            <a:bodyPr wrap="none" anchor="ctr"/>
            <a:lstStyle/>
            <a:p>
              <a:endParaRPr lang="en-GB"/>
            </a:p>
          </p:txBody>
        </p:sp>
        <p:sp>
          <p:nvSpPr>
            <p:cNvPr id="26638" name="Text Box 16"/>
            <p:cNvSpPr txBox="1">
              <a:spLocks noChangeArrowheads="1"/>
            </p:cNvSpPr>
            <p:nvPr/>
          </p:nvSpPr>
          <p:spPr bwMode="auto">
            <a:xfrm>
              <a:off x="3120" y="1488"/>
              <a:ext cx="576" cy="333"/>
            </a:xfrm>
            <a:prstGeom prst="rect">
              <a:avLst/>
            </a:prstGeom>
            <a:solidFill>
              <a:srgbClr val="FFFF00"/>
            </a:solidFill>
            <a:ln w="9525">
              <a:solidFill>
                <a:schemeClr val="accent2"/>
              </a:solidFill>
              <a:miter lim="800000"/>
              <a:headEnd/>
              <a:tailEnd/>
            </a:ln>
          </p:spPr>
          <p:txBody>
            <a:bodyPr>
              <a:spAutoFit/>
            </a:bodyPr>
            <a:lstStyle/>
            <a:p>
              <a:pPr algn="ctr">
                <a:spcBef>
                  <a:spcPct val="50000"/>
                </a:spcBef>
              </a:pPr>
              <a:r>
                <a:rPr lang="en-GB" sz="2800"/>
                <a:t>ATP</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6639"/>
                                        </p:tgtEl>
                                        <p:attrNameLst>
                                          <p:attrName>style.visibility</p:attrName>
                                        </p:attrNameLst>
                                      </p:cBhvr>
                                      <p:to>
                                        <p:strVal val="visible"/>
                                      </p:to>
                                    </p:set>
                                    <p:anim to="" calcmode="lin" valueType="num">
                                      <p:cBhvr>
                                        <p:cTn id="7" dur="1" fill="hold"/>
                                        <p:tgtEl>
                                          <p:spTgt spid="26639"/>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6641"/>
                                        </p:tgtEl>
                                        <p:attrNameLst>
                                          <p:attrName>style.visibility</p:attrName>
                                        </p:attrNameLst>
                                      </p:cBhvr>
                                      <p:to>
                                        <p:strVal val="visible"/>
                                      </p:to>
                                    </p:set>
                                    <p:anim to="" calcmode="lin" valueType="num">
                                      <p:cBhvr>
                                        <p:cTn id="12" dur="1" fill="hold"/>
                                        <p:tgtEl>
                                          <p:spTgt spid="26641"/>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51" presetClass="entr" presetSubtype="0" fill="hold" grpId="0" nodeType="clickEffect">
                                  <p:stCondLst>
                                    <p:cond delay="0"/>
                                  </p:stCondLst>
                                  <p:childTnLst>
                                    <p:set>
                                      <p:cBhvr>
                                        <p:cTn id="20" dur="1" fill="hold">
                                          <p:stCondLst>
                                            <p:cond delay="0"/>
                                          </p:stCondLst>
                                        </p:cTn>
                                        <p:tgtEl>
                                          <p:spTgt spid="260105"/>
                                        </p:tgtEl>
                                        <p:attrNameLst>
                                          <p:attrName>style.visibility</p:attrName>
                                        </p:attrNameLst>
                                      </p:cBhvr>
                                      <p:to>
                                        <p:strVal val="visible"/>
                                      </p:to>
                                    </p:set>
                                    <p:animEffect transition="in" filter="fade">
                                      <p:cBhvr>
                                        <p:cTn id="21" dur="770" decel="100000"/>
                                        <p:tgtEl>
                                          <p:spTgt spid="260105"/>
                                        </p:tgtEl>
                                      </p:cBhvr>
                                    </p:animEffect>
                                    <p:animScale>
                                      <p:cBhvr>
                                        <p:cTn id="22" dur="770" decel="100000"/>
                                        <p:tgtEl>
                                          <p:spTgt spid="260105"/>
                                        </p:tgtEl>
                                      </p:cBhvr>
                                      <p:from x="10000" y="10000"/>
                                      <p:to x="200000" y="450000"/>
                                    </p:animScale>
                                    <p:animScale>
                                      <p:cBhvr>
                                        <p:cTn id="23" dur="1230" accel="100000" fill="hold">
                                          <p:stCondLst>
                                            <p:cond delay="770"/>
                                          </p:stCondLst>
                                        </p:cTn>
                                        <p:tgtEl>
                                          <p:spTgt spid="260105"/>
                                        </p:tgtEl>
                                      </p:cBhvr>
                                      <p:from x="200000" y="450000"/>
                                      <p:to x="100000" y="100000"/>
                                    </p:animScale>
                                    <p:set>
                                      <p:cBhvr>
                                        <p:cTn id="24" dur="770" fill="hold"/>
                                        <p:tgtEl>
                                          <p:spTgt spid="260105"/>
                                        </p:tgtEl>
                                        <p:attrNameLst>
                                          <p:attrName>ppt_x</p:attrName>
                                        </p:attrNameLst>
                                      </p:cBhvr>
                                      <p:to>
                                        <p:strVal val="(0.5)"/>
                                      </p:to>
                                    </p:set>
                                    <p:anim from="(0.5)" to="(#ppt_x)" calcmode="lin" valueType="num">
                                      <p:cBhvr>
                                        <p:cTn id="25" dur="1230" accel="100000" fill="hold">
                                          <p:stCondLst>
                                            <p:cond delay="770"/>
                                          </p:stCondLst>
                                        </p:cTn>
                                        <p:tgtEl>
                                          <p:spTgt spid="260105"/>
                                        </p:tgtEl>
                                        <p:attrNameLst>
                                          <p:attrName>ppt_x</p:attrName>
                                        </p:attrNameLst>
                                      </p:cBhvr>
                                    </p:anim>
                                    <p:set>
                                      <p:cBhvr>
                                        <p:cTn id="26" dur="770" fill="hold"/>
                                        <p:tgtEl>
                                          <p:spTgt spid="260105"/>
                                        </p:tgtEl>
                                        <p:attrNameLst>
                                          <p:attrName>ppt_y</p:attrName>
                                        </p:attrNameLst>
                                      </p:cBhvr>
                                      <p:to>
                                        <p:strVal val="(#ppt_y+0.4)"/>
                                      </p:to>
                                    </p:set>
                                    <p:anim from="(#ppt_y+0.4)" to="(#ppt_y)" calcmode="lin" valueType="num">
                                      <p:cBhvr>
                                        <p:cTn id="27" dur="1230" accel="100000" fill="hold">
                                          <p:stCondLst>
                                            <p:cond delay="770"/>
                                          </p:stCondLst>
                                        </p:cTn>
                                        <p:tgtEl>
                                          <p:spTgt spid="260105"/>
                                        </p:tgtEl>
                                        <p:attrNameLst>
                                          <p:attrName>ppt_y</p:attrName>
                                        </p:attrNameLst>
                                      </p:cBhvr>
                                    </p:anim>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6010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51" presetClass="entr" presetSubtype="0" fill="hold" grpId="0" nodeType="clickEffect">
                                  <p:stCondLst>
                                    <p:cond delay="0"/>
                                  </p:stCondLst>
                                  <p:childTnLst>
                                    <p:set>
                                      <p:cBhvr>
                                        <p:cTn id="35" dur="1" fill="hold">
                                          <p:stCondLst>
                                            <p:cond delay="0"/>
                                          </p:stCondLst>
                                        </p:cTn>
                                        <p:tgtEl>
                                          <p:spTgt spid="260107"/>
                                        </p:tgtEl>
                                        <p:attrNameLst>
                                          <p:attrName>style.visibility</p:attrName>
                                        </p:attrNameLst>
                                      </p:cBhvr>
                                      <p:to>
                                        <p:strVal val="visible"/>
                                      </p:to>
                                    </p:set>
                                    <p:animEffect transition="in" filter="fade">
                                      <p:cBhvr>
                                        <p:cTn id="36" dur="770" decel="100000"/>
                                        <p:tgtEl>
                                          <p:spTgt spid="260107"/>
                                        </p:tgtEl>
                                      </p:cBhvr>
                                    </p:animEffect>
                                    <p:animScale>
                                      <p:cBhvr>
                                        <p:cTn id="37" dur="770" decel="100000"/>
                                        <p:tgtEl>
                                          <p:spTgt spid="260107"/>
                                        </p:tgtEl>
                                      </p:cBhvr>
                                      <p:from x="10000" y="10000"/>
                                      <p:to x="200000" y="450000"/>
                                    </p:animScale>
                                    <p:animScale>
                                      <p:cBhvr>
                                        <p:cTn id="38" dur="1230" accel="100000" fill="hold">
                                          <p:stCondLst>
                                            <p:cond delay="770"/>
                                          </p:stCondLst>
                                        </p:cTn>
                                        <p:tgtEl>
                                          <p:spTgt spid="260107"/>
                                        </p:tgtEl>
                                      </p:cBhvr>
                                      <p:from x="200000" y="450000"/>
                                      <p:to x="100000" y="100000"/>
                                    </p:animScale>
                                    <p:set>
                                      <p:cBhvr>
                                        <p:cTn id="39" dur="770" fill="hold"/>
                                        <p:tgtEl>
                                          <p:spTgt spid="260107"/>
                                        </p:tgtEl>
                                        <p:attrNameLst>
                                          <p:attrName>ppt_x</p:attrName>
                                        </p:attrNameLst>
                                      </p:cBhvr>
                                      <p:to>
                                        <p:strVal val="(0.5)"/>
                                      </p:to>
                                    </p:set>
                                    <p:anim from="(0.5)" to="(#ppt_x)" calcmode="lin" valueType="num">
                                      <p:cBhvr>
                                        <p:cTn id="40" dur="1230" accel="100000" fill="hold">
                                          <p:stCondLst>
                                            <p:cond delay="770"/>
                                          </p:stCondLst>
                                        </p:cTn>
                                        <p:tgtEl>
                                          <p:spTgt spid="260107"/>
                                        </p:tgtEl>
                                        <p:attrNameLst>
                                          <p:attrName>ppt_x</p:attrName>
                                        </p:attrNameLst>
                                      </p:cBhvr>
                                    </p:anim>
                                    <p:set>
                                      <p:cBhvr>
                                        <p:cTn id="41" dur="770" fill="hold"/>
                                        <p:tgtEl>
                                          <p:spTgt spid="260107"/>
                                        </p:tgtEl>
                                        <p:attrNameLst>
                                          <p:attrName>ppt_y</p:attrName>
                                        </p:attrNameLst>
                                      </p:cBhvr>
                                      <p:to>
                                        <p:strVal val="(#ppt_y+0.4)"/>
                                      </p:to>
                                    </p:set>
                                    <p:anim from="(#ppt_y+0.4)" to="(#ppt_y)" calcmode="lin" valueType="num">
                                      <p:cBhvr>
                                        <p:cTn id="42" dur="1230" accel="100000" fill="hold">
                                          <p:stCondLst>
                                            <p:cond delay="770"/>
                                          </p:stCondLst>
                                        </p:cTn>
                                        <p:tgtEl>
                                          <p:spTgt spid="260107"/>
                                        </p:tgtEl>
                                        <p:attrNameLst>
                                          <p:attrName>ppt_y</p:attrName>
                                        </p:attrNameLst>
                                      </p:cBhvr>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260108"/>
                                        </p:tgtEl>
                                        <p:attrNameLst>
                                          <p:attrName>style.visibility</p:attrName>
                                        </p:attrNameLst>
                                      </p:cBhvr>
                                      <p:to>
                                        <p:strVal val="visible"/>
                                      </p:to>
                                    </p:set>
                                    <p:anim calcmode="lin" valueType="num">
                                      <p:cBhvr additive="base">
                                        <p:cTn id="47" dur="500" fill="hold"/>
                                        <p:tgtEl>
                                          <p:spTgt spid="260108"/>
                                        </p:tgtEl>
                                        <p:attrNameLst>
                                          <p:attrName>ppt_x</p:attrName>
                                        </p:attrNameLst>
                                      </p:cBhvr>
                                      <p:tavLst>
                                        <p:tav tm="0">
                                          <p:val>
                                            <p:strVal val="0-#ppt_w/2"/>
                                          </p:val>
                                        </p:tav>
                                        <p:tav tm="100000">
                                          <p:val>
                                            <p:strVal val="#ppt_x"/>
                                          </p:val>
                                        </p:tav>
                                      </p:tavLst>
                                    </p:anim>
                                    <p:anim calcmode="lin" valueType="num">
                                      <p:cBhvr additive="base">
                                        <p:cTn id="48" dur="500" fill="hold"/>
                                        <p:tgtEl>
                                          <p:spTgt spid="2601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9" grpId="0"/>
      <p:bldP spid="26641" grpId="0"/>
      <p:bldP spid="260105" grpId="0"/>
      <p:bldP spid="260106" grpId="0" animBg="1"/>
      <p:bldP spid="260107" grpId="0" animBg="1"/>
      <p:bldP spid="260108" grpId="0" animBg="1"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5"/>
          <p:cNvSpPr>
            <a:spLocks noGrp="1"/>
          </p:cNvSpPr>
          <p:nvPr>
            <p:ph type="sldNum" sz="quarter" idx="12"/>
          </p:nvPr>
        </p:nvSpPr>
        <p:spPr>
          <a:noFill/>
        </p:spPr>
        <p:txBody>
          <a:bodyPr/>
          <a:lstStyle/>
          <a:p>
            <a:fld id="{34146F79-A43E-4D69-9BFE-A37574B2CEAF}" type="slidenum">
              <a:rPr lang="en-GB" smtClean="0"/>
              <a:pPr/>
              <a:t>50</a:t>
            </a:fld>
            <a:endParaRPr lang="en-GB" smtClean="0"/>
          </a:p>
        </p:txBody>
      </p:sp>
      <p:sp>
        <p:nvSpPr>
          <p:cNvPr id="81923" name="Rectangle 2"/>
          <p:cNvSpPr>
            <a:spLocks noGrp="1" noChangeArrowheads="1"/>
          </p:cNvSpPr>
          <p:nvPr>
            <p:ph type="title"/>
          </p:nvPr>
        </p:nvSpPr>
        <p:spPr/>
        <p:txBody>
          <a:bodyPr>
            <a:normAutofit fontScale="90000"/>
          </a:bodyPr>
          <a:lstStyle/>
          <a:p>
            <a:pPr eaLnBrk="1" hangingPunct="1"/>
            <a:r>
              <a:rPr lang="en-GB" smtClean="0"/>
              <a:t>Baron’s Distraction-conflict theory</a:t>
            </a:r>
          </a:p>
        </p:txBody>
      </p:sp>
      <p:sp>
        <p:nvSpPr>
          <p:cNvPr id="81924" name="Rectangle 3"/>
          <p:cNvSpPr>
            <a:spLocks noGrp="1" noChangeArrowheads="1"/>
          </p:cNvSpPr>
          <p:nvPr>
            <p:ph type="body" idx="1"/>
          </p:nvPr>
        </p:nvSpPr>
        <p:spPr>
          <a:xfrm>
            <a:off x="1092530" y="1447800"/>
            <a:ext cx="7841158" cy="4800600"/>
          </a:xfrm>
        </p:spPr>
        <p:txBody>
          <a:bodyPr/>
          <a:lstStyle/>
          <a:p>
            <a:pPr eaLnBrk="1" hangingPunct="1"/>
            <a:r>
              <a:rPr lang="en-GB" dirty="0" smtClean="0"/>
              <a:t>Audience takes up                               capacity</a:t>
            </a:r>
          </a:p>
          <a:p>
            <a:pPr eaLnBrk="1" hangingPunct="1"/>
            <a:r>
              <a:rPr lang="en-GB" dirty="0" smtClean="0"/>
              <a:t>Sufficient capacity for             skills, but in  </a:t>
            </a:r>
          </a:p>
          <a:p>
            <a:pPr eaLnBrk="1" hangingPunct="1">
              <a:buFontTx/>
              <a:buNone/>
            </a:pPr>
            <a:r>
              <a:rPr lang="en-GB" dirty="0" smtClean="0"/>
              <a:t>                   tasks, audience affects          and increases               and hence affects</a:t>
            </a:r>
          </a:p>
          <a:p>
            <a:pPr eaLnBrk="1" hangingPunct="1">
              <a:buFontTx/>
              <a:buNone/>
            </a:pPr>
            <a:endParaRPr lang="en-GB" dirty="0" smtClean="0"/>
          </a:p>
          <a:p>
            <a:r>
              <a:rPr lang="en-GB" dirty="0" smtClean="0"/>
              <a:t>Any                     limits processing</a:t>
            </a:r>
          </a:p>
          <a:p>
            <a:r>
              <a:rPr lang="en-GB" dirty="0" smtClean="0"/>
              <a:t>capacity and increases  </a:t>
            </a:r>
          </a:p>
        </p:txBody>
      </p:sp>
      <p:sp>
        <p:nvSpPr>
          <p:cNvPr id="833540" name="Rectangle 4"/>
          <p:cNvSpPr>
            <a:spLocks noChangeArrowheads="1"/>
          </p:cNvSpPr>
          <p:nvPr/>
        </p:nvSpPr>
        <p:spPr bwMode="auto">
          <a:xfrm>
            <a:off x="4602988" y="1447800"/>
            <a:ext cx="4330700" cy="676275"/>
          </a:xfrm>
          <a:prstGeom prst="rect">
            <a:avLst/>
          </a:prstGeom>
          <a:solidFill>
            <a:srgbClr val="FFFF00"/>
          </a:solidFill>
          <a:ln w="9525">
            <a:noFill/>
            <a:miter lim="800000"/>
            <a:headEnd/>
            <a:tailEnd/>
          </a:ln>
        </p:spPr>
        <p:txBody>
          <a:bodyPr/>
          <a:lstStyle/>
          <a:p>
            <a:pPr marL="342900" indent="-342900" algn="ctr">
              <a:spcBef>
                <a:spcPct val="20000"/>
              </a:spcBef>
            </a:pPr>
            <a:r>
              <a:rPr lang="en-GB" sz="3200" dirty="0"/>
              <a:t>information processing</a:t>
            </a:r>
          </a:p>
        </p:txBody>
      </p:sp>
      <p:sp>
        <p:nvSpPr>
          <p:cNvPr id="833541" name="Rectangle 5"/>
          <p:cNvSpPr>
            <a:spLocks noChangeArrowheads="1"/>
          </p:cNvSpPr>
          <p:nvPr/>
        </p:nvSpPr>
        <p:spPr bwMode="auto">
          <a:xfrm>
            <a:off x="5106225" y="2527300"/>
            <a:ext cx="1377950" cy="676275"/>
          </a:xfrm>
          <a:prstGeom prst="rect">
            <a:avLst/>
          </a:prstGeom>
          <a:solidFill>
            <a:srgbClr val="FFFF00"/>
          </a:solidFill>
          <a:ln w="9525">
            <a:noFill/>
            <a:miter lim="800000"/>
            <a:headEnd/>
            <a:tailEnd/>
          </a:ln>
        </p:spPr>
        <p:txBody>
          <a:bodyPr/>
          <a:lstStyle/>
          <a:p>
            <a:pPr marL="342900" indent="-342900" algn="ctr">
              <a:spcBef>
                <a:spcPct val="20000"/>
              </a:spcBef>
            </a:pPr>
            <a:r>
              <a:rPr lang="en-GB" sz="3200"/>
              <a:t>simple</a:t>
            </a:r>
          </a:p>
        </p:txBody>
      </p:sp>
      <p:sp>
        <p:nvSpPr>
          <p:cNvPr id="833542" name="Rectangle 6"/>
          <p:cNvSpPr>
            <a:spLocks noChangeArrowheads="1"/>
          </p:cNvSpPr>
          <p:nvPr/>
        </p:nvSpPr>
        <p:spPr bwMode="auto">
          <a:xfrm>
            <a:off x="1435608" y="3103562"/>
            <a:ext cx="1738312" cy="604838"/>
          </a:xfrm>
          <a:prstGeom prst="rect">
            <a:avLst/>
          </a:prstGeom>
          <a:solidFill>
            <a:srgbClr val="FFFF00"/>
          </a:solidFill>
          <a:ln w="9525">
            <a:noFill/>
            <a:miter lim="800000"/>
            <a:headEnd/>
            <a:tailEnd/>
          </a:ln>
        </p:spPr>
        <p:txBody>
          <a:bodyPr/>
          <a:lstStyle/>
          <a:p>
            <a:pPr marL="342900" indent="-342900" algn="ctr">
              <a:spcBef>
                <a:spcPct val="20000"/>
              </a:spcBef>
            </a:pPr>
            <a:r>
              <a:rPr lang="en-GB" sz="3200" dirty="0"/>
              <a:t>complex</a:t>
            </a:r>
          </a:p>
        </p:txBody>
      </p:sp>
      <p:sp>
        <p:nvSpPr>
          <p:cNvPr id="833543" name="Rectangle 7"/>
          <p:cNvSpPr>
            <a:spLocks noChangeArrowheads="1"/>
          </p:cNvSpPr>
          <p:nvPr/>
        </p:nvSpPr>
        <p:spPr bwMode="auto">
          <a:xfrm>
            <a:off x="7002958" y="3103562"/>
            <a:ext cx="1811338" cy="604838"/>
          </a:xfrm>
          <a:prstGeom prst="rect">
            <a:avLst/>
          </a:prstGeom>
          <a:solidFill>
            <a:srgbClr val="FFFF00"/>
          </a:solidFill>
          <a:ln w="9525">
            <a:noFill/>
            <a:miter lim="800000"/>
            <a:headEnd/>
            <a:tailEnd/>
          </a:ln>
        </p:spPr>
        <p:txBody>
          <a:bodyPr/>
          <a:lstStyle/>
          <a:p>
            <a:pPr marL="342900" indent="-342900" algn="ctr">
              <a:spcBef>
                <a:spcPct val="20000"/>
              </a:spcBef>
            </a:pPr>
            <a:r>
              <a:rPr lang="en-GB" sz="3200"/>
              <a:t>attention</a:t>
            </a:r>
          </a:p>
        </p:txBody>
      </p:sp>
      <p:sp>
        <p:nvSpPr>
          <p:cNvPr id="833544" name="Rectangle 8"/>
          <p:cNvSpPr>
            <a:spLocks noChangeArrowheads="1"/>
          </p:cNvSpPr>
          <p:nvPr/>
        </p:nvSpPr>
        <p:spPr bwMode="auto">
          <a:xfrm>
            <a:off x="3080575" y="3578225"/>
            <a:ext cx="1522413" cy="604837"/>
          </a:xfrm>
          <a:prstGeom prst="rect">
            <a:avLst/>
          </a:prstGeom>
          <a:solidFill>
            <a:srgbClr val="FFFF00"/>
          </a:solidFill>
          <a:ln w="9525">
            <a:noFill/>
            <a:miter lim="800000"/>
            <a:headEnd/>
            <a:tailEnd/>
          </a:ln>
        </p:spPr>
        <p:txBody>
          <a:bodyPr/>
          <a:lstStyle/>
          <a:p>
            <a:pPr marL="342900" indent="-342900" algn="ctr">
              <a:spcBef>
                <a:spcPct val="20000"/>
              </a:spcBef>
            </a:pPr>
            <a:r>
              <a:rPr lang="en-GB" sz="3200" dirty="0"/>
              <a:t>arousal</a:t>
            </a:r>
          </a:p>
        </p:txBody>
      </p:sp>
      <p:sp>
        <p:nvSpPr>
          <p:cNvPr id="833545" name="Rectangle 9"/>
          <p:cNvSpPr>
            <a:spLocks noChangeArrowheads="1"/>
          </p:cNvSpPr>
          <p:nvPr/>
        </p:nvSpPr>
        <p:spPr bwMode="auto">
          <a:xfrm>
            <a:off x="1596551" y="4154487"/>
            <a:ext cx="2530475" cy="604838"/>
          </a:xfrm>
          <a:prstGeom prst="rect">
            <a:avLst/>
          </a:prstGeom>
          <a:solidFill>
            <a:srgbClr val="FFFF00"/>
          </a:solidFill>
          <a:ln w="9525">
            <a:noFill/>
            <a:miter lim="800000"/>
            <a:headEnd/>
            <a:tailEnd/>
          </a:ln>
        </p:spPr>
        <p:txBody>
          <a:bodyPr/>
          <a:lstStyle/>
          <a:p>
            <a:pPr marL="342900" indent="-342900" algn="ctr">
              <a:spcBef>
                <a:spcPct val="20000"/>
              </a:spcBef>
            </a:pPr>
            <a:r>
              <a:rPr lang="en-GB" sz="3200" dirty="0"/>
              <a:t>performance</a:t>
            </a:r>
          </a:p>
        </p:txBody>
      </p:sp>
      <p:sp>
        <p:nvSpPr>
          <p:cNvPr id="833546" name="Rectangle 10"/>
          <p:cNvSpPr>
            <a:spLocks noChangeArrowheads="1"/>
          </p:cNvSpPr>
          <p:nvPr/>
        </p:nvSpPr>
        <p:spPr bwMode="auto">
          <a:xfrm>
            <a:off x="2284300" y="4759325"/>
            <a:ext cx="2098675" cy="604837"/>
          </a:xfrm>
          <a:prstGeom prst="rect">
            <a:avLst/>
          </a:prstGeom>
          <a:solidFill>
            <a:srgbClr val="FFFF00"/>
          </a:solidFill>
          <a:ln w="9525">
            <a:noFill/>
            <a:miter lim="800000"/>
            <a:headEnd/>
            <a:tailEnd/>
          </a:ln>
        </p:spPr>
        <p:txBody>
          <a:bodyPr/>
          <a:lstStyle/>
          <a:p>
            <a:pPr marL="342900" indent="-342900" algn="ctr">
              <a:spcBef>
                <a:spcPct val="20000"/>
              </a:spcBef>
            </a:pPr>
            <a:r>
              <a:rPr lang="en-GB" sz="3200" dirty="0"/>
              <a:t>distraction</a:t>
            </a:r>
          </a:p>
        </p:txBody>
      </p:sp>
      <p:sp>
        <p:nvSpPr>
          <p:cNvPr id="833548" name="Rectangle 12"/>
          <p:cNvSpPr>
            <a:spLocks noChangeArrowheads="1"/>
          </p:cNvSpPr>
          <p:nvPr/>
        </p:nvSpPr>
        <p:spPr bwMode="auto">
          <a:xfrm>
            <a:off x="5407520" y="5264150"/>
            <a:ext cx="1595438" cy="604837"/>
          </a:xfrm>
          <a:prstGeom prst="rect">
            <a:avLst/>
          </a:prstGeom>
          <a:solidFill>
            <a:srgbClr val="FFFF00"/>
          </a:solidFill>
          <a:ln w="9525">
            <a:noFill/>
            <a:miter lim="800000"/>
            <a:headEnd/>
            <a:tailEnd/>
          </a:ln>
        </p:spPr>
        <p:txBody>
          <a:bodyPr/>
          <a:lstStyle/>
          <a:p>
            <a:pPr marL="342900" indent="-342900" algn="ctr">
              <a:spcBef>
                <a:spcPct val="20000"/>
              </a:spcBef>
            </a:pPr>
            <a:r>
              <a:rPr lang="en-GB" sz="3200" dirty="0"/>
              <a:t>arousal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33540"/>
                                        </p:tgtEl>
                                        <p:attrNameLst>
                                          <p:attrName>style.visibility</p:attrName>
                                        </p:attrNameLst>
                                      </p:cBhvr>
                                      <p:to>
                                        <p:strVal val="visible"/>
                                      </p:to>
                                    </p:set>
                                    <p:anim to="" calcmode="lin" valueType="num">
                                      <p:cBhvr>
                                        <p:cTn id="7" dur="1" fill="hold"/>
                                        <p:tgtEl>
                                          <p:spTgt spid="83354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833541"/>
                                        </p:tgtEl>
                                        <p:attrNameLst>
                                          <p:attrName>style.visibility</p:attrName>
                                        </p:attrNameLst>
                                      </p:cBhvr>
                                      <p:to>
                                        <p:strVal val="visible"/>
                                      </p:to>
                                    </p:set>
                                    <p:anim to="" calcmode="lin" valueType="num">
                                      <p:cBhvr>
                                        <p:cTn id="12" dur="1" fill="hold"/>
                                        <p:tgtEl>
                                          <p:spTgt spid="833541"/>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833542"/>
                                        </p:tgtEl>
                                        <p:attrNameLst>
                                          <p:attrName>style.visibility</p:attrName>
                                        </p:attrNameLst>
                                      </p:cBhvr>
                                      <p:to>
                                        <p:strVal val="visible"/>
                                      </p:to>
                                    </p:set>
                                    <p:anim to="" calcmode="lin" valueType="num">
                                      <p:cBhvr>
                                        <p:cTn id="17" dur="1" fill="hold"/>
                                        <p:tgtEl>
                                          <p:spTgt spid="833542"/>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833543"/>
                                        </p:tgtEl>
                                        <p:attrNameLst>
                                          <p:attrName>style.visibility</p:attrName>
                                        </p:attrNameLst>
                                      </p:cBhvr>
                                      <p:to>
                                        <p:strVal val="visible"/>
                                      </p:to>
                                    </p:set>
                                    <p:anim to="" calcmode="lin" valueType="num">
                                      <p:cBhvr>
                                        <p:cTn id="22" dur="1" fill="hold"/>
                                        <p:tgtEl>
                                          <p:spTgt spid="833543"/>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833544"/>
                                        </p:tgtEl>
                                        <p:attrNameLst>
                                          <p:attrName>style.visibility</p:attrName>
                                        </p:attrNameLst>
                                      </p:cBhvr>
                                      <p:to>
                                        <p:strVal val="visible"/>
                                      </p:to>
                                    </p:set>
                                    <p:anim to="" calcmode="lin" valueType="num">
                                      <p:cBhvr>
                                        <p:cTn id="27" dur="1" fill="hold"/>
                                        <p:tgtEl>
                                          <p:spTgt spid="833544"/>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833545"/>
                                        </p:tgtEl>
                                        <p:attrNameLst>
                                          <p:attrName>style.visibility</p:attrName>
                                        </p:attrNameLst>
                                      </p:cBhvr>
                                      <p:to>
                                        <p:strVal val="visible"/>
                                      </p:to>
                                    </p:set>
                                    <p:anim to="" calcmode="lin" valueType="num">
                                      <p:cBhvr>
                                        <p:cTn id="32" dur="1" fill="hold"/>
                                        <p:tgtEl>
                                          <p:spTgt spid="833545"/>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833546"/>
                                        </p:tgtEl>
                                        <p:attrNameLst>
                                          <p:attrName>style.visibility</p:attrName>
                                        </p:attrNameLst>
                                      </p:cBhvr>
                                      <p:to>
                                        <p:strVal val="visible"/>
                                      </p:to>
                                    </p:set>
                                    <p:anim to="" calcmode="lin" valueType="num">
                                      <p:cBhvr>
                                        <p:cTn id="37" dur="1" fill="hold"/>
                                        <p:tgtEl>
                                          <p:spTgt spid="833546"/>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833548"/>
                                        </p:tgtEl>
                                        <p:attrNameLst>
                                          <p:attrName>style.visibility</p:attrName>
                                        </p:attrNameLst>
                                      </p:cBhvr>
                                      <p:to>
                                        <p:strVal val="visible"/>
                                      </p:to>
                                    </p:set>
                                    <p:anim to="" calcmode="lin" valueType="num">
                                      <p:cBhvr>
                                        <p:cTn id="42" dur="1" fill="hold"/>
                                        <p:tgtEl>
                                          <p:spTgt spid="83354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3540" grpId="0" animBg="1"/>
      <p:bldP spid="833541" grpId="0" animBg="1"/>
      <p:bldP spid="833542" grpId="0" animBg="1"/>
      <p:bldP spid="833543" grpId="0" animBg="1"/>
      <p:bldP spid="833544" grpId="0" animBg="1"/>
      <p:bldP spid="833545" grpId="0" animBg="1"/>
      <p:bldP spid="833546" grpId="0" animBg="1"/>
      <p:bldP spid="833548" grpId="0" animBg="1"/>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Slide Number Placeholder 5"/>
          <p:cNvSpPr>
            <a:spLocks noGrp="1"/>
          </p:cNvSpPr>
          <p:nvPr>
            <p:ph type="sldNum" sz="quarter" idx="12"/>
          </p:nvPr>
        </p:nvSpPr>
        <p:spPr>
          <a:noFill/>
        </p:spPr>
        <p:txBody>
          <a:bodyPr/>
          <a:lstStyle/>
          <a:p>
            <a:fld id="{15029AD3-1738-415D-A5CF-19FDDCD9ED10}" type="slidenum">
              <a:rPr lang="en-GB" smtClean="0"/>
              <a:pPr/>
              <a:t>51</a:t>
            </a:fld>
            <a:endParaRPr lang="en-GB" smtClean="0"/>
          </a:p>
        </p:txBody>
      </p:sp>
      <p:sp>
        <p:nvSpPr>
          <p:cNvPr id="82947" name="Rectangle 2"/>
          <p:cNvSpPr>
            <a:spLocks noGrp="1" noChangeArrowheads="1"/>
          </p:cNvSpPr>
          <p:nvPr>
            <p:ph type="title"/>
          </p:nvPr>
        </p:nvSpPr>
        <p:spPr/>
        <p:txBody>
          <a:bodyPr/>
          <a:lstStyle/>
          <a:p>
            <a:pPr eaLnBrk="1" hangingPunct="1"/>
            <a:r>
              <a:rPr lang="en-GB" sz="4000" smtClean="0"/>
              <a:t>Implications of social facilitation</a:t>
            </a:r>
            <a:endParaRPr lang="en-US" sz="4000" smtClean="0"/>
          </a:p>
        </p:txBody>
      </p:sp>
      <p:sp>
        <p:nvSpPr>
          <p:cNvPr id="82948" name="Rectangle 3"/>
          <p:cNvSpPr>
            <a:spLocks noGrp="1" noChangeArrowheads="1"/>
          </p:cNvSpPr>
          <p:nvPr>
            <p:ph type="body" idx="1"/>
          </p:nvPr>
        </p:nvSpPr>
        <p:spPr>
          <a:xfrm>
            <a:off x="1163782" y="1600200"/>
            <a:ext cx="7523018" cy="2260600"/>
          </a:xfrm>
          <a:noFill/>
        </p:spPr>
        <p:txBody>
          <a:bodyPr/>
          <a:lstStyle/>
          <a:p>
            <a:pPr eaLnBrk="1" hangingPunct="1"/>
            <a:r>
              <a:rPr lang="en-GB" dirty="0" smtClean="0"/>
              <a:t>Learn new skill in  </a:t>
            </a:r>
          </a:p>
          <a:p>
            <a:pPr eaLnBrk="1" hangingPunct="1"/>
            <a:r>
              <a:rPr lang="en-GB" dirty="0" smtClean="0"/>
              <a:t>Train/practice with  </a:t>
            </a:r>
          </a:p>
          <a:p>
            <a:pPr eaLnBrk="1" hangingPunct="1"/>
            <a:r>
              <a:rPr lang="en-GB" dirty="0" smtClean="0"/>
              <a:t>Learn to minimise effects of </a:t>
            </a:r>
            <a:r>
              <a:rPr lang="en-GB" dirty="0" err="1" smtClean="0"/>
              <a:t>distractors</a:t>
            </a:r>
            <a:r>
              <a:rPr lang="en-GB" dirty="0" smtClean="0"/>
              <a:t> –  </a:t>
            </a:r>
            <a:endParaRPr lang="en-US" dirty="0" smtClean="0"/>
          </a:p>
        </p:txBody>
      </p:sp>
      <p:sp>
        <p:nvSpPr>
          <p:cNvPr id="526340" name="Rectangle 4"/>
          <p:cNvSpPr>
            <a:spLocks noChangeArrowheads="1"/>
          </p:cNvSpPr>
          <p:nvPr/>
        </p:nvSpPr>
        <p:spPr bwMode="auto">
          <a:xfrm>
            <a:off x="4531233" y="1600200"/>
            <a:ext cx="1738312" cy="604837"/>
          </a:xfrm>
          <a:prstGeom prst="rect">
            <a:avLst/>
          </a:prstGeom>
          <a:solidFill>
            <a:srgbClr val="FFFF00"/>
          </a:solidFill>
          <a:ln w="9525">
            <a:noFill/>
            <a:miter lim="800000"/>
            <a:headEnd/>
            <a:tailEnd/>
          </a:ln>
        </p:spPr>
        <p:txBody>
          <a:bodyPr/>
          <a:lstStyle/>
          <a:p>
            <a:pPr marL="342900" indent="-342900" algn="ctr">
              <a:spcBef>
                <a:spcPct val="20000"/>
              </a:spcBef>
            </a:pPr>
            <a:r>
              <a:rPr lang="en-GB" sz="3200" dirty="0"/>
              <a:t>isolation</a:t>
            </a:r>
          </a:p>
        </p:txBody>
      </p:sp>
      <p:sp>
        <p:nvSpPr>
          <p:cNvPr id="526341" name="Rectangle 5"/>
          <p:cNvSpPr>
            <a:spLocks noChangeArrowheads="1"/>
          </p:cNvSpPr>
          <p:nvPr/>
        </p:nvSpPr>
        <p:spPr bwMode="auto">
          <a:xfrm>
            <a:off x="4747133" y="2247900"/>
            <a:ext cx="1377950" cy="604837"/>
          </a:xfrm>
          <a:prstGeom prst="rect">
            <a:avLst/>
          </a:prstGeom>
          <a:solidFill>
            <a:srgbClr val="FFFF00"/>
          </a:solidFill>
          <a:ln w="9525">
            <a:noFill/>
            <a:miter lim="800000"/>
            <a:headEnd/>
            <a:tailEnd/>
          </a:ln>
        </p:spPr>
        <p:txBody>
          <a:bodyPr/>
          <a:lstStyle/>
          <a:p>
            <a:pPr marL="342900" indent="-342900" algn="ctr">
              <a:spcBef>
                <a:spcPct val="20000"/>
              </a:spcBef>
            </a:pPr>
            <a:r>
              <a:rPr lang="en-GB" sz="3200"/>
              <a:t>others</a:t>
            </a:r>
          </a:p>
        </p:txBody>
      </p:sp>
      <p:sp>
        <p:nvSpPr>
          <p:cNvPr id="526342" name="Rectangle 6"/>
          <p:cNvSpPr>
            <a:spLocks noChangeArrowheads="1"/>
          </p:cNvSpPr>
          <p:nvPr/>
        </p:nvSpPr>
        <p:spPr bwMode="auto">
          <a:xfrm>
            <a:off x="1435608" y="3400425"/>
            <a:ext cx="5915218" cy="647700"/>
          </a:xfrm>
          <a:prstGeom prst="rect">
            <a:avLst/>
          </a:prstGeom>
          <a:solidFill>
            <a:srgbClr val="FFFF00"/>
          </a:solidFill>
          <a:ln w="9525">
            <a:noFill/>
            <a:miter lim="800000"/>
            <a:headEnd/>
            <a:tailEnd/>
          </a:ln>
        </p:spPr>
        <p:txBody>
          <a:bodyPr/>
          <a:lstStyle/>
          <a:p>
            <a:pPr marL="342900" indent="-342900" algn="ctr">
              <a:spcBef>
                <a:spcPct val="20000"/>
              </a:spcBef>
            </a:pPr>
            <a:r>
              <a:rPr lang="en-GB" sz="3200" dirty="0"/>
              <a:t>relaxation, self-talk, imagery, etc</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63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634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2634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6340" grpId="0" build="p" autoUpdateAnimBg="0"/>
      <p:bldP spid="526341" grpId="0" build="p" autoUpdateAnimBg="0"/>
      <p:bldP spid="526342"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Spatial summation – Typical question</a:t>
            </a:r>
            <a:endParaRPr lang="en-GB" dirty="0"/>
          </a:p>
        </p:txBody>
      </p:sp>
      <p:sp>
        <p:nvSpPr>
          <p:cNvPr id="3" name="Content Placeholder 2"/>
          <p:cNvSpPr>
            <a:spLocks noGrp="1"/>
          </p:cNvSpPr>
          <p:nvPr>
            <p:ph idx="1"/>
          </p:nvPr>
        </p:nvSpPr>
        <p:spPr/>
        <p:txBody>
          <a:bodyPr>
            <a:normAutofit/>
          </a:bodyPr>
          <a:lstStyle/>
          <a:p>
            <a:pPr marL="82550" indent="0">
              <a:buNone/>
            </a:pPr>
            <a:r>
              <a:rPr lang="en-GB" sz="2400" dirty="0" smtClean="0"/>
              <a:t>All gymnastic events require controlled powerful movements.</a:t>
            </a:r>
          </a:p>
          <a:p>
            <a:pPr marL="82550" indent="0">
              <a:buNone/>
            </a:pPr>
            <a:r>
              <a:rPr lang="en-GB" sz="2400" dirty="0" smtClean="0"/>
              <a:t>How can a performer vary the strength of muscular contractions to ensure that a skill is completed correctly?							</a:t>
            </a:r>
            <a:r>
              <a:rPr lang="en-GB" sz="2400" i="1" dirty="0" smtClean="0"/>
              <a:t>(4 marks) </a:t>
            </a:r>
            <a:endParaRPr lang="en-GB" sz="2400" dirty="0" smtClean="0"/>
          </a:p>
          <a:p>
            <a:pPr>
              <a:buNone/>
            </a:pPr>
            <a:endParaRPr lang="en-GB" sz="24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p>
            <a:fld id="{40B96595-38FF-4C7A-BD2F-16561B0A6903}" type="slidenum">
              <a:rPr lang="en-GB" smtClean="0"/>
              <a:pPr/>
              <a:t>53</a:t>
            </a:fld>
            <a:endParaRPr lang="en-GB" smtClean="0"/>
          </a:p>
        </p:txBody>
      </p:sp>
      <p:sp>
        <p:nvSpPr>
          <p:cNvPr id="46083" name="Rectangle 2"/>
          <p:cNvSpPr>
            <a:spLocks noGrp="1" noChangeArrowheads="1"/>
          </p:cNvSpPr>
          <p:nvPr>
            <p:ph type="title"/>
          </p:nvPr>
        </p:nvSpPr>
        <p:spPr/>
        <p:txBody>
          <a:bodyPr/>
          <a:lstStyle/>
          <a:p>
            <a:pPr eaLnBrk="1" hangingPunct="1"/>
            <a:r>
              <a:rPr lang="en-GB" smtClean="0"/>
              <a:t>Motor Units</a:t>
            </a:r>
          </a:p>
        </p:txBody>
      </p:sp>
      <p:sp>
        <p:nvSpPr>
          <p:cNvPr id="46084" name="Rectangle 3"/>
          <p:cNvSpPr>
            <a:spLocks noGrp="1" noChangeArrowheads="1"/>
          </p:cNvSpPr>
          <p:nvPr>
            <p:ph type="body" idx="1"/>
          </p:nvPr>
        </p:nvSpPr>
        <p:spPr>
          <a:xfrm>
            <a:off x="1285874" y="1600200"/>
            <a:ext cx="7647814" cy="3043238"/>
          </a:xfrm>
        </p:spPr>
        <p:txBody>
          <a:bodyPr>
            <a:noAutofit/>
          </a:bodyPr>
          <a:lstStyle/>
          <a:p>
            <a:r>
              <a:rPr lang="en-GB" dirty="0" smtClean="0"/>
              <a:t>Muscle = bundles of </a:t>
            </a:r>
          </a:p>
          <a:p>
            <a:r>
              <a:rPr lang="en-GB" dirty="0" smtClean="0"/>
              <a:t>Group of  muscle fibres + motor neurone = </a:t>
            </a:r>
          </a:p>
          <a:p>
            <a:r>
              <a:rPr lang="en-GB" dirty="0" smtClean="0"/>
              <a:t>Either            or              -twitch units</a:t>
            </a:r>
          </a:p>
          <a:p>
            <a:pPr eaLnBrk="1" hangingPunct="1"/>
            <a:r>
              <a:rPr lang="en-GB" dirty="0" smtClean="0"/>
              <a:t>Different sizes of motor units:</a:t>
            </a:r>
          </a:p>
          <a:p>
            <a:pPr lvl="1" eaLnBrk="1" hangingPunct="1"/>
            <a:r>
              <a:rPr lang="en-GB" sz="3200" dirty="0" smtClean="0"/>
              <a:t>larger unit -</a:t>
            </a:r>
          </a:p>
          <a:p>
            <a:pPr lvl="1" eaLnBrk="1" hangingPunct="1"/>
            <a:r>
              <a:rPr lang="en-GB" sz="3200" dirty="0" smtClean="0"/>
              <a:t>more units used -</a:t>
            </a:r>
          </a:p>
          <a:p>
            <a:pPr lvl="1" eaLnBrk="1" hangingPunct="1"/>
            <a:r>
              <a:rPr lang="en-GB" sz="3200" dirty="0" smtClean="0"/>
              <a:t>FT unit -</a:t>
            </a:r>
          </a:p>
          <a:p>
            <a:pPr eaLnBrk="1" hangingPunct="1"/>
            <a:endParaRPr lang="en-GB" dirty="0" smtClean="0"/>
          </a:p>
          <a:p>
            <a:pPr eaLnBrk="1" hangingPunct="1"/>
            <a:endParaRPr lang="en-GB" dirty="0" smtClean="0"/>
          </a:p>
        </p:txBody>
      </p:sp>
      <p:sp>
        <p:nvSpPr>
          <p:cNvPr id="287748" name="Text Box 4"/>
          <p:cNvSpPr txBox="1">
            <a:spLocks noChangeArrowheads="1"/>
          </p:cNvSpPr>
          <p:nvPr/>
        </p:nvSpPr>
        <p:spPr bwMode="auto">
          <a:xfrm>
            <a:off x="5205413" y="1600200"/>
            <a:ext cx="2945182" cy="579437"/>
          </a:xfrm>
          <a:prstGeom prst="rect">
            <a:avLst/>
          </a:prstGeom>
          <a:solidFill>
            <a:srgbClr val="FFFF00"/>
          </a:solidFill>
          <a:ln w="9525">
            <a:noFill/>
            <a:miter lim="800000"/>
            <a:headEnd/>
            <a:tailEnd/>
          </a:ln>
        </p:spPr>
        <p:txBody>
          <a:bodyPr wrap="square">
            <a:spAutoFit/>
          </a:bodyPr>
          <a:lstStyle/>
          <a:p>
            <a:pPr algn="ctr" eaLnBrk="0" hangingPunct="0">
              <a:spcBef>
                <a:spcPct val="20000"/>
              </a:spcBef>
            </a:pPr>
            <a:r>
              <a:rPr lang="en-GB" sz="3200" dirty="0" smtClean="0"/>
              <a:t>muscle </a:t>
            </a:r>
            <a:r>
              <a:rPr lang="en-GB" sz="3200" dirty="0"/>
              <a:t>fibres</a:t>
            </a:r>
          </a:p>
        </p:txBody>
      </p:sp>
      <p:sp>
        <p:nvSpPr>
          <p:cNvPr id="287749" name="Text Box 5"/>
          <p:cNvSpPr txBox="1">
            <a:spLocks noChangeArrowheads="1"/>
          </p:cNvSpPr>
          <p:nvPr/>
        </p:nvSpPr>
        <p:spPr bwMode="auto">
          <a:xfrm>
            <a:off x="2000250" y="2635251"/>
            <a:ext cx="2205914" cy="579437"/>
          </a:xfrm>
          <a:prstGeom prst="rect">
            <a:avLst/>
          </a:prstGeom>
          <a:solidFill>
            <a:srgbClr val="FFFF00"/>
          </a:solidFill>
          <a:ln w="9525">
            <a:noFill/>
            <a:miter lim="800000"/>
            <a:headEnd/>
            <a:tailEnd/>
          </a:ln>
        </p:spPr>
        <p:txBody>
          <a:bodyPr wrap="square">
            <a:spAutoFit/>
          </a:bodyPr>
          <a:lstStyle/>
          <a:p>
            <a:pPr algn="ctr" eaLnBrk="0" hangingPunct="0">
              <a:spcBef>
                <a:spcPct val="20000"/>
              </a:spcBef>
            </a:pPr>
            <a:r>
              <a:rPr lang="en-GB" sz="3200" dirty="0"/>
              <a:t>motor unit</a:t>
            </a:r>
          </a:p>
        </p:txBody>
      </p:sp>
      <p:sp>
        <p:nvSpPr>
          <p:cNvPr id="10" name="Text Box 4"/>
          <p:cNvSpPr txBox="1">
            <a:spLocks noChangeArrowheads="1"/>
          </p:cNvSpPr>
          <p:nvPr/>
        </p:nvSpPr>
        <p:spPr bwMode="auto">
          <a:xfrm>
            <a:off x="2707574" y="3214688"/>
            <a:ext cx="1297781" cy="579437"/>
          </a:xfrm>
          <a:prstGeom prst="rect">
            <a:avLst/>
          </a:prstGeom>
          <a:solidFill>
            <a:srgbClr val="FFFF00"/>
          </a:solidFill>
          <a:ln w="9525">
            <a:noFill/>
            <a:miter lim="800000"/>
            <a:headEnd/>
            <a:tailEnd/>
          </a:ln>
        </p:spPr>
        <p:txBody>
          <a:bodyPr wrap="square">
            <a:spAutoFit/>
          </a:bodyPr>
          <a:lstStyle/>
          <a:p>
            <a:pPr algn="ctr" eaLnBrk="0" hangingPunct="0">
              <a:spcBef>
                <a:spcPct val="20000"/>
              </a:spcBef>
            </a:pPr>
            <a:r>
              <a:rPr lang="en-GB" sz="3200" dirty="0" smtClean="0"/>
              <a:t>fast</a:t>
            </a:r>
            <a:endParaRPr lang="en-GB" sz="3200" dirty="0"/>
          </a:p>
        </p:txBody>
      </p:sp>
      <p:sp>
        <p:nvSpPr>
          <p:cNvPr id="11" name="Text Box 6"/>
          <p:cNvSpPr txBox="1">
            <a:spLocks noChangeArrowheads="1"/>
          </p:cNvSpPr>
          <p:nvPr/>
        </p:nvSpPr>
        <p:spPr bwMode="auto">
          <a:xfrm>
            <a:off x="5284660" y="4929188"/>
            <a:ext cx="3786188" cy="584200"/>
          </a:xfrm>
          <a:prstGeom prst="rect">
            <a:avLst/>
          </a:prstGeom>
          <a:solidFill>
            <a:srgbClr val="FFFF00"/>
          </a:solidFill>
          <a:ln w="9525">
            <a:noFill/>
            <a:miter lim="800000"/>
            <a:headEnd/>
            <a:tailEnd/>
          </a:ln>
        </p:spPr>
        <p:txBody>
          <a:bodyPr>
            <a:spAutoFit/>
          </a:bodyPr>
          <a:lstStyle/>
          <a:p>
            <a:pPr algn="ctr" eaLnBrk="0" hangingPunct="0">
              <a:spcBef>
                <a:spcPct val="20000"/>
              </a:spcBef>
            </a:pPr>
            <a:r>
              <a:rPr lang="en-GB" sz="3200" dirty="0"/>
              <a:t>more force/strength</a:t>
            </a:r>
          </a:p>
        </p:txBody>
      </p:sp>
      <p:sp>
        <p:nvSpPr>
          <p:cNvPr id="12" name="Right Brace 11"/>
          <p:cNvSpPr/>
          <p:nvPr/>
        </p:nvSpPr>
        <p:spPr>
          <a:xfrm>
            <a:off x="4633913" y="4429125"/>
            <a:ext cx="571500" cy="1500188"/>
          </a:xfrm>
          <a:prstGeom prst="rightBrace">
            <a:avLst/>
          </a:prstGeom>
          <a:ln w="38100">
            <a:solidFill>
              <a:schemeClr val="tx2"/>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a:p>
        </p:txBody>
      </p:sp>
      <p:sp>
        <p:nvSpPr>
          <p:cNvPr id="13" name="Text Box 4"/>
          <p:cNvSpPr txBox="1">
            <a:spLocks noChangeArrowheads="1"/>
          </p:cNvSpPr>
          <p:nvPr/>
        </p:nvSpPr>
        <p:spPr bwMode="auto">
          <a:xfrm>
            <a:off x="4572000" y="3214688"/>
            <a:ext cx="1297781" cy="579437"/>
          </a:xfrm>
          <a:prstGeom prst="rect">
            <a:avLst/>
          </a:prstGeom>
          <a:solidFill>
            <a:srgbClr val="FFFF00"/>
          </a:solidFill>
          <a:ln w="9525">
            <a:noFill/>
            <a:miter lim="800000"/>
            <a:headEnd/>
            <a:tailEnd/>
          </a:ln>
        </p:spPr>
        <p:txBody>
          <a:bodyPr wrap="square">
            <a:spAutoFit/>
          </a:bodyPr>
          <a:lstStyle/>
          <a:p>
            <a:pPr algn="ctr" eaLnBrk="0" hangingPunct="0">
              <a:spcBef>
                <a:spcPct val="20000"/>
              </a:spcBef>
            </a:pPr>
            <a:r>
              <a:rPr lang="en-GB" sz="3200" dirty="0" smtClean="0"/>
              <a:t>slow</a:t>
            </a:r>
            <a:endParaRPr lang="en-GB"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7748"/>
                                        </p:tgtEl>
                                        <p:attrNameLst>
                                          <p:attrName>style.visibility</p:attrName>
                                        </p:attrNameLst>
                                      </p:cBhvr>
                                      <p:to>
                                        <p:strVal val="visible"/>
                                      </p:to>
                                    </p:set>
                                    <p:animEffect transition="in" filter="dissolve">
                                      <p:cBhvr>
                                        <p:cTn id="7" dur="500"/>
                                        <p:tgtEl>
                                          <p:spTgt spid="287748"/>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287749"/>
                                        </p:tgtEl>
                                        <p:attrNameLst>
                                          <p:attrName>style.visibility</p:attrName>
                                        </p:attrNameLst>
                                      </p:cBhvr>
                                      <p:to>
                                        <p:strVal val="visible"/>
                                      </p:to>
                                    </p:set>
                                    <p:anim calcmode="lin" valueType="num">
                                      <p:cBhvr>
                                        <p:cTn id="12" dur="1000" fill="hold"/>
                                        <p:tgtEl>
                                          <p:spTgt spid="287749"/>
                                        </p:tgtEl>
                                        <p:attrNameLst>
                                          <p:attrName>ppt_w</p:attrName>
                                        </p:attrNameLst>
                                      </p:cBhvr>
                                      <p:tavLst>
                                        <p:tav tm="0">
                                          <p:val>
                                            <p:strVal val="#ppt_w*0.70"/>
                                          </p:val>
                                        </p:tav>
                                        <p:tav tm="100000">
                                          <p:val>
                                            <p:strVal val="#ppt_w"/>
                                          </p:val>
                                        </p:tav>
                                      </p:tavLst>
                                    </p:anim>
                                    <p:anim calcmode="lin" valueType="num">
                                      <p:cBhvr>
                                        <p:cTn id="13" dur="1000" fill="hold"/>
                                        <p:tgtEl>
                                          <p:spTgt spid="287749"/>
                                        </p:tgtEl>
                                        <p:attrNameLst>
                                          <p:attrName>ppt_h</p:attrName>
                                        </p:attrNameLst>
                                      </p:cBhvr>
                                      <p:tavLst>
                                        <p:tav tm="0">
                                          <p:val>
                                            <p:strVal val="#ppt_h"/>
                                          </p:val>
                                        </p:tav>
                                        <p:tav tm="100000">
                                          <p:val>
                                            <p:strVal val="#ppt_h"/>
                                          </p:val>
                                        </p:tav>
                                      </p:tavLst>
                                    </p:anim>
                                    <p:animEffect transition="in" filter="fade">
                                      <p:cBhvr>
                                        <p:cTn id="14" dur="1000"/>
                                        <p:tgtEl>
                                          <p:spTgt spid="287749"/>
                                        </p:tgtEl>
                                      </p:cBhvr>
                                    </p:animEffect>
                                  </p:childTnLst>
                                </p:cTn>
                              </p:par>
                            </p:childTnLst>
                          </p:cTn>
                        </p:par>
                      </p:childTnLst>
                    </p:cTn>
                  </p:par>
                  <p:par>
                    <p:cTn id="15" fill="hold">
                      <p:stCondLst>
                        <p:cond delay="indefinite"/>
                      </p:stCondLst>
                      <p:childTnLst>
                        <p:par>
                          <p:cTn id="16" fill="hold">
                            <p:stCondLst>
                              <p:cond delay="0"/>
                            </p:stCondLst>
                            <p:childTnLst>
                              <p:par>
                                <p:cTn id="17" presetID="38" presetClass="entr" presetSubtype="0" accel="50000" fill="hold" grpId="0" nodeType="clickEffect">
                                  <p:stCondLst>
                                    <p:cond delay="0"/>
                                  </p:stCondLst>
                                  <p:iterate type="lt">
                                    <p:tmPct val="50000"/>
                                  </p:iterate>
                                  <p:childTnLst>
                                    <p:set>
                                      <p:cBhvr>
                                        <p:cTn id="18" dur="1" fill="hold">
                                          <p:stCondLst>
                                            <p:cond delay="0"/>
                                          </p:stCondLst>
                                        </p:cTn>
                                        <p:tgtEl>
                                          <p:spTgt spid="10"/>
                                        </p:tgtEl>
                                        <p:attrNameLst>
                                          <p:attrName>style.visibility</p:attrName>
                                        </p:attrNameLst>
                                      </p:cBhvr>
                                      <p:to>
                                        <p:strVal val="visible"/>
                                      </p:to>
                                    </p:set>
                                    <p:set>
                                      <p:cBhvr>
                                        <p:cTn id="19" dur="455" fill="hold">
                                          <p:stCondLst>
                                            <p:cond delay="0"/>
                                          </p:stCondLst>
                                        </p:cTn>
                                        <p:tgtEl>
                                          <p:spTgt spid="10"/>
                                        </p:tgtEl>
                                        <p:attrNameLst>
                                          <p:attrName>style.rotation</p:attrName>
                                        </p:attrNameLst>
                                      </p:cBhvr>
                                      <p:to>
                                        <p:strVal val="-45.0"/>
                                      </p:to>
                                    </p:set>
                                    <p:anim calcmode="lin" valueType="num">
                                      <p:cBhvr>
                                        <p:cTn id="20" dur="455" fill="hold">
                                          <p:stCondLst>
                                            <p:cond delay="455"/>
                                          </p:stCondLst>
                                        </p:cTn>
                                        <p:tgtEl>
                                          <p:spTgt spid="10"/>
                                        </p:tgtEl>
                                        <p:attrNameLst>
                                          <p:attrName>style.rotation</p:attrName>
                                        </p:attrNameLst>
                                      </p:cBhvr>
                                      <p:tavLst>
                                        <p:tav tm="0">
                                          <p:val>
                                            <p:fltVal val="-45"/>
                                          </p:val>
                                        </p:tav>
                                        <p:tav tm="69900">
                                          <p:val>
                                            <p:fltVal val="45"/>
                                          </p:val>
                                        </p:tav>
                                        <p:tav tm="100000">
                                          <p:val>
                                            <p:fltVal val="0"/>
                                          </p:val>
                                        </p:tav>
                                      </p:tavLst>
                                    </p:anim>
                                    <p:anim calcmode="lin" valueType="num">
                                      <p:cBhvr>
                                        <p:cTn id="21" dur="455" fill="hold">
                                          <p:stCondLst>
                                            <p:cond delay="0"/>
                                          </p:stCondLst>
                                        </p:cTn>
                                        <p:tgtEl>
                                          <p:spTgt spid="10"/>
                                        </p:tgtEl>
                                        <p:attrNameLst>
                                          <p:attrName>ppt_y</p:attrName>
                                        </p:attrNameLst>
                                      </p:cBhvr>
                                      <p:tavLst>
                                        <p:tav tm="0">
                                          <p:val>
                                            <p:strVal val="#ppt_y-1"/>
                                          </p:val>
                                        </p:tav>
                                        <p:tav tm="100000">
                                          <p:val>
                                            <p:strVal val="#ppt_y-(0.354*#ppt_w-0.172*#ppt_h)"/>
                                          </p:val>
                                        </p:tav>
                                      </p:tavLst>
                                    </p:anim>
                                    <p:anim calcmode="lin" valueType="num">
                                      <p:cBhvr>
                                        <p:cTn id="22" dur="156" decel="50000" autoRev="1" fill="hold">
                                          <p:stCondLst>
                                            <p:cond delay="455"/>
                                          </p:stCondLst>
                                        </p:cTn>
                                        <p:tgtEl>
                                          <p:spTgt spid="10"/>
                                        </p:tgtEl>
                                        <p:attrNameLst>
                                          <p:attrName>ppt_y</p:attrName>
                                        </p:attrNameLst>
                                      </p:cBhvr>
                                      <p:tavLst>
                                        <p:tav tm="0">
                                          <p:val>
                                            <p:strVal val="#ppt_y-(0.354*#ppt_w-0.172*#ppt_h)"/>
                                          </p:val>
                                        </p:tav>
                                        <p:tav tm="100000">
                                          <p:val>
                                            <p:strVal val="#ppt_y-(0.354*#ppt_w-0.172*#ppt_h)-#ppt_h/2"/>
                                          </p:val>
                                        </p:tav>
                                      </p:tavLst>
                                    </p:anim>
                                    <p:anim calcmode="lin" valueType="num">
                                      <p:cBhvr>
                                        <p:cTn id="23" dur="136" fill="hold">
                                          <p:stCondLst>
                                            <p:cond delay="864"/>
                                          </p:stCondLst>
                                        </p:cTn>
                                        <p:tgtEl>
                                          <p:spTgt spid="10"/>
                                        </p:tgtEl>
                                        <p:attrNameLst>
                                          <p:attrName>ppt_y</p:attrName>
                                        </p:attrNameLst>
                                      </p:cBhvr>
                                      <p:tavLst>
                                        <p:tav tm="0">
                                          <p:val>
                                            <p:strVal val="#ppt_y-(0.354*#ppt_w-0.172*#ppt_h)"/>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8" presetClass="entr" presetSubtype="0" accel="50000" fill="hold" grpId="0" nodeType="clickEffect">
                                  <p:stCondLst>
                                    <p:cond delay="0"/>
                                  </p:stCondLst>
                                  <p:iterate type="lt">
                                    <p:tmPct val="50000"/>
                                  </p:iterate>
                                  <p:childTnLst>
                                    <p:set>
                                      <p:cBhvr>
                                        <p:cTn id="27" dur="1" fill="hold">
                                          <p:stCondLst>
                                            <p:cond delay="0"/>
                                          </p:stCondLst>
                                        </p:cTn>
                                        <p:tgtEl>
                                          <p:spTgt spid="13"/>
                                        </p:tgtEl>
                                        <p:attrNameLst>
                                          <p:attrName>style.visibility</p:attrName>
                                        </p:attrNameLst>
                                      </p:cBhvr>
                                      <p:to>
                                        <p:strVal val="visible"/>
                                      </p:to>
                                    </p:set>
                                    <p:set>
                                      <p:cBhvr>
                                        <p:cTn id="28" dur="455" fill="hold">
                                          <p:stCondLst>
                                            <p:cond delay="0"/>
                                          </p:stCondLst>
                                        </p:cTn>
                                        <p:tgtEl>
                                          <p:spTgt spid="13"/>
                                        </p:tgtEl>
                                        <p:attrNameLst>
                                          <p:attrName>style.rotation</p:attrName>
                                        </p:attrNameLst>
                                      </p:cBhvr>
                                      <p:to>
                                        <p:strVal val="-45.0"/>
                                      </p:to>
                                    </p:set>
                                    <p:anim calcmode="lin" valueType="num">
                                      <p:cBhvr>
                                        <p:cTn id="29" dur="455" fill="hold">
                                          <p:stCondLst>
                                            <p:cond delay="455"/>
                                          </p:stCondLst>
                                        </p:cTn>
                                        <p:tgtEl>
                                          <p:spTgt spid="13"/>
                                        </p:tgtEl>
                                        <p:attrNameLst>
                                          <p:attrName>style.rotation</p:attrName>
                                        </p:attrNameLst>
                                      </p:cBhvr>
                                      <p:tavLst>
                                        <p:tav tm="0">
                                          <p:val>
                                            <p:fltVal val="-45"/>
                                          </p:val>
                                        </p:tav>
                                        <p:tav tm="69900">
                                          <p:val>
                                            <p:fltVal val="45"/>
                                          </p:val>
                                        </p:tav>
                                        <p:tav tm="100000">
                                          <p:val>
                                            <p:fltVal val="0"/>
                                          </p:val>
                                        </p:tav>
                                      </p:tavLst>
                                    </p:anim>
                                    <p:anim calcmode="lin" valueType="num">
                                      <p:cBhvr>
                                        <p:cTn id="30" dur="455" fill="hold">
                                          <p:stCondLst>
                                            <p:cond delay="0"/>
                                          </p:stCondLst>
                                        </p:cTn>
                                        <p:tgtEl>
                                          <p:spTgt spid="13"/>
                                        </p:tgtEl>
                                        <p:attrNameLst>
                                          <p:attrName>ppt_y</p:attrName>
                                        </p:attrNameLst>
                                      </p:cBhvr>
                                      <p:tavLst>
                                        <p:tav tm="0">
                                          <p:val>
                                            <p:strVal val="#ppt_y-1"/>
                                          </p:val>
                                        </p:tav>
                                        <p:tav tm="100000">
                                          <p:val>
                                            <p:strVal val="#ppt_y-(0.354*#ppt_w-0.172*#ppt_h)"/>
                                          </p:val>
                                        </p:tav>
                                      </p:tavLst>
                                    </p:anim>
                                    <p:anim calcmode="lin" valueType="num">
                                      <p:cBhvr>
                                        <p:cTn id="31" dur="156" decel="50000" autoRev="1" fill="hold">
                                          <p:stCondLst>
                                            <p:cond delay="455"/>
                                          </p:stCondLst>
                                        </p:cTn>
                                        <p:tgtEl>
                                          <p:spTgt spid="13"/>
                                        </p:tgtEl>
                                        <p:attrNameLst>
                                          <p:attrName>ppt_y</p:attrName>
                                        </p:attrNameLst>
                                      </p:cBhvr>
                                      <p:tavLst>
                                        <p:tav tm="0">
                                          <p:val>
                                            <p:strVal val="#ppt_y-(0.354*#ppt_w-0.172*#ppt_h)"/>
                                          </p:val>
                                        </p:tav>
                                        <p:tav tm="100000">
                                          <p:val>
                                            <p:strVal val="#ppt_y-(0.354*#ppt_w-0.172*#ppt_h)-#ppt_h/2"/>
                                          </p:val>
                                        </p:tav>
                                      </p:tavLst>
                                    </p:anim>
                                    <p:anim calcmode="lin" valueType="num">
                                      <p:cBhvr>
                                        <p:cTn id="32" dur="136" fill="hold">
                                          <p:stCondLst>
                                            <p:cond delay="864"/>
                                          </p:stCondLst>
                                        </p:cTn>
                                        <p:tgtEl>
                                          <p:spTgt spid="13"/>
                                        </p:tgtEl>
                                        <p:attrNameLst>
                                          <p:attrName>ppt_y</p:attrName>
                                        </p:attrNameLst>
                                      </p:cBhvr>
                                      <p:tavLst>
                                        <p:tav tm="0">
                                          <p:val>
                                            <p:strVal val="#ppt_y-(0.354*#ppt_w-0.172*#ppt_h)"/>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to="" calcmode="lin" valueType="num">
                                      <p:cBhvr>
                                        <p:cTn id="37" dur="1" fill="hold"/>
                                        <p:tgtEl>
                                          <p:spTgt spid="12"/>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38" presetClass="entr" presetSubtype="0" accel="50000" fill="hold" nodeType="clickEffect">
                                  <p:stCondLst>
                                    <p:cond delay="0"/>
                                  </p:stCondLst>
                                  <p:iterate type="lt">
                                    <p:tmPct val="50000"/>
                                  </p:iterate>
                                  <p:childTnLst>
                                    <p:set>
                                      <p:cBhvr>
                                        <p:cTn id="41" dur="1" fill="hold">
                                          <p:stCondLst>
                                            <p:cond delay="0"/>
                                          </p:stCondLst>
                                        </p:cTn>
                                        <p:tgtEl>
                                          <p:spTgt spid="11">
                                            <p:txEl>
                                              <p:pRg st="0" end="0"/>
                                            </p:txEl>
                                          </p:spTgt>
                                        </p:tgtEl>
                                        <p:attrNameLst>
                                          <p:attrName>style.visibility</p:attrName>
                                        </p:attrNameLst>
                                      </p:cBhvr>
                                      <p:to>
                                        <p:strVal val="visible"/>
                                      </p:to>
                                    </p:set>
                                    <p:set>
                                      <p:cBhvr>
                                        <p:cTn id="42" dur="455" fill="hold">
                                          <p:stCondLst>
                                            <p:cond delay="0"/>
                                          </p:stCondLst>
                                        </p:cTn>
                                        <p:tgtEl>
                                          <p:spTgt spid="11">
                                            <p:txEl>
                                              <p:pRg st="0" end="0"/>
                                            </p:txEl>
                                          </p:spTgt>
                                        </p:tgtEl>
                                        <p:attrNameLst>
                                          <p:attrName>style.rotation</p:attrName>
                                        </p:attrNameLst>
                                      </p:cBhvr>
                                      <p:to>
                                        <p:strVal val="-45.0"/>
                                      </p:to>
                                    </p:set>
                                    <p:anim calcmode="lin" valueType="num">
                                      <p:cBhvr>
                                        <p:cTn id="43" dur="455" fill="hold">
                                          <p:stCondLst>
                                            <p:cond delay="455"/>
                                          </p:stCondLst>
                                        </p:cTn>
                                        <p:tgtEl>
                                          <p:spTgt spid="11">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44" dur="455" fill="hold">
                                          <p:stCondLst>
                                            <p:cond delay="0"/>
                                          </p:stCondLst>
                                        </p:cTn>
                                        <p:tgtEl>
                                          <p:spTgt spid="11">
                                            <p:txEl>
                                              <p:pRg st="0" end="0"/>
                                            </p:txEl>
                                          </p:spTgt>
                                        </p:tgtEl>
                                        <p:attrNameLst>
                                          <p:attrName>ppt_y</p:attrName>
                                        </p:attrNameLst>
                                      </p:cBhvr>
                                      <p:tavLst>
                                        <p:tav tm="0">
                                          <p:val>
                                            <p:strVal val="#ppt_y-1"/>
                                          </p:val>
                                        </p:tav>
                                        <p:tav tm="100000">
                                          <p:val>
                                            <p:strVal val="#ppt_y-(0.354*#ppt_w-0.172*#ppt_h)"/>
                                          </p:val>
                                        </p:tav>
                                      </p:tavLst>
                                    </p:anim>
                                    <p:anim calcmode="lin" valueType="num">
                                      <p:cBhvr>
                                        <p:cTn id="45" dur="156" decel="50000" autoRev="1" fill="hold">
                                          <p:stCondLst>
                                            <p:cond delay="455"/>
                                          </p:stCondLst>
                                        </p:cTn>
                                        <p:tgtEl>
                                          <p:spTgt spid="11">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46" dur="136" fill="hold">
                                          <p:stCondLst>
                                            <p:cond delay="864"/>
                                          </p:stCondLst>
                                        </p:cTn>
                                        <p:tgtEl>
                                          <p:spTgt spid="11">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8" grpId="0" animBg="1"/>
      <p:bldP spid="287749" grpId="0" animBg="1"/>
      <p:bldP spid="10" grpId="0" animBg="1"/>
      <p:bldP spid="12" grpId="0" animBg="1"/>
      <p:bldP spid="13" grpId="0" animBg="1"/>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p>
            <a:fld id="{1F9CC04C-A17A-435B-8B8B-DB11F07CFE8C}" type="slidenum">
              <a:rPr lang="en-GB" smtClean="0"/>
              <a:pPr/>
              <a:t>54</a:t>
            </a:fld>
            <a:endParaRPr lang="en-GB" smtClean="0"/>
          </a:p>
        </p:txBody>
      </p:sp>
      <p:sp>
        <p:nvSpPr>
          <p:cNvPr id="47107" name="Rectangle 2"/>
          <p:cNvSpPr>
            <a:spLocks noGrp="1" noChangeArrowheads="1"/>
          </p:cNvSpPr>
          <p:nvPr>
            <p:ph type="title"/>
          </p:nvPr>
        </p:nvSpPr>
        <p:spPr/>
        <p:txBody>
          <a:bodyPr/>
          <a:lstStyle/>
          <a:p>
            <a:pPr eaLnBrk="1" hangingPunct="1"/>
            <a:r>
              <a:rPr lang="en-GB" smtClean="0"/>
              <a:t>Control of strength</a:t>
            </a:r>
          </a:p>
        </p:txBody>
      </p:sp>
      <p:sp>
        <p:nvSpPr>
          <p:cNvPr id="47108" name="Rectangle 4"/>
          <p:cNvSpPr>
            <a:spLocks noChangeArrowheads="1"/>
          </p:cNvSpPr>
          <p:nvPr/>
        </p:nvSpPr>
        <p:spPr bwMode="auto">
          <a:xfrm>
            <a:off x="1116280" y="1500188"/>
            <a:ext cx="7299057" cy="3571875"/>
          </a:xfrm>
          <a:prstGeom prst="rect">
            <a:avLst/>
          </a:prstGeom>
          <a:noFill/>
          <a:ln w="9525">
            <a:noFill/>
            <a:miter lim="800000"/>
            <a:headEnd/>
            <a:tailEnd/>
          </a:ln>
        </p:spPr>
        <p:txBody>
          <a:bodyPr/>
          <a:lstStyle/>
          <a:p>
            <a:pPr marL="342900" indent="-342900">
              <a:spcBef>
                <a:spcPct val="20000"/>
              </a:spcBef>
              <a:buFontTx/>
              <a:buChar char="•"/>
            </a:pPr>
            <a:r>
              <a:rPr lang="en-GB" sz="3200" dirty="0"/>
              <a:t>Motor units either </a:t>
            </a:r>
            <a:r>
              <a:rPr lang="en-GB" sz="3200" dirty="0" smtClean="0"/>
              <a:t>contract              </a:t>
            </a:r>
            <a:r>
              <a:rPr lang="en-GB" sz="3200" dirty="0"/>
              <a:t>or they do not contract at all </a:t>
            </a:r>
            <a:r>
              <a:rPr lang="en-GB" sz="3200" dirty="0" smtClean="0"/>
              <a:t>–</a:t>
            </a:r>
          </a:p>
          <a:p>
            <a:pPr marL="342900" indent="-342900">
              <a:spcBef>
                <a:spcPct val="20000"/>
              </a:spcBef>
            </a:pPr>
            <a:endParaRPr lang="en-GB" sz="3200" dirty="0"/>
          </a:p>
          <a:p>
            <a:pPr marL="342900" indent="-342900">
              <a:spcBef>
                <a:spcPct val="20000"/>
              </a:spcBef>
              <a:buFontTx/>
              <a:buChar char="•"/>
            </a:pPr>
            <a:r>
              <a:rPr lang="en-GB" sz="3200" dirty="0"/>
              <a:t>More and/or bigger motor units will produce more </a:t>
            </a:r>
          </a:p>
          <a:p>
            <a:pPr marL="342900" indent="-342900">
              <a:spcBef>
                <a:spcPct val="20000"/>
              </a:spcBef>
              <a:buFontTx/>
              <a:buChar char="•"/>
            </a:pPr>
            <a:endParaRPr lang="en-GB" sz="3200" dirty="0"/>
          </a:p>
          <a:p>
            <a:pPr marL="342900" indent="-342900">
              <a:spcBef>
                <a:spcPct val="20000"/>
              </a:spcBef>
              <a:buFontTx/>
              <a:buChar char="•"/>
            </a:pPr>
            <a:r>
              <a:rPr lang="en-GB" sz="3200" dirty="0"/>
              <a:t>Based on</a:t>
            </a:r>
          </a:p>
        </p:txBody>
      </p:sp>
      <p:sp>
        <p:nvSpPr>
          <p:cNvPr id="44037" name="Text Box 5"/>
          <p:cNvSpPr txBox="1">
            <a:spLocks noChangeArrowheads="1"/>
          </p:cNvSpPr>
          <p:nvPr/>
        </p:nvSpPr>
        <p:spPr bwMode="auto">
          <a:xfrm>
            <a:off x="961901" y="4222750"/>
            <a:ext cx="3823855" cy="579437"/>
          </a:xfrm>
          <a:prstGeom prst="rect">
            <a:avLst/>
          </a:prstGeom>
          <a:solidFill>
            <a:srgbClr val="FFFF00"/>
          </a:solidFill>
          <a:ln w="9525">
            <a:noFill/>
            <a:miter lim="800000"/>
            <a:headEnd/>
            <a:tailEnd/>
          </a:ln>
        </p:spPr>
        <p:txBody>
          <a:bodyPr wrap="square">
            <a:spAutoFit/>
          </a:bodyPr>
          <a:lstStyle/>
          <a:p>
            <a:pPr algn="ctr" eaLnBrk="0" hangingPunct="0">
              <a:spcBef>
                <a:spcPct val="50000"/>
              </a:spcBef>
              <a:buFont typeface="Arial" charset="0"/>
              <a:buChar char="•"/>
            </a:pPr>
            <a:r>
              <a:rPr lang="en-GB" sz="3200" dirty="0"/>
              <a:t>  Spatial summation</a:t>
            </a:r>
          </a:p>
        </p:txBody>
      </p:sp>
      <p:sp>
        <p:nvSpPr>
          <p:cNvPr id="290822" name="Text Box 6"/>
          <p:cNvSpPr txBox="1">
            <a:spLocks noChangeArrowheads="1"/>
          </p:cNvSpPr>
          <p:nvPr/>
        </p:nvSpPr>
        <p:spPr bwMode="auto">
          <a:xfrm>
            <a:off x="3911435" y="3643313"/>
            <a:ext cx="1981200" cy="579437"/>
          </a:xfrm>
          <a:prstGeom prst="rect">
            <a:avLst/>
          </a:prstGeom>
          <a:solidFill>
            <a:srgbClr val="FFFF00"/>
          </a:solidFill>
          <a:ln w="9525">
            <a:noFill/>
            <a:miter lim="800000"/>
            <a:headEnd/>
            <a:tailEnd/>
          </a:ln>
        </p:spPr>
        <p:txBody>
          <a:bodyPr>
            <a:spAutoFit/>
          </a:bodyPr>
          <a:lstStyle/>
          <a:p>
            <a:pPr algn="ctr" eaLnBrk="0" hangingPunct="0">
              <a:spcBef>
                <a:spcPct val="20000"/>
              </a:spcBef>
            </a:pPr>
            <a:r>
              <a:rPr lang="en-GB" sz="3200" dirty="0"/>
              <a:t>strength</a:t>
            </a:r>
          </a:p>
        </p:txBody>
      </p:sp>
      <p:sp>
        <p:nvSpPr>
          <p:cNvPr id="290823" name="Text Box 7"/>
          <p:cNvSpPr txBox="1">
            <a:spLocks noChangeArrowheads="1"/>
          </p:cNvSpPr>
          <p:nvPr/>
        </p:nvSpPr>
        <p:spPr bwMode="auto">
          <a:xfrm>
            <a:off x="3125795" y="4794250"/>
            <a:ext cx="3962400" cy="579437"/>
          </a:xfrm>
          <a:prstGeom prst="rect">
            <a:avLst/>
          </a:prstGeom>
          <a:solidFill>
            <a:srgbClr val="FFFF00"/>
          </a:solidFill>
          <a:ln w="9525">
            <a:noFill/>
            <a:miter lim="800000"/>
            <a:headEnd/>
            <a:tailEnd/>
          </a:ln>
        </p:spPr>
        <p:txBody>
          <a:bodyPr>
            <a:spAutoFit/>
          </a:bodyPr>
          <a:lstStyle/>
          <a:p>
            <a:pPr algn="ctr" eaLnBrk="0" hangingPunct="0">
              <a:spcBef>
                <a:spcPct val="20000"/>
              </a:spcBef>
            </a:pPr>
            <a:r>
              <a:rPr lang="en-GB" sz="3200" dirty="0"/>
              <a:t>memory/experience</a:t>
            </a:r>
          </a:p>
        </p:txBody>
      </p:sp>
      <p:sp>
        <p:nvSpPr>
          <p:cNvPr id="10" name="Rectangle 4"/>
          <p:cNvSpPr>
            <a:spLocks noChangeArrowheads="1"/>
          </p:cNvSpPr>
          <p:nvPr/>
        </p:nvSpPr>
        <p:spPr bwMode="auto">
          <a:xfrm>
            <a:off x="6194105" y="1417638"/>
            <a:ext cx="1251590" cy="576262"/>
          </a:xfrm>
          <a:prstGeom prst="rect">
            <a:avLst/>
          </a:prstGeom>
          <a:solidFill>
            <a:srgbClr val="FFFF00"/>
          </a:solidFill>
          <a:ln w="9525">
            <a:noFill/>
            <a:miter lim="800000"/>
            <a:headEnd/>
            <a:tailEnd/>
          </a:ln>
        </p:spPr>
        <p:txBody>
          <a:bodyPr/>
          <a:lstStyle/>
          <a:p>
            <a:pPr marL="342900" indent="-342900" algn="ctr">
              <a:spcBef>
                <a:spcPct val="20000"/>
              </a:spcBef>
            </a:pPr>
            <a:r>
              <a:rPr lang="en-GB" sz="3200" dirty="0" smtClean="0"/>
              <a:t>fully</a:t>
            </a:r>
            <a:endParaRPr lang="en-GB" sz="3200" dirty="0"/>
          </a:p>
        </p:txBody>
      </p:sp>
      <p:sp>
        <p:nvSpPr>
          <p:cNvPr id="12" name="Rectangle 6"/>
          <p:cNvSpPr>
            <a:spLocks noChangeArrowheads="1"/>
          </p:cNvSpPr>
          <p:nvPr/>
        </p:nvSpPr>
        <p:spPr bwMode="auto">
          <a:xfrm>
            <a:off x="1435608" y="2495550"/>
            <a:ext cx="3889375" cy="576263"/>
          </a:xfrm>
          <a:prstGeom prst="rect">
            <a:avLst/>
          </a:prstGeom>
          <a:solidFill>
            <a:srgbClr val="FFFF00"/>
          </a:solidFill>
          <a:ln w="9525">
            <a:noFill/>
            <a:miter lim="800000"/>
            <a:headEnd/>
            <a:tailEnd/>
          </a:ln>
        </p:spPr>
        <p:txBody>
          <a:bodyPr/>
          <a:lstStyle/>
          <a:p>
            <a:pPr marL="342900" indent="-342900" algn="ctr">
              <a:spcBef>
                <a:spcPct val="20000"/>
              </a:spcBef>
            </a:pPr>
            <a:r>
              <a:rPr lang="en-GB" sz="3200" dirty="0"/>
              <a:t>‘all or none principle’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 calcmode="lin" valueType="num">
                                      <p:cBhvr additive="base">
                                        <p:cTn id="13" dur="500" fill="hold"/>
                                        <p:tgtEl>
                                          <p:spTgt spid="12">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ARBRAKE.WAV"/>
                                        </p:tgtEl>
                                      </p:cMediaNode>
                                    </p:audio>
                                  </p:subTnLst>
                                </p:cTn>
                              </p:par>
                            </p:childTnLst>
                          </p:cTn>
                        </p:par>
                      </p:childTnLst>
                    </p:cTn>
                  </p:par>
                  <p:par>
                    <p:cTn id="15" fill="hold">
                      <p:stCondLst>
                        <p:cond delay="indefinite"/>
                      </p:stCondLst>
                      <p:childTnLst>
                        <p:par>
                          <p:cTn id="16" fill="hold">
                            <p:stCondLst>
                              <p:cond delay="0"/>
                            </p:stCondLst>
                            <p:childTnLst>
                              <p:par>
                                <p:cTn id="17" presetID="38" presetClass="entr" presetSubtype="0" accel="50000" fill="hold" grpId="0" nodeType="clickEffect">
                                  <p:stCondLst>
                                    <p:cond delay="0"/>
                                  </p:stCondLst>
                                  <p:iterate type="lt">
                                    <p:tmPct val="50000"/>
                                  </p:iterate>
                                  <p:childTnLst>
                                    <p:set>
                                      <p:cBhvr>
                                        <p:cTn id="18" dur="1" fill="hold">
                                          <p:stCondLst>
                                            <p:cond delay="0"/>
                                          </p:stCondLst>
                                        </p:cTn>
                                        <p:tgtEl>
                                          <p:spTgt spid="290822"/>
                                        </p:tgtEl>
                                        <p:attrNameLst>
                                          <p:attrName>style.visibility</p:attrName>
                                        </p:attrNameLst>
                                      </p:cBhvr>
                                      <p:to>
                                        <p:strVal val="visible"/>
                                      </p:to>
                                    </p:set>
                                    <p:set>
                                      <p:cBhvr>
                                        <p:cTn id="19" dur="455" fill="hold">
                                          <p:stCondLst>
                                            <p:cond delay="0"/>
                                          </p:stCondLst>
                                        </p:cTn>
                                        <p:tgtEl>
                                          <p:spTgt spid="290822"/>
                                        </p:tgtEl>
                                        <p:attrNameLst>
                                          <p:attrName>style.rotation</p:attrName>
                                        </p:attrNameLst>
                                      </p:cBhvr>
                                      <p:to>
                                        <p:strVal val="-45.0"/>
                                      </p:to>
                                    </p:set>
                                    <p:anim calcmode="lin" valueType="num">
                                      <p:cBhvr>
                                        <p:cTn id="20" dur="455" fill="hold">
                                          <p:stCondLst>
                                            <p:cond delay="455"/>
                                          </p:stCondLst>
                                        </p:cTn>
                                        <p:tgtEl>
                                          <p:spTgt spid="290822"/>
                                        </p:tgtEl>
                                        <p:attrNameLst>
                                          <p:attrName>style.rotation</p:attrName>
                                        </p:attrNameLst>
                                      </p:cBhvr>
                                      <p:tavLst>
                                        <p:tav tm="0">
                                          <p:val>
                                            <p:fltVal val="-45"/>
                                          </p:val>
                                        </p:tav>
                                        <p:tav tm="69900">
                                          <p:val>
                                            <p:fltVal val="45"/>
                                          </p:val>
                                        </p:tav>
                                        <p:tav tm="100000">
                                          <p:val>
                                            <p:fltVal val="0"/>
                                          </p:val>
                                        </p:tav>
                                      </p:tavLst>
                                    </p:anim>
                                    <p:anim calcmode="lin" valueType="num">
                                      <p:cBhvr>
                                        <p:cTn id="21" dur="455" fill="hold">
                                          <p:stCondLst>
                                            <p:cond delay="0"/>
                                          </p:stCondLst>
                                        </p:cTn>
                                        <p:tgtEl>
                                          <p:spTgt spid="290822"/>
                                        </p:tgtEl>
                                        <p:attrNameLst>
                                          <p:attrName>ppt_y</p:attrName>
                                        </p:attrNameLst>
                                      </p:cBhvr>
                                      <p:tavLst>
                                        <p:tav tm="0">
                                          <p:val>
                                            <p:strVal val="#ppt_y-1"/>
                                          </p:val>
                                        </p:tav>
                                        <p:tav tm="100000">
                                          <p:val>
                                            <p:strVal val="#ppt_y-(0.354*#ppt_w-0.172*#ppt_h)"/>
                                          </p:val>
                                        </p:tav>
                                      </p:tavLst>
                                    </p:anim>
                                    <p:anim calcmode="lin" valueType="num">
                                      <p:cBhvr>
                                        <p:cTn id="22" dur="156" decel="50000" autoRev="1" fill="hold">
                                          <p:stCondLst>
                                            <p:cond delay="455"/>
                                          </p:stCondLst>
                                        </p:cTn>
                                        <p:tgtEl>
                                          <p:spTgt spid="290822"/>
                                        </p:tgtEl>
                                        <p:attrNameLst>
                                          <p:attrName>ppt_y</p:attrName>
                                        </p:attrNameLst>
                                      </p:cBhvr>
                                      <p:tavLst>
                                        <p:tav tm="0">
                                          <p:val>
                                            <p:strVal val="#ppt_y-(0.354*#ppt_w-0.172*#ppt_h)"/>
                                          </p:val>
                                        </p:tav>
                                        <p:tav tm="100000">
                                          <p:val>
                                            <p:strVal val="#ppt_y-(0.354*#ppt_w-0.172*#ppt_h)-#ppt_h/2"/>
                                          </p:val>
                                        </p:tav>
                                      </p:tavLst>
                                    </p:anim>
                                    <p:anim calcmode="lin" valueType="num">
                                      <p:cBhvr>
                                        <p:cTn id="23" dur="136" fill="hold">
                                          <p:stCondLst>
                                            <p:cond delay="864"/>
                                          </p:stCondLst>
                                        </p:cTn>
                                        <p:tgtEl>
                                          <p:spTgt spid="290822"/>
                                        </p:tgtEl>
                                        <p:attrNameLst>
                                          <p:attrName>ppt_y</p:attrName>
                                        </p:attrNameLst>
                                      </p:cBhvr>
                                      <p:tavLst>
                                        <p:tav tm="0">
                                          <p:val>
                                            <p:strVal val="#ppt_y-(0.354*#ppt_w-0.172*#ppt_h)"/>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44037"/>
                                        </p:tgtEl>
                                        <p:attrNameLst>
                                          <p:attrName>style.visibility</p:attrName>
                                        </p:attrNameLst>
                                      </p:cBhvr>
                                      <p:to>
                                        <p:strVal val="visible"/>
                                      </p:to>
                                    </p:set>
                                    <p:anim to="" calcmode="lin" valueType="num">
                                      <p:cBhvr>
                                        <p:cTn id="28" dur="1" fill="hold"/>
                                        <p:tgtEl>
                                          <p:spTgt spid="44037"/>
                                        </p:tgtEl>
                                        <p:attrNameLst>
                                          <p:attrName/>
                                        </p:attrNameLst>
                                      </p:cBhvr>
                                    </p:anim>
                                  </p:childTnLst>
                                </p:cTn>
                              </p:par>
                            </p:childTnLst>
                          </p:cTn>
                        </p:par>
                      </p:childTnLst>
                    </p:cTn>
                  </p:par>
                  <p:par>
                    <p:cTn id="29" fill="hold">
                      <p:stCondLst>
                        <p:cond delay="indefinite"/>
                      </p:stCondLst>
                      <p:childTnLst>
                        <p:par>
                          <p:cTn id="30" fill="hold">
                            <p:stCondLst>
                              <p:cond delay="0"/>
                            </p:stCondLst>
                            <p:childTnLst>
                              <p:par>
                                <p:cTn id="31" presetID="38" presetClass="entr" presetSubtype="0" accel="50000" fill="hold" grpId="0" nodeType="clickEffect">
                                  <p:stCondLst>
                                    <p:cond delay="0"/>
                                  </p:stCondLst>
                                  <p:iterate type="lt">
                                    <p:tmPct val="50000"/>
                                  </p:iterate>
                                  <p:childTnLst>
                                    <p:set>
                                      <p:cBhvr>
                                        <p:cTn id="32" dur="1" fill="hold">
                                          <p:stCondLst>
                                            <p:cond delay="0"/>
                                          </p:stCondLst>
                                        </p:cTn>
                                        <p:tgtEl>
                                          <p:spTgt spid="290823"/>
                                        </p:tgtEl>
                                        <p:attrNameLst>
                                          <p:attrName>style.visibility</p:attrName>
                                        </p:attrNameLst>
                                      </p:cBhvr>
                                      <p:to>
                                        <p:strVal val="visible"/>
                                      </p:to>
                                    </p:set>
                                    <p:set>
                                      <p:cBhvr>
                                        <p:cTn id="33" dur="455" fill="hold">
                                          <p:stCondLst>
                                            <p:cond delay="0"/>
                                          </p:stCondLst>
                                        </p:cTn>
                                        <p:tgtEl>
                                          <p:spTgt spid="290823"/>
                                        </p:tgtEl>
                                        <p:attrNameLst>
                                          <p:attrName>style.rotation</p:attrName>
                                        </p:attrNameLst>
                                      </p:cBhvr>
                                      <p:to>
                                        <p:strVal val="-45.0"/>
                                      </p:to>
                                    </p:set>
                                    <p:anim calcmode="lin" valueType="num">
                                      <p:cBhvr>
                                        <p:cTn id="34" dur="455" fill="hold">
                                          <p:stCondLst>
                                            <p:cond delay="455"/>
                                          </p:stCondLst>
                                        </p:cTn>
                                        <p:tgtEl>
                                          <p:spTgt spid="290823"/>
                                        </p:tgtEl>
                                        <p:attrNameLst>
                                          <p:attrName>style.rotation</p:attrName>
                                        </p:attrNameLst>
                                      </p:cBhvr>
                                      <p:tavLst>
                                        <p:tav tm="0">
                                          <p:val>
                                            <p:fltVal val="-45"/>
                                          </p:val>
                                        </p:tav>
                                        <p:tav tm="69900">
                                          <p:val>
                                            <p:fltVal val="45"/>
                                          </p:val>
                                        </p:tav>
                                        <p:tav tm="100000">
                                          <p:val>
                                            <p:fltVal val="0"/>
                                          </p:val>
                                        </p:tav>
                                      </p:tavLst>
                                    </p:anim>
                                    <p:anim calcmode="lin" valueType="num">
                                      <p:cBhvr>
                                        <p:cTn id="35" dur="455" fill="hold">
                                          <p:stCondLst>
                                            <p:cond delay="0"/>
                                          </p:stCondLst>
                                        </p:cTn>
                                        <p:tgtEl>
                                          <p:spTgt spid="290823"/>
                                        </p:tgtEl>
                                        <p:attrNameLst>
                                          <p:attrName>ppt_y</p:attrName>
                                        </p:attrNameLst>
                                      </p:cBhvr>
                                      <p:tavLst>
                                        <p:tav tm="0">
                                          <p:val>
                                            <p:strVal val="#ppt_y-1"/>
                                          </p:val>
                                        </p:tav>
                                        <p:tav tm="100000">
                                          <p:val>
                                            <p:strVal val="#ppt_y-(0.354*#ppt_w-0.172*#ppt_h)"/>
                                          </p:val>
                                        </p:tav>
                                      </p:tavLst>
                                    </p:anim>
                                    <p:anim calcmode="lin" valueType="num">
                                      <p:cBhvr>
                                        <p:cTn id="36" dur="156" decel="50000" autoRev="1" fill="hold">
                                          <p:stCondLst>
                                            <p:cond delay="455"/>
                                          </p:stCondLst>
                                        </p:cTn>
                                        <p:tgtEl>
                                          <p:spTgt spid="290823"/>
                                        </p:tgtEl>
                                        <p:attrNameLst>
                                          <p:attrName>ppt_y</p:attrName>
                                        </p:attrNameLst>
                                      </p:cBhvr>
                                      <p:tavLst>
                                        <p:tav tm="0">
                                          <p:val>
                                            <p:strVal val="#ppt_y-(0.354*#ppt_w-0.172*#ppt_h)"/>
                                          </p:val>
                                        </p:tav>
                                        <p:tav tm="100000">
                                          <p:val>
                                            <p:strVal val="#ppt_y-(0.354*#ppt_w-0.172*#ppt_h)-#ppt_h/2"/>
                                          </p:val>
                                        </p:tav>
                                      </p:tavLst>
                                    </p:anim>
                                    <p:anim calcmode="lin" valueType="num">
                                      <p:cBhvr>
                                        <p:cTn id="37" dur="136" fill="hold">
                                          <p:stCondLst>
                                            <p:cond delay="864"/>
                                          </p:stCondLst>
                                        </p:cTn>
                                        <p:tgtEl>
                                          <p:spTgt spid="290823"/>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animBg="1"/>
      <p:bldP spid="290822" grpId="0" animBg="1"/>
      <p:bldP spid="290823" grpId="0" animBg="1"/>
      <p:bldP spid="10" grpId="0" build="p" autoUpdateAnimBg="0"/>
      <p:bldP spid="12"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ATP-PC system – Typical question</a:t>
            </a:r>
            <a:endParaRPr lang="en-GB" dirty="0"/>
          </a:p>
        </p:txBody>
      </p:sp>
      <p:sp>
        <p:nvSpPr>
          <p:cNvPr id="3" name="Content Placeholder 2"/>
          <p:cNvSpPr>
            <a:spLocks noGrp="1"/>
          </p:cNvSpPr>
          <p:nvPr>
            <p:ph idx="1"/>
          </p:nvPr>
        </p:nvSpPr>
        <p:spPr/>
        <p:txBody>
          <a:bodyPr>
            <a:normAutofit/>
          </a:bodyPr>
          <a:lstStyle/>
          <a:p>
            <a:pPr marL="82550" indent="0">
              <a:buNone/>
            </a:pPr>
            <a:r>
              <a:rPr lang="en-GB" sz="2400" dirty="0" smtClean="0"/>
              <a:t>During the winter season, many elite athletes compete indoors.  Sprinters compete over 60-metres.</a:t>
            </a:r>
          </a:p>
          <a:p>
            <a:pPr marL="82550" indent="0">
              <a:buNone/>
            </a:pPr>
            <a:r>
              <a:rPr lang="en-GB" sz="2400" dirty="0" smtClean="0"/>
              <a:t>Explain how the </a:t>
            </a:r>
            <a:r>
              <a:rPr lang="en-GB" sz="2400" b="1" dirty="0" smtClean="0"/>
              <a:t>majority</a:t>
            </a:r>
            <a:r>
              <a:rPr lang="en-GB" sz="2400" dirty="0" smtClean="0"/>
              <a:t> of energy is produced during a 60-metre sprint.				</a:t>
            </a:r>
            <a:r>
              <a:rPr lang="en-GB" sz="2400" i="1" dirty="0" smtClean="0"/>
              <a:t>(4 marks)</a:t>
            </a:r>
            <a:endParaRPr lang="en-GB" sz="2400" dirty="0" smtClean="0"/>
          </a:p>
          <a:p>
            <a:pPr>
              <a:buNone/>
            </a:pPr>
            <a:endParaRPr lang="en-GB" sz="24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BBE8009A-F950-411D-BD91-444F6C8F742C}" type="slidenum">
              <a:rPr lang="en-GB" smtClean="0"/>
              <a:pPr/>
              <a:t>56</a:t>
            </a:fld>
            <a:endParaRPr lang="en-GB" smtClean="0"/>
          </a:p>
        </p:txBody>
      </p:sp>
      <p:sp>
        <p:nvSpPr>
          <p:cNvPr id="23555" name="Rectangle 2"/>
          <p:cNvSpPr>
            <a:spLocks noGrp="1" noChangeArrowheads="1"/>
          </p:cNvSpPr>
          <p:nvPr>
            <p:ph type="title"/>
          </p:nvPr>
        </p:nvSpPr>
        <p:spPr/>
        <p:txBody>
          <a:bodyPr/>
          <a:lstStyle/>
          <a:p>
            <a:pPr eaLnBrk="1" hangingPunct="1"/>
            <a:r>
              <a:rPr lang="en-US" dirty="0" smtClean="0"/>
              <a:t>ATP-PC system</a:t>
            </a:r>
          </a:p>
        </p:txBody>
      </p:sp>
      <p:sp>
        <p:nvSpPr>
          <p:cNvPr id="23556" name="Rectangle 3"/>
          <p:cNvSpPr>
            <a:spLocks noGrp="1" noChangeArrowheads="1"/>
          </p:cNvSpPr>
          <p:nvPr>
            <p:ph type="body" idx="1"/>
          </p:nvPr>
        </p:nvSpPr>
        <p:spPr>
          <a:xfrm>
            <a:off x="1128156" y="1447800"/>
            <a:ext cx="7805532" cy="4800600"/>
          </a:xfrm>
        </p:spPr>
        <p:txBody>
          <a:bodyPr>
            <a:normAutofit lnSpcReduction="10000"/>
          </a:bodyPr>
          <a:lstStyle/>
          <a:p>
            <a:pPr eaLnBrk="1" hangingPunct="1"/>
            <a:r>
              <a:rPr lang="en-US" dirty="0" smtClean="0"/>
              <a:t>During maximum effort</a:t>
            </a:r>
          </a:p>
          <a:p>
            <a:pPr eaLnBrk="1" hangingPunct="1"/>
            <a:r>
              <a:rPr lang="en-US" dirty="0" smtClean="0"/>
              <a:t>Stored muscle                               is broken down into </a:t>
            </a:r>
          </a:p>
          <a:p>
            <a:pPr eaLnBrk="1" hangingPunct="1"/>
            <a:r>
              <a:rPr lang="en-US" dirty="0" smtClean="0"/>
              <a:t>This releases</a:t>
            </a:r>
          </a:p>
          <a:p>
            <a:pPr eaLnBrk="1" hangingPunct="1"/>
            <a:r>
              <a:rPr lang="en-US" dirty="0" smtClean="0"/>
              <a:t>This energy may then be used to                </a:t>
            </a:r>
          </a:p>
          <a:p>
            <a:pPr eaLnBrk="1" hangingPunct="1">
              <a:buFontTx/>
              <a:buNone/>
            </a:pPr>
            <a:r>
              <a:rPr lang="en-US" dirty="0" smtClean="0"/>
              <a:t>                                  for muscle contraction</a:t>
            </a:r>
          </a:p>
          <a:p>
            <a:pPr eaLnBrk="1" hangingPunct="1"/>
            <a:r>
              <a:rPr lang="en-US" dirty="0" smtClean="0"/>
              <a:t>Limited stores of PC in                 – hence limited duration –</a:t>
            </a:r>
          </a:p>
          <a:p>
            <a:pPr eaLnBrk="1" hangingPunct="1">
              <a:buFontTx/>
              <a:buNone/>
            </a:pPr>
            <a:endParaRPr lang="en-US" dirty="0" smtClean="0"/>
          </a:p>
        </p:txBody>
      </p:sp>
      <p:sp>
        <p:nvSpPr>
          <p:cNvPr id="262148" name="Text Box 4"/>
          <p:cNvSpPr txBox="1">
            <a:spLocks noChangeArrowheads="1"/>
          </p:cNvSpPr>
          <p:nvPr/>
        </p:nvSpPr>
        <p:spPr bwMode="auto">
          <a:xfrm>
            <a:off x="4033076" y="1918494"/>
            <a:ext cx="3240087" cy="579438"/>
          </a:xfrm>
          <a:prstGeom prst="rect">
            <a:avLst/>
          </a:prstGeom>
          <a:solidFill>
            <a:srgbClr val="FFFF00"/>
          </a:solidFill>
          <a:ln w="9525">
            <a:noFill/>
            <a:miter lim="800000"/>
            <a:headEnd/>
            <a:tailEnd/>
          </a:ln>
        </p:spPr>
        <p:txBody>
          <a:bodyPr>
            <a:spAutoFit/>
          </a:bodyPr>
          <a:lstStyle/>
          <a:p>
            <a:pPr algn="ctr" eaLnBrk="0" hangingPunct="0">
              <a:spcBef>
                <a:spcPct val="50000"/>
              </a:spcBef>
            </a:pPr>
            <a:r>
              <a:rPr lang="en-US" sz="3200" dirty="0"/>
              <a:t>phosphocreatine</a:t>
            </a:r>
            <a:endParaRPr lang="en-GB" sz="3200" dirty="0"/>
          </a:p>
        </p:txBody>
      </p:sp>
      <p:sp>
        <p:nvSpPr>
          <p:cNvPr id="262149" name="Text Box 5"/>
          <p:cNvSpPr txBox="1">
            <a:spLocks noChangeArrowheads="1"/>
          </p:cNvSpPr>
          <p:nvPr/>
        </p:nvSpPr>
        <p:spPr bwMode="auto">
          <a:xfrm>
            <a:off x="3755263" y="2932907"/>
            <a:ext cx="1433513" cy="579437"/>
          </a:xfrm>
          <a:prstGeom prst="rect">
            <a:avLst/>
          </a:prstGeom>
          <a:solidFill>
            <a:srgbClr val="FFFF00"/>
          </a:solidFill>
          <a:ln w="9525">
            <a:noFill/>
            <a:miter lim="800000"/>
            <a:headEnd/>
            <a:tailEnd/>
          </a:ln>
        </p:spPr>
        <p:txBody>
          <a:bodyPr>
            <a:spAutoFit/>
          </a:bodyPr>
          <a:lstStyle/>
          <a:p>
            <a:pPr algn="ctr" eaLnBrk="0" hangingPunct="0">
              <a:spcBef>
                <a:spcPct val="50000"/>
              </a:spcBef>
            </a:pPr>
            <a:r>
              <a:rPr lang="en-US" sz="3200" dirty="0"/>
              <a:t>energy </a:t>
            </a:r>
            <a:endParaRPr lang="en-GB" sz="3200" dirty="0"/>
          </a:p>
        </p:txBody>
      </p:sp>
      <p:sp>
        <p:nvSpPr>
          <p:cNvPr id="262151" name="Text Box 7"/>
          <p:cNvSpPr txBox="1">
            <a:spLocks noChangeArrowheads="1"/>
          </p:cNvSpPr>
          <p:nvPr/>
        </p:nvSpPr>
        <p:spPr bwMode="auto">
          <a:xfrm>
            <a:off x="4606798" y="2432844"/>
            <a:ext cx="4464050" cy="579438"/>
          </a:xfrm>
          <a:prstGeom prst="rect">
            <a:avLst/>
          </a:prstGeom>
          <a:solidFill>
            <a:srgbClr val="FFFF00"/>
          </a:solidFill>
          <a:ln w="9525">
            <a:noFill/>
            <a:miter lim="800000"/>
            <a:headEnd/>
            <a:tailEnd/>
          </a:ln>
        </p:spPr>
        <p:txBody>
          <a:bodyPr>
            <a:spAutoFit/>
          </a:bodyPr>
          <a:lstStyle/>
          <a:p>
            <a:pPr algn="ctr" eaLnBrk="0" hangingPunct="0">
              <a:spcBef>
                <a:spcPct val="50000"/>
              </a:spcBef>
            </a:pPr>
            <a:r>
              <a:rPr lang="en-US" sz="3200" dirty="0"/>
              <a:t>creatine and phosphate</a:t>
            </a:r>
            <a:endParaRPr lang="en-GB" sz="3200" dirty="0"/>
          </a:p>
        </p:txBody>
      </p:sp>
      <p:sp>
        <p:nvSpPr>
          <p:cNvPr id="9" name="Text Box 6"/>
          <p:cNvSpPr txBox="1">
            <a:spLocks noChangeArrowheads="1"/>
          </p:cNvSpPr>
          <p:nvPr/>
        </p:nvSpPr>
        <p:spPr bwMode="auto">
          <a:xfrm>
            <a:off x="1637488" y="3857625"/>
            <a:ext cx="3376613" cy="579438"/>
          </a:xfrm>
          <a:prstGeom prst="rect">
            <a:avLst/>
          </a:prstGeom>
          <a:solidFill>
            <a:srgbClr val="FFFF00"/>
          </a:solidFill>
          <a:ln w="9525">
            <a:noFill/>
            <a:miter lim="800000"/>
            <a:headEnd/>
            <a:tailEnd/>
          </a:ln>
        </p:spPr>
        <p:txBody>
          <a:bodyPr>
            <a:spAutoFit/>
          </a:bodyPr>
          <a:lstStyle/>
          <a:p>
            <a:pPr algn="ctr" eaLnBrk="0" hangingPunct="0">
              <a:spcBef>
                <a:spcPct val="50000"/>
              </a:spcBef>
            </a:pPr>
            <a:r>
              <a:rPr lang="en-US" sz="3200" dirty="0"/>
              <a:t>resynthesise ATP</a:t>
            </a:r>
            <a:endParaRPr lang="en-GB" sz="3200" dirty="0"/>
          </a:p>
        </p:txBody>
      </p:sp>
      <p:sp>
        <p:nvSpPr>
          <p:cNvPr id="10" name="Text Box 5"/>
          <p:cNvSpPr txBox="1">
            <a:spLocks noChangeArrowheads="1"/>
          </p:cNvSpPr>
          <p:nvPr/>
        </p:nvSpPr>
        <p:spPr bwMode="auto">
          <a:xfrm>
            <a:off x="4758563" y="5298282"/>
            <a:ext cx="2514600" cy="579437"/>
          </a:xfrm>
          <a:prstGeom prst="rect">
            <a:avLst/>
          </a:prstGeom>
          <a:solidFill>
            <a:srgbClr val="FFFF00"/>
          </a:solidFill>
          <a:ln w="9525">
            <a:noFill/>
            <a:miter lim="800000"/>
            <a:headEnd/>
            <a:tailEnd/>
          </a:ln>
        </p:spPr>
        <p:txBody>
          <a:bodyPr>
            <a:spAutoFit/>
          </a:bodyPr>
          <a:lstStyle/>
          <a:p>
            <a:pPr algn="ctr" eaLnBrk="0" hangingPunct="0">
              <a:spcBef>
                <a:spcPct val="50000"/>
              </a:spcBef>
            </a:pPr>
            <a:r>
              <a:rPr lang="en-US" sz="3200"/>
              <a:t>5-8 seconds</a:t>
            </a:r>
            <a:endParaRPr lang="en-GB" sz="3200"/>
          </a:p>
        </p:txBody>
      </p:sp>
      <p:sp>
        <p:nvSpPr>
          <p:cNvPr id="11" name="Text Box 8"/>
          <p:cNvSpPr txBox="1">
            <a:spLocks noChangeArrowheads="1"/>
          </p:cNvSpPr>
          <p:nvPr/>
        </p:nvSpPr>
        <p:spPr bwMode="auto">
          <a:xfrm>
            <a:off x="5469763" y="4718844"/>
            <a:ext cx="1728788" cy="579438"/>
          </a:xfrm>
          <a:prstGeom prst="rect">
            <a:avLst/>
          </a:prstGeom>
          <a:solidFill>
            <a:srgbClr val="FFFF00"/>
          </a:solidFill>
          <a:ln w="9525">
            <a:noFill/>
            <a:miter lim="800000"/>
            <a:headEnd/>
            <a:tailEnd/>
          </a:ln>
        </p:spPr>
        <p:txBody>
          <a:bodyPr>
            <a:spAutoFit/>
          </a:bodyPr>
          <a:lstStyle/>
          <a:p>
            <a:pPr algn="ctr" eaLnBrk="0" hangingPunct="0">
              <a:spcBef>
                <a:spcPct val="50000"/>
              </a:spcBef>
            </a:pPr>
            <a:r>
              <a:rPr lang="en-US" sz="3200" dirty="0"/>
              <a:t>muscles</a:t>
            </a:r>
            <a:endParaRPr lang="en-GB"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62148"/>
                                        </p:tgtEl>
                                        <p:attrNameLst>
                                          <p:attrName>style.visibility</p:attrName>
                                        </p:attrNameLst>
                                      </p:cBhvr>
                                      <p:to>
                                        <p:strVal val="visible"/>
                                      </p:to>
                                    </p:set>
                                    <p:animEffect transition="in" filter="fade">
                                      <p:cBhvr>
                                        <p:cTn id="7" dur="770" decel="100000"/>
                                        <p:tgtEl>
                                          <p:spTgt spid="262148"/>
                                        </p:tgtEl>
                                      </p:cBhvr>
                                    </p:animEffect>
                                    <p:animScale>
                                      <p:cBhvr>
                                        <p:cTn id="8" dur="770" decel="100000"/>
                                        <p:tgtEl>
                                          <p:spTgt spid="262148"/>
                                        </p:tgtEl>
                                      </p:cBhvr>
                                      <p:from x="10000" y="10000"/>
                                      <p:to x="200000" y="450000"/>
                                    </p:animScale>
                                    <p:animScale>
                                      <p:cBhvr>
                                        <p:cTn id="9" dur="1230" accel="100000" fill="hold">
                                          <p:stCondLst>
                                            <p:cond delay="770"/>
                                          </p:stCondLst>
                                        </p:cTn>
                                        <p:tgtEl>
                                          <p:spTgt spid="262148"/>
                                        </p:tgtEl>
                                      </p:cBhvr>
                                      <p:from x="200000" y="450000"/>
                                      <p:to x="100000" y="100000"/>
                                    </p:animScale>
                                    <p:set>
                                      <p:cBhvr>
                                        <p:cTn id="10" dur="770" fill="hold"/>
                                        <p:tgtEl>
                                          <p:spTgt spid="262148"/>
                                        </p:tgtEl>
                                        <p:attrNameLst>
                                          <p:attrName>ppt_x</p:attrName>
                                        </p:attrNameLst>
                                      </p:cBhvr>
                                      <p:to>
                                        <p:strVal val="(0.5)"/>
                                      </p:to>
                                    </p:set>
                                    <p:anim from="(0.5)" to="(#ppt_x)" calcmode="lin" valueType="num">
                                      <p:cBhvr>
                                        <p:cTn id="11" dur="1230" accel="100000" fill="hold">
                                          <p:stCondLst>
                                            <p:cond delay="770"/>
                                          </p:stCondLst>
                                        </p:cTn>
                                        <p:tgtEl>
                                          <p:spTgt spid="262148"/>
                                        </p:tgtEl>
                                        <p:attrNameLst>
                                          <p:attrName>ppt_x</p:attrName>
                                        </p:attrNameLst>
                                      </p:cBhvr>
                                    </p:anim>
                                    <p:set>
                                      <p:cBhvr>
                                        <p:cTn id="12" dur="770" fill="hold"/>
                                        <p:tgtEl>
                                          <p:spTgt spid="262148"/>
                                        </p:tgtEl>
                                        <p:attrNameLst>
                                          <p:attrName>ppt_y</p:attrName>
                                        </p:attrNameLst>
                                      </p:cBhvr>
                                      <p:to>
                                        <p:strVal val="(#ppt_y+0.4)"/>
                                      </p:to>
                                    </p:set>
                                    <p:anim from="(#ppt_y+0.4)" to="(#ppt_y)" calcmode="lin" valueType="num">
                                      <p:cBhvr>
                                        <p:cTn id="13" dur="1230" accel="100000" fill="hold">
                                          <p:stCondLst>
                                            <p:cond delay="770"/>
                                          </p:stCondLst>
                                        </p:cTn>
                                        <p:tgtEl>
                                          <p:spTgt spid="262148"/>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262151"/>
                                        </p:tgtEl>
                                        <p:attrNameLst>
                                          <p:attrName>style.visibility</p:attrName>
                                        </p:attrNameLst>
                                      </p:cBhvr>
                                      <p:to>
                                        <p:strVal val="visible"/>
                                      </p:to>
                                    </p:set>
                                    <p:animEffect transition="in" filter="fade">
                                      <p:cBhvr>
                                        <p:cTn id="18" dur="770" decel="100000"/>
                                        <p:tgtEl>
                                          <p:spTgt spid="262151"/>
                                        </p:tgtEl>
                                      </p:cBhvr>
                                    </p:animEffect>
                                    <p:animScale>
                                      <p:cBhvr>
                                        <p:cTn id="19" dur="770" decel="100000"/>
                                        <p:tgtEl>
                                          <p:spTgt spid="262151"/>
                                        </p:tgtEl>
                                      </p:cBhvr>
                                      <p:from x="10000" y="10000"/>
                                      <p:to x="200000" y="450000"/>
                                    </p:animScale>
                                    <p:animScale>
                                      <p:cBhvr>
                                        <p:cTn id="20" dur="1230" accel="100000" fill="hold">
                                          <p:stCondLst>
                                            <p:cond delay="770"/>
                                          </p:stCondLst>
                                        </p:cTn>
                                        <p:tgtEl>
                                          <p:spTgt spid="262151"/>
                                        </p:tgtEl>
                                      </p:cBhvr>
                                      <p:from x="200000" y="450000"/>
                                      <p:to x="100000" y="100000"/>
                                    </p:animScale>
                                    <p:set>
                                      <p:cBhvr>
                                        <p:cTn id="21" dur="770" fill="hold"/>
                                        <p:tgtEl>
                                          <p:spTgt spid="262151"/>
                                        </p:tgtEl>
                                        <p:attrNameLst>
                                          <p:attrName>ppt_x</p:attrName>
                                        </p:attrNameLst>
                                      </p:cBhvr>
                                      <p:to>
                                        <p:strVal val="(0.5)"/>
                                      </p:to>
                                    </p:set>
                                    <p:anim from="(0.5)" to="(#ppt_x)" calcmode="lin" valueType="num">
                                      <p:cBhvr>
                                        <p:cTn id="22" dur="1230" accel="100000" fill="hold">
                                          <p:stCondLst>
                                            <p:cond delay="770"/>
                                          </p:stCondLst>
                                        </p:cTn>
                                        <p:tgtEl>
                                          <p:spTgt spid="262151"/>
                                        </p:tgtEl>
                                        <p:attrNameLst>
                                          <p:attrName>ppt_x</p:attrName>
                                        </p:attrNameLst>
                                      </p:cBhvr>
                                    </p:anim>
                                    <p:set>
                                      <p:cBhvr>
                                        <p:cTn id="23" dur="770" fill="hold"/>
                                        <p:tgtEl>
                                          <p:spTgt spid="262151"/>
                                        </p:tgtEl>
                                        <p:attrNameLst>
                                          <p:attrName>ppt_y</p:attrName>
                                        </p:attrNameLst>
                                      </p:cBhvr>
                                      <p:to>
                                        <p:strVal val="(#ppt_y+0.4)"/>
                                      </p:to>
                                    </p:set>
                                    <p:anim from="(#ppt_y+0.4)" to="(#ppt_y)" calcmode="lin" valueType="num">
                                      <p:cBhvr>
                                        <p:cTn id="24" dur="1230" accel="100000" fill="hold">
                                          <p:stCondLst>
                                            <p:cond delay="770"/>
                                          </p:stCondLst>
                                        </p:cTn>
                                        <p:tgtEl>
                                          <p:spTgt spid="262151"/>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262149"/>
                                        </p:tgtEl>
                                        <p:attrNameLst>
                                          <p:attrName>style.visibility</p:attrName>
                                        </p:attrNameLst>
                                      </p:cBhvr>
                                      <p:to>
                                        <p:strVal val="visible"/>
                                      </p:to>
                                    </p:set>
                                    <p:animEffect transition="in" filter="fade">
                                      <p:cBhvr>
                                        <p:cTn id="29" dur="770" decel="100000"/>
                                        <p:tgtEl>
                                          <p:spTgt spid="262149"/>
                                        </p:tgtEl>
                                      </p:cBhvr>
                                    </p:animEffect>
                                    <p:animScale>
                                      <p:cBhvr>
                                        <p:cTn id="30" dur="770" decel="100000"/>
                                        <p:tgtEl>
                                          <p:spTgt spid="262149"/>
                                        </p:tgtEl>
                                      </p:cBhvr>
                                      <p:from x="10000" y="10000"/>
                                      <p:to x="200000" y="450000"/>
                                    </p:animScale>
                                    <p:animScale>
                                      <p:cBhvr>
                                        <p:cTn id="31" dur="1230" accel="100000" fill="hold">
                                          <p:stCondLst>
                                            <p:cond delay="770"/>
                                          </p:stCondLst>
                                        </p:cTn>
                                        <p:tgtEl>
                                          <p:spTgt spid="262149"/>
                                        </p:tgtEl>
                                      </p:cBhvr>
                                      <p:from x="200000" y="450000"/>
                                      <p:to x="100000" y="100000"/>
                                    </p:animScale>
                                    <p:set>
                                      <p:cBhvr>
                                        <p:cTn id="32" dur="770" fill="hold"/>
                                        <p:tgtEl>
                                          <p:spTgt spid="262149"/>
                                        </p:tgtEl>
                                        <p:attrNameLst>
                                          <p:attrName>ppt_x</p:attrName>
                                        </p:attrNameLst>
                                      </p:cBhvr>
                                      <p:to>
                                        <p:strVal val="(0.5)"/>
                                      </p:to>
                                    </p:set>
                                    <p:anim from="(0.5)" to="(#ppt_x)" calcmode="lin" valueType="num">
                                      <p:cBhvr>
                                        <p:cTn id="33" dur="1230" accel="100000" fill="hold">
                                          <p:stCondLst>
                                            <p:cond delay="770"/>
                                          </p:stCondLst>
                                        </p:cTn>
                                        <p:tgtEl>
                                          <p:spTgt spid="262149"/>
                                        </p:tgtEl>
                                        <p:attrNameLst>
                                          <p:attrName>ppt_x</p:attrName>
                                        </p:attrNameLst>
                                      </p:cBhvr>
                                    </p:anim>
                                    <p:set>
                                      <p:cBhvr>
                                        <p:cTn id="34" dur="770" fill="hold"/>
                                        <p:tgtEl>
                                          <p:spTgt spid="262149"/>
                                        </p:tgtEl>
                                        <p:attrNameLst>
                                          <p:attrName>ppt_y</p:attrName>
                                        </p:attrNameLst>
                                      </p:cBhvr>
                                      <p:to>
                                        <p:strVal val="(#ppt_y+0.4)"/>
                                      </p:to>
                                    </p:set>
                                    <p:anim from="(#ppt_y+0.4)" to="(#ppt_y)" calcmode="lin" valueType="num">
                                      <p:cBhvr>
                                        <p:cTn id="35" dur="1230" accel="100000" fill="hold">
                                          <p:stCondLst>
                                            <p:cond delay="770"/>
                                          </p:stCondLst>
                                        </p:cTn>
                                        <p:tgtEl>
                                          <p:spTgt spid="262149"/>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770" decel="100000"/>
                                        <p:tgtEl>
                                          <p:spTgt spid="9"/>
                                        </p:tgtEl>
                                      </p:cBhvr>
                                    </p:animEffect>
                                    <p:animScale>
                                      <p:cBhvr>
                                        <p:cTn id="41" dur="770" decel="100000"/>
                                        <p:tgtEl>
                                          <p:spTgt spid="9"/>
                                        </p:tgtEl>
                                      </p:cBhvr>
                                      <p:from x="10000" y="10000"/>
                                      <p:to x="200000" y="450000"/>
                                    </p:animScale>
                                    <p:animScale>
                                      <p:cBhvr>
                                        <p:cTn id="42" dur="1230" accel="100000" fill="hold">
                                          <p:stCondLst>
                                            <p:cond delay="770"/>
                                          </p:stCondLst>
                                        </p:cTn>
                                        <p:tgtEl>
                                          <p:spTgt spid="9"/>
                                        </p:tgtEl>
                                      </p:cBhvr>
                                      <p:from x="200000" y="450000"/>
                                      <p:to x="100000" y="100000"/>
                                    </p:animScale>
                                    <p:set>
                                      <p:cBhvr>
                                        <p:cTn id="43" dur="770" fill="hold"/>
                                        <p:tgtEl>
                                          <p:spTgt spid="9"/>
                                        </p:tgtEl>
                                        <p:attrNameLst>
                                          <p:attrName>ppt_x</p:attrName>
                                        </p:attrNameLst>
                                      </p:cBhvr>
                                      <p:to>
                                        <p:strVal val="(0.5)"/>
                                      </p:to>
                                    </p:set>
                                    <p:anim from="(0.5)" to="(#ppt_x)" calcmode="lin" valueType="num">
                                      <p:cBhvr>
                                        <p:cTn id="44" dur="1230" accel="100000" fill="hold">
                                          <p:stCondLst>
                                            <p:cond delay="770"/>
                                          </p:stCondLst>
                                        </p:cTn>
                                        <p:tgtEl>
                                          <p:spTgt spid="9"/>
                                        </p:tgtEl>
                                        <p:attrNameLst>
                                          <p:attrName>ppt_x</p:attrName>
                                        </p:attrNameLst>
                                      </p:cBhvr>
                                    </p:anim>
                                    <p:set>
                                      <p:cBhvr>
                                        <p:cTn id="45" dur="770" fill="hold"/>
                                        <p:tgtEl>
                                          <p:spTgt spid="9"/>
                                        </p:tgtEl>
                                        <p:attrNameLst>
                                          <p:attrName>ppt_y</p:attrName>
                                        </p:attrNameLst>
                                      </p:cBhvr>
                                      <p:to>
                                        <p:strVal val="(#ppt_y+0.4)"/>
                                      </p:to>
                                    </p:set>
                                    <p:anim from="(#ppt_y+0.4)" to="(#ppt_y)" calcmode="lin" valueType="num">
                                      <p:cBhvr>
                                        <p:cTn id="46" dur="1230" accel="100000" fill="hold">
                                          <p:stCondLst>
                                            <p:cond delay="770"/>
                                          </p:stCondLst>
                                        </p:cTn>
                                        <p:tgtEl>
                                          <p:spTgt spid="9"/>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770" decel="100000"/>
                                        <p:tgtEl>
                                          <p:spTgt spid="11"/>
                                        </p:tgtEl>
                                      </p:cBhvr>
                                    </p:animEffect>
                                    <p:animScale>
                                      <p:cBhvr>
                                        <p:cTn id="52" dur="770" decel="100000"/>
                                        <p:tgtEl>
                                          <p:spTgt spid="11"/>
                                        </p:tgtEl>
                                      </p:cBhvr>
                                      <p:from x="10000" y="10000"/>
                                      <p:to x="200000" y="450000"/>
                                    </p:animScale>
                                    <p:animScale>
                                      <p:cBhvr>
                                        <p:cTn id="53" dur="1230" accel="100000" fill="hold">
                                          <p:stCondLst>
                                            <p:cond delay="770"/>
                                          </p:stCondLst>
                                        </p:cTn>
                                        <p:tgtEl>
                                          <p:spTgt spid="11"/>
                                        </p:tgtEl>
                                      </p:cBhvr>
                                      <p:from x="200000" y="450000"/>
                                      <p:to x="100000" y="100000"/>
                                    </p:animScale>
                                    <p:set>
                                      <p:cBhvr>
                                        <p:cTn id="54" dur="770" fill="hold"/>
                                        <p:tgtEl>
                                          <p:spTgt spid="11"/>
                                        </p:tgtEl>
                                        <p:attrNameLst>
                                          <p:attrName>ppt_x</p:attrName>
                                        </p:attrNameLst>
                                      </p:cBhvr>
                                      <p:to>
                                        <p:strVal val="(0.5)"/>
                                      </p:to>
                                    </p:set>
                                    <p:anim from="(0.5)" to="(#ppt_x)" calcmode="lin" valueType="num">
                                      <p:cBhvr>
                                        <p:cTn id="55" dur="1230" accel="100000" fill="hold">
                                          <p:stCondLst>
                                            <p:cond delay="770"/>
                                          </p:stCondLst>
                                        </p:cTn>
                                        <p:tgtEl>
                                          <p:spTgt spid="11"/>
                                        </p:tgtEl>
                                        <p:attrNameLst>
                                          <p:attrName>ppt_x</p:attrName>
                                        </p:attrNameLst>
                                      </p:cBhvr>
                                    </p:anim>
                                    <p:set>
                                      <p:cBhvr>
                                        <p:cTn id="56" dur="770" fill="hold"/>
                                        <p:tgtEl>
                                          <p:spTgt spid="11"/>
                                        </p:tgtEl>
                                        <p:attrNameLst>
                                          <p:attrName>ppt_y</p:attrName>
                                        </p:attrNameLst>
                                      </p:cBhvr>
                                      <p:to>
                                        <p:strVal val="(#ppt_y+0.4)"/>
                                      </p:to>
                                    </p:set>
                                    <p:anim from="(#ppt_y+0.4)" to="(#ppt_y)" calcmode="lin" valueType="num">
                                      <p:cBhvr>
                                        <p:cTn id="57" dur="1230" accel="100000" fill="hold">
                                          <p:stCondLst>
                                            <p:cond delay="770"/>
                                          </p:stCondLst>
                                        </p:cTn>
                                        <p:tgtEl>
                                          <p:spTgt spid="11"/>
                                        </p:tgtEl>
                                        <p:attrNameLst>
                                          <p:attrName>ppt_y</p:attrName>
                                        </p:attrNameLst>
                                      </p:cBhvr>
                                    </p:anim>
                                  </p:childTnLst>
                                </p:cTn>
                              </p:par>
                            </p:childTnLst>
                          </p:cTn>
                        </p:par>
                      </p:childTnLst>
                    </p:cTn>
                  </p:par>
                  <p:par>
                    <p:cTn id="58" fill="hold">
                      <p:stCondLst>
                        <p:cond delay="indefinite"/>
                      </p:stCondLst>
                      <p:childTnLst>
                        <p:par>
                          <p:cTn id="59" fill="hold">
                            <p:stCondLst>
                              <p:cond delay="0"/>
                            </p:stCondLst>
                            <p:childTnLst>
                              <p:par>
                                <p:cTn id="60" presetID="51" presetClass="entr" presetSubtype="0" fill="hold" grpId="0" nodeType="click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fade">
                                      <p:cBhvr>
                                        <p:cTn id="62" dur="770" decel="100000"/>
                                        <p:tgtEl>
                                          <p:spTgt spid="10"/>
                                        </p:tgtEl>
                                      </p:cBhvr>
                                    </p:animEffect>
                                    <p:animScale>
                                      <p:cBhvr>
                                        <p:cTn id="63" dur="770" decel="100000"/>
                                        <p:tgtEl>
                                          <p:spTgt spid="10"/>
                                        </p:tgtEl>
                                      </p:cBhvr>
                                      <p:from x="10000" y="10000"/>
                                      <p:to x="200000" y="450000"/>
                                    </p:animScale>
                                    <p:animScale>
                                      <p:cBhvr>
                                        <p:cTn id="64" dur="1230" accel="100000" fill="hold">
                                          <p:stCondLst>
                                            <p:cond delay="770"/>
                                          </p:stCondLst>
                                        </p:cTn>
                                        <p:tgtEl>
                                          <p:spTgt spid="10"/>
                                        </p:tgtEl>
                                      </p:cBhvr>
                                      <p:from x="200000" y="450000"/>
                                      <p:to x="100000" y="100000"/>
                                    </p:animScale>
                                    <p:set>
                                      <p:cBhvr>
                                        <p:cTn id="65" dur="770" fill="hold"/>
                                        <p:tgtEl>
                                          <p:spTgt spid="10"/>
                                        </p:tgtEl>
                                        <p:attrNameLst>
                                          <p:attrName>ppt_x</p:attrName>
                                        </p:attrNameLst>
                                      </p:cBhvr>
                                      <p:to>
                                        <p:strVal val="(0.5)"/>
                                      </p:to>
                                    </p:set>
                                    <p:anim from="(0.5)" to="(#ppt_x)" calcmode="lin" valueType="num">
                                      <p:cBhvr>
                                        <p:cTn id="66" dur="1230" accel="100000" fill="hold">
                                          <p:stCondLst>
                                            <p:cond delay="770"/>
                                          </p:stCondLst>
                                        </p:cTn>
                                        <p:tgtEl>
                                          <p:spTgt spid="10"/>
                                        </p:tgtEl>
                                        <p:attrNameLst>
                                          <p:attrName>ppt_x</p:attrName>
                                        </p:attrNameLst>
                                      </p:cBhvr>
                                    </p:anim>
                                    <p:set>
                                      <p:cBhvr>
                                        <p:cTn id="67" dur="770" fill="hold"/>
                                        <p:tgtEl>
                                          <p:spTgt spid="10"/>
                                        </p:tgtEl>
                                        <p:attrNameLst>
                                          <p:attrName>ppt_y</p:attrName>
                                        </p:attrNameLst>
                                      </p:cBhvr>
                                      <p:to>
                                        <p:strVal val="(#ppt_y+0.4)"/>
                                      </p:to>
                                    </p:set>
                                    <p:anim from="(#ppt_y+0.4)" to="(#ppt_y)" calcmode="lin" valueType="num">
                                      <p:cBhvr>
                                        <p:cTn id="68" dur="1230" accel="100000" fill="hold">
                                          <p:stCondLst>
                                            <p:cond delay="770"/>
                                          </p:stCondLst>
                                        </p:cTn>
                                        <p:tgtEl>
                                          <p:spTgt spid="1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8" grpId="0" animBg="1"/>
      <p:bldP spid="262149" grpId="0" animBg="1"/>
      <p:bldP spid="262151" grpId="0" animBg="1"/>
      <p:bldP spid="9" grpId="0" animBg="1"/>
      <p:bldP spid="10" grpId="0" animBg="1"/>
      <p:bldP spid="11"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2"/>
          </p:nvPr>
        </p:nvSpPr>
        <p:spPr>
          <a:noFill/>
        </p:spPr>
        <p:txBody>
          <a:bodyPr/>
          <a:lstStyle/>
          <a:p>
            <a:fld id="{BDABD65E-AB95-4EBC-B8AD-8D823B07DB2A}" type="slidenum">
              <a:rPr lang="en-GB" smtClean="0"/>
              <a:pPr/>
              <a:t>57</a:t>
            </a:fld>
            <a:endParaRPr lang="en-GB" smtClean="0"/>
          </a:p>
        </p:txBody>
      </p:sp>
      <p:sp>
        <p:nvSpPr>
          <p:cNvPr id="264194" name="Rectangle 2"/>
          <p:cNvSpPr>
            <a:spLocks noChangeArrowheads="1"/>
          </p:cNvSpPr>
          <p:nvPr/>
        </p:nvSpPr>
        <p:spPr bwMode="auto">
          <a:xfrm>
            <a:off x="3760228" y="3508375"/>
            <a:ext cx="1214870" cy="641350"/>
          </a:xfrm>
          <a:prstGeom prst="rect">
            <a:avLst/>
          </a:prstGeom>
          <a:solidFill>
            <a:srgbClr val="FFFF00"/>
          </a:solidFill>
          <a:ln w="9525">
            <a:solidFill>
              <a:schemeClr val="tx1"/>
            </a:solidFill>
            <a:miter lim="800000"/>
            <a:headEnd/>
            <a:tailEnd/>
          </a:ln>
        </p:spPr>
        <p:txBody>
          <a:bodyPr wrap="none" anchor="ctr"/>
          <a:lstStyle/>
          <a:p>
            <a:pPr algn="ctr"/>
            <a:endParaRPr lang="en-US"/>
          </a:p>
        </p:txBody>
      </p:sp>
      <p:sp>
        <p:nvSpPr>
          <p:cNvPr id="24580" name="Text Box 3"/>
          <p:cNvSpPr txBox="1">
            <a:spLocks noChangeArrowheads="1"/>
          </p:cNvSpPr>
          <p:nvPr/>
        </p:nvSpPr>
        <p:spPr bwMode="auto">
          <a:xfrm>
            <a:off x="1116013" y="252413"/>
            <a:ext cx="7670800" cy="830262"/>
          </a:xfrm>
          <a:prstGeom prst="rect">
            <a:avLst/>
          </a:prstGeom>
          <a:noFill/>
          <a:ln w="9525">
            <a:noFill/>
            <a:miter lim="800000"/>
            <a:headEnd/>
            <a:tailEnd/>
          </a:ln>
        </p:spPr>
        <p:txBody>
          <a:bodyPr wrap="square">
            <a:spAutoFit/>
          </a:bodyPr>
          <a:lstStyle/>
          <a:p>
            <a:pPr eaLnBrk="0" hangingPunct="0">
              <a:spcBef>
                <a:spcPct val="50000"/>
              </a:spcBef>
            </a:pPr>
            <a:r>
              <a:rPr lang="en-GB" sz="4800" dirty="0" smtClean="0">
                <a:solidFill>
                  <a:srgbClr val="002060"/>
                </a:solidFill>
                <a:effectLst>
                  <a:outerShdw blurRad="38100" dist="38100" dir="2700000" algn="tl">
                    <a:srgbClr val="000000">
                      <a:alpha val="43137"/>
                    </a:srgbClr>
                  </a:outerShdw>
                </a:effectLst>
              </a:rPr>
              <a:t>ATP-PC system</a:t>
            </a:r>
            <a:endParaRPr lang="en-GB" sz="4800" dirty="0">
              <a:solidFill>
                <a:srgbClr val="002060"/>
              </a:solidFill>
              <a:effectLst>
                <a:outerShdw blurRad="38100" dist="38100" dir="2700000" algn="tl">
                  <a:srgbClr val="000000">
                    <a:alpha val="43137"/>
                  </a:srgbClr>
                </a:outerShdw>
              </a:effectLst>
            </a:endParaRPr>
          </a:p>
        </p:txBody>
      </p:sp>
      <p:sp>
        <p:nvSpPr>
          <p:cNvPr id="264197" name="Text Box 5"/>
          <p:cNvSpPr txBox="1">
            <a:spLocks noChangeArrowheads="1"/>
          </p:cNvSpPr>
          <p:nvPr/>
        </p:nvSpPr>
        <p:spPr bwMode="auto">
          <a:xfrm>
            <a:off x="3760228" y="3508375"/>
            <a:ext cx="4267200" cy="641350"/>
          </a:xfrm>
          <a:prstGeom prst="rect">
            <a:avLst/>
          </a:prstGeom>
          <a:noFill/>
          <a:ln w="9525">
            <a:noFill/>
            <a:miter lim="800000"/>
            <a:headEnd/>
            <a:tailEnd/>
          </a:ln>
        </p:spPr>
        <p:txBody>
          <a:bodyPr>
            <a:spAutoFit/>
          </a:bodyPr>
          <a:lstStyle/>
          <a:p>
            <a:pPr eaLnBrk="0" hangingPunct="0">
              <a:spcBef>
                <a:spcPct val="50000"/>
              </a:spcBef>
            </a:pPr>
            <a:r>
              <a:rPr lang="en-GB" sz="3200" dirty="0"/>
              <a:t>energy</a:t>
            </a:r>
            <a:r>
              <a:rPr lang="en-GB" sz="3600" dirty="0"/>
              <a:t> + ADP + P</a:t>
            </a:r>
          </a:p>
        </p:txBody>
      </p:sp>
      <p:sp>
        <p:nvSpPr>
          <p:cNvPr id="264198" name="Text Box 6"/>
          <p:cNvSpPr txBox="1">
            <a:spLocks noChangeArrowheads="1"/>
          </p:cNvSpPr>
          <p:nvPr/>
        </p:nvSpPr>
        <p:spPr bwMode="auto">
          <a:xfrm>
            <a:off x="7699248" y="5064125"/>
            <a:ext cx="1371600" cy="641350"/>
          </a:xfrm>
          <a:prstGeom prst="rect">
            <a:avLst/>
          </a:prstGeom>
          <a:noFill/>
          <a:ln w="9525">
            <a:noFill/>
            <a:miter lim="800000"/>
            <a:headEnd/>
            <a:tailEnd/>
          </a:ln>
        </p:spPr>
        <p:txBody>
          <a:bodyPr>
            <a:spAutoFit/>
          </a:bodyPr>
          <a:lstStyle/>
          <a:p>
            <a:pPr eaLnBrk="0" hangingPunct="0">
              <a:spcBef>
                <a:spcPct val="50000"/>
              </a:spcBef>
            </a:pPr>
            <a:r>
              <a:rPr lang="en-GB" sz="3600" dirty="0"/>
              <a:t>ATP</a:t>
            </a:r>
          </a:p>
        </p:txBody>
      </p:sp>
      <p:sp>
        <p:nvSpPr>
          <p:cNvPr id="264199" name="Line 7"/>
          <p:cNvSpPr>
            <a:spLocks noChangeShapeType="1"/>
          </p:cNvSpPr>
          <p:nvPr/>
        </p:nvSpPr>
        <p:spPr bwMode="auto">
          <a:xfrm>
            <a:off x="7089648" y="4149725"/>
            <a:ext cx="609600" cy="914400"/>
          </a:xfrm>
          <a:prstGeom prst="line">
            <a:avLst/>
          </a:prstGeom>
          <a:noFill/>
          <a:ln w="76200">
            <a:solidFill>
              <a:schemeClr val="tx1"/>
            </a:solidFill>
            <a:round/>
            <a:headEnd/>
            <a:tailEnd type="triangle" w="med" len="med"/>
          </a:ln>
        </p:spPr>
        <p:txBody>
          <a:bodyPr wrap="none" anchor="ctr"/>
          <a:lstStyle/>
          <a:p>
            <a:endParaRPr lang="en-GB"/>
          </a:p>
        </p:txBody>
      </p:sp>
      <p:sp>
        <p:nvSpPr>
          <p:cNvPr id="264200" name="Text Box 8"/>
          <p:cNvSpPr txBox="1">
            <a:spLocks noChangeArrowheads="1"/>
          </p:cNvSpPr>
          <p:nvPr/>
        </p:nvSpPr>
        <p:spPr bwMode="auto">
          <a:xfrm>
            <a:off x="1074611" y="1944688"/>
            <a:ext cx="1143000" cy="641350"/>
          </a:xfrm>
          <a:prstGeom prst="rect">
            <a:avLst/>
          </a:prstGeom>
          <a:noFill/>
          <a:ln w="9525">
            <a:noFill/>
            <a:miter lim="800000"/>
            <a:headEnd/>
            <a:tailEnd/>
          </a:ln>
        </p:spPr>
        <p:txBody>
          <a:bodyPr>
            <a:spAutoFit/>
          </a:bodyPr>
          <a:lstStyle/>
          <a:p>
            <a:pPr eaLnBrk="0" hangingPunct="0">
              <a:spcBef>
                <a:spcPct val="50000"/>
              </a:spcBef>
            </a:pPr>
            <a:r>
              <a:rPr lang="en-GB" sz="3600" dirty="0"/>
              <a:t>PC</a:t>
            </a:r>
            <a:endParaRPr lang="en-GB" sz="2400" dirty="0"/>
          </a:p>
        </p:txBody>
      </p:sp>
      <p:sp>
        <p:nvSpPr>
          <p:cNvPr id="264201" name="Text Box 9"/>
          <p:cNvSpPr txBox="1">
            <a:spLocks noChangeArrowheads="1"/>
          </p:cNvSpPr>
          <p:nvPr/>
        </p:nvSpPr>
        <p:spPr bwMode="auto">
          <a:xfrm>
            <a:off x="2217611" y="3508375"/>
            <a:ext cx="4267200" cy="641350"/>
          </a:xfrm>
          <a:prstGeom prst="rect">
            <a:avLst/>
          </a:prstGeom>
          <a:noFill/>
          <a:ln w="9525">
            <a:noFill/>
            <a:miter lim="800000"/>
            <a:headEnd/>
            <a:tailEnd/>
          </a:ln>
        </p:spPr>
        <p:txBody>
          <a:bodyPr>
            <a:spAutoFit/>
          </a:bodyPr>
          <a:lstStyle/>
          <a:p>
            <a:pPr eaLnBrk="0" hangingPunct="0"/>
            <a:r>
              <a:rPr lang="en-GB" sz="3600" dirty="0"/>
              <a:t>C + P + </a:t>
            </a:r>
            <a:r>
              <a:rPr lang="en-GB" sz="3200" dirty="0"/>
              <a:t>energy</a:t>
            </a:r>
            <a:endParaRPr lang="en-GB" sz="2400" dirty="0"/>
          </a:p>
        </p:txBody>
      </p:sp>
      <p:sp>
        <p:nvSpPr>
          <p:cNvPr id="264202" name="Line 10"/>
          <p:cNvSpPr>
            <a:spLocks noChangeShapeType="1"/>
          </p:cNvSpPr>
          <p:nvPr/>
        </p:nvSpPr>
        <p:spPr bwMode="auto">
          <a:xfrm>
            <a:off x="1722311" y="2565400"/>
            <a:ext cx="576262" cy="935038"/>
          </a:xfrm>
          <a:prstGeom prst="line">
            <a:avLst/>
          </a:prstGeom>
          <a:noFill/>
          <a:ln w="76200">
            <a:solidFill>
              <a:schemeClr val="tx1"/>
            </a:solidFill>
            <a:round/>
            <a:headEnd/>
            <a:tailEnd type="triangle" w="med" len="med"/>
          </a:ln>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42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642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264197"/>
                                        </p:tgtEl>
                                        <p:attrNameLst>
                                          <p:attrName>style.visibility</p:attrName>
                                        </p:attrNameLst>
                                      </p:cBhvr>
                                      <p:to>
                                        <p:strVal val="visible"/>
                                      </p:to>
                                    </p:set>
                                    <p:anim to="" calcmode="lin" valueType="num">
                                      <p:cBhvr>
                                        <p:cTn id="15" dur="1" fill="hold"/>
                                        <p:tgtEl>
                                          <p:spTgt spid="264197"/>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264199"/>
                                        </p:tgtEl>
                                        <p:attrNameLst>
                                          <p:attrName>style.visibility</p:attrName>
                                        </p:attrNameLst>
                                      </p:cBhvr>
                                      <p:to>
                                        <p:strVal val="visible"/>
                                      </p:to>
                                    </p:set>
                                    <p:anim to="" calcmode="lin" valueType="num">
                                      <p:cBhvr>
                                        <p:cTn id="20" dur="1" fill="hold"/>
                                        <p:tgtEl>
                                          <p:spTgt spid="26419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197" grpId="0"/>
      <p:bldP spid="264199" grpId="0" animBg="1"/>
      <p:bldP spid="264201" grpId="0" autoUpdateAnimBg="0"/>
      <p:bldP spid="26420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p>
            <a:fld id="{E6A9AD89-A727-4D2B-A6C5-295CFFE194B9}" type="slidenum">
              <a:rPr lang="en-GB" smtClean="0"/>
              <a:pPr/>
              <a:t>6</a:t>
            </a:fld>
            <a:endParaRPr lang="en-GB" smtClean="0"/>
          </a:p>
        </p:txBody>
      </p:sp>
      <p:sp>
        <p:nvSpPr>
          <p:cNvPr id="30723" name="Rectangle 2"/>
          <p:cNvSpPr>
            <a:spLocks noGrp="1" noChangeArrowheads="1"/>
          </p:cNvSpPr>
          <p:nvPr>
            <p:ph type="title"/>
          </p:nvPr>
        </p:nvSpPr>
        <p:spPr/>
        <p:txBody>
          <a:bodyPr/>
          <a:lstStyle/>
          <a:p>
            <a:pPr eaLnBrk="1" hangingPunct="1"/>
            <a:r>
              <a:rPr lang="en-GB" smtClean="0"/>
              <a:t>Lactate threshold</a:t>
            </a:r>
          </a:p>
        </p:txBody>
      </p:sp>
      <p:sp>
        <p:nvSpPr>
          <p:cNvPr id="30724" name="Rectangle 3"/>
          <p:cNvSpPr>
            <a:spLocks noGrp="1" noChangeArrowheads="1"/>
          </p:cNvSpPr>
          <p:nvPr>
            <p:ph type="body" idx="1"/>
          </p:nvPr>
        </p:nvSpPr>
        <p:spPr>
          <a:xfrm>
            <a:off x="1164566" y="1447800"/>
            <a:ext cx="7769122" cy="4800600"/>
          </a:xfrm>
        </p:spPr>
        <p:txBody>
          <a:bodyPr/>
          <a:lstStyle/>
          <a:p>
            <a:pPr eaLnBrk="1" hangingPunct="1">
              <a:lnSpc>
                <a:spcPct val="90000"/>
              </a:lnSpc>
            </a:pPr>
            <a:r>
              <a:rPr lang="en-GB" dirty="0" smtClean="0"/>
              <a:t>When                starts to                   in</a:t>
            </a:r>
          </a:p>
          <a:p>
            <a:pPr eaLnBrk="1" hangingPunct="1">
              <a:lnSpc>
                <a:spcPct val="90000"/>
              </a:lnSpc>
            </a:pPr>
            <a:r>
              <a:rPr lang="en-GB" dirty="0" smtClean="0"/>
              <a:t>Also known as </a:t>
            </a:r>
          </a:p>
          <a:p>
            <a:pPr eaLnBrk="1" hangingPunct="1">
              <a:lnSpc>
                <a:spcPct val="90000"/>
              </a:lnSpc>
            </a:pPr>
            <a:r>
              <a:rPr lang="en-GB" dirty="0" smtClean="0"/>
              <a:t>Percentage of </a:t>
            </a:r>
          </a:p>
          <a:p>
            <a:pPr eaLnBrk="1" hangingPunct="1">
              <a:lnSpc>
                <a:spcPct val="90000"/>
              </a:lnSpc>
            </a:pPr>
            <a:r>
              <a:rPr lang="en-GB" dirty="0" smtClean="0"/>
              <a:t>Occurs because of lack of                 in</a:t>
            </a:r>
          </a:p>
          <a:p>
            <a:pPr eaLnBrk="1" hangingPunct="1">
              <a:lnSpc>
                <a:spcPct val="90000"/>
              </a:lnSpc>
              <a:buFontTx/>
              <a:buNone/>
            </a:pPr>
            <a:r>
              <a:rPr lang="en-GB" dirty="0" smtClean="0"/>
              <a:t>                            at start of exercise =</a:t>
            </a:r>
          </a:p>
          <a:p>
            <a:pPr eaLnBrk="1" hangingPunct="1">
              <a:lnSpc>
                <a:spcPct val="90000"/>
              </a:lnSpc>
              <a:buFontTx/>
              <a:buNone/>
            </a:pPr>
            <a:r>
              <a:rPr lang="en-GB" dirty="0" smtClean="0"/>
              <a:t>                             - and during high intensity exercise - </a:t>
            </a:r>
          </a:p>
        </p:txBody>
      </p:sp>
      <p:sp>
        <p:nvSpPr>
          <p:cNvPr id="435204" name="Text Box 4"/>
          <p:cNvSpPr txBox="1">
            <a:spLocks noChangeArrowheads="1"/>
          </p:cNvSpPr>
          <p:nvPr/>
        </p:nvSpPr>
        <p:spPr bwMode="auto">
          <a:xfrm>
            <a:off x="2835829" y="1417638"/>
            <a:ext cx="1488206" cy="579437"/>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3200" dirty="0"/>
              <a:t>lactate</a:t>
            </a:r>
            <a:endParaRPr lang="en-GB" sz="3200" dirty="0"/>
          </a:p>
        </p:txBody>
      </p:sp>
      <p:sp>
        <p:nvSpPr>
          <p:cNvPr id="435205" name="Text Box 5"/>
          <p:cNvSpPr txBox="1">
            <a:spLocks noChangeArrowheads="1"/>
          </p:cNvSpPr>
          <p:nvPr/>
        </p:nvSpPr>
        <p:spPr bwMode="auto">
          <a:xfrm>
            <a:off x="5936648" y="1447800"/>
            <a:ext cx="1723816" cy="579437"/>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3200" dirty="0"/>
              <a:t>increase</a:t>
            </a:r>
            <a:endParaRPr lang="en-GB" sz="3200" dirty="0"/>
          </a:p>
        </p:txBody>
      </p:sp>
      <p:sp>
        <p:nvSpPr>
          <p:cNvPr id="435206" name="Text Box 6"/>
          <p:cNvSpPr txBox="1">
            <a:spLocks noChangeArrowheads="1"/>
          </p:cNvSpPr>
          <p:nvPr/>
        </p:nvSpPr>
        <p:spPr bwMode="auto">
          <a:xfrm>
            <a:off x="7739580" y="1447800"/>
            <a:ext cx="1331268" cy="579437"/>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3200" dirty="0"/>
              <a:t>blood</a:t>
            </a:r>
            <a:endParaRPr lang="en-GB" sz="3200" dirty="0"/>
          </a:p>
        </p:txBody>
      </p:sp>
      <p:sp>
        <p:nvSpPr>
          <p:cNvPr id="435209" name="Text Box 9"/>
          <p:cNvSpPr txBox="1">
            <a:spLocks noChangeArrowheads="1"/>
          </p:cNvSpPr>
          <p:nvPr/>
        </p:nvSpPr>
        <p:spPr bwMode="auto">
          <a:xfrm>
            <a:off x="4132072" y="1993156"/>
            <a:ext cx="1407242" cy="584200"/>
          </a:xfrm>
          <a:prstGeom prst="rect">
            <a:avLst/>
          </a:prstGeom>
          <a:solidFill>
            <a:srgbClr val="FFFF00"/>
          </a:solidFill>
          <a:ln w="9525">
            <a:noFill/>
            <a:miter lim="800000"/>
            <a:headEnd/>
            <a:tailEnd/>
          </a:ln>
        </p:spPr>
        <p:txBody>
          <a:bodyPr wrap="square">
            <a:spAutoFit/>
          </a:bodyPr>
          <a:lstStyle/>
          <a:p>
            <a:pPr algn="ctr">
              <a:spcBef>
                <a:spcPct val="20000"/>
              </a:spcBef>
            </a:pPr>
            <a:r>
              <a:rPr lang="en-GB" sz="3200" dirty="0"/>
              <a:t>OBLA</a:t>
            </a:r>
          </a:p>
        </p:txBody>
      </p:sp>
      <p:sp>
        <p:nvSpPr>
          <p:cNvPr id="435210" name="Text Box 10"/>
          <p:cNvSpPr txBox="1">
            <a:spLocks noChangeArrowheads="1"/>
          </p:cNvSpPr>
          <p:nvPr/>
        </p:nvSpPr>
        <p:spPr bwMode="auto">
          <a:xfrm>
            <a:off x="5991341" y="2889849"/>
            <a:ext cx="1488098" cy="579438"/>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3200" dirty="0"/>
              <a:t>oxygen</a:t>
            </a:r>
            <a:endParaRPr lang="en-GB" sz="3200" dirty="0"/>
          </a:p>
        </p:txBody>
      </p:sp>
      <p:sp>
        <p:nvSpPr>
          <p:cNvPr id="435211" name="Text Box 11"/>
          <p:cNvSpPr txBox="1">
            <a:spLocks noChangeArrowheads="1"/>
          </p:cNvSpPr>
          <p:nvPr/>
        </p:nvSpPr>
        <p:spPr bwMode="auto">
          <a:xfrm>
            <a:off x="1660584" y="3496613"/>
            <a:ext cx="2663451" cy="584775"/>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3200" dirty="0"/>
              <a:t>mitochondria</a:t>
            </a:r>
            <a:endParaRPr lang="en-GB" sz="3200" dirty="0"/>
          </a:p>
        </p:txBody>
      </p:sp>
      <p:sp>
        <p:nvSpPr>
          <p:cNvPr id="435212" name="Text Box 12"/>
          <p:cNvSpPr txBox="1">
            <a:spLocks noChangeArrowheads="1"/>
          </p:cNvSpPr>
          <p:nvPr/>
        </p:nvSpPr>
        <p:spPr bwMode="auto">
          <a:xfrm>
            <a:off x="1660584" y="4081388"/>
            <a:ext cx="2741773" cy="579437"/>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3200" dirty="0"/>
              <a:t>oxygen deficit</a:t>
            </a:r>
            <a:endParaRPr lang="en-GB" sz="3200" dirty="0"/>
          </a:p>
        </p:txBody>
      </p:sp>
      <p:sp>
        <p:nvSpPr>
          <p:cNvPr id="435213" name="Text Box 13"/>
          <p:cNvSpPr txBox="1">
            <a:spLocks noChangeArrowheads="1"/>
          </p:cNvSpPr>
          <p:nvPr/>
        </p:nvSpPr>
        <p:spPr bwMode="auto">
          <a:xfrm>
            <a:off x="4772384" y="4480752"/>
            <a:ext cx="2192879" cy="584775"/>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3200"/>
              <a:t>anaerobic</a:t>
            </a:r>
            <a:endParaRPr lang="en-GB" sz="3200"/>
          </a:p>
        </p:txBody>
      </p:sp>
      <p:sp>
        <p:nvSpPr>
          <p:cNvPr id="13" name="Text Box 9"/>
          <p:cNvSpPr txBox="1">
            <a:spLocks noChangeArrowheads="1"/>
          </p:cNvSpPr>
          <p:nvPr/>
        </p:nvSpPr>
        <p:spPr bwMode="auto">
          <a:xfrm>
            <a:off x="3918949" y="2577356"/>
            <a:ext cx="1706869" cy="584775"/>
          </a:xfrm>
          <a:prstGeom prst="rect">
            <a:avLst/>
          </a:prstGeom>
          <a:solidFill>
            <a:srgbClr val="FFFF00"/>
          </a:solidFill>
          <a:ln w="9525">
            <a:noFill/>
            <a:miter lim="800000"/>
            <a:headEnd/>
            <a:tailEnd/>
          </a:ln>
        </p:spPr>
        <p:txBody>
          <a:bodyPr wrap="square">
            <a:spAutoFit/>
          </a:bodyPr>
          <a:lstStyle/>
          <a:p>
            <a:pPr algn="ctr">
              <a:spcBef>
                <a:spcPct val="20000"/>
              </a:spcBef>
            </a:pPr>
            <a:r>
              <a:rPr lang="en-GB" sz="3200" dirty="0" smtClean="0"/>
              <a:t>VO</a:t>
            </a:r>
            <a:r>
              <a:rPr lang="en-GB" sz="3200" baseline="-25000" dirty="0" smtClean="0"/>
              <a:t>2</a:t>
            </a:r>
            <a:r>
              <a:rPr lang="en-GB" sz="3200" dirty="0" smtClean="0"/>
              <a:t> max</a:t>
            </a:r>
            <a:endParaRPr lang="en-GB"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435204"/>
                                        </p:tgtEl>
                                        <p:attrNameLst>
                                          <p:attrName>style.visibility</p:attrName>
                                        </p:attrNameLst>
                                      </p:cBhvr>
                                      <p:to>
                                        <p:strVal val="visible"/>
                                      </p:to>
                                    </p:set>
                                    <p:animEffect transition="in" filter="fade">
                                      <p:cBhvr>
                                        <p:cTn id="7" dur="770" decel="100000"/>
                                        <p:tgtEl>
                                          <p:spTgt spid="435204"/>
                                        </p:tgtEl>
                                      </p:cBhvr>
                                    </p:animEffect>
                                    <p:animScale>
                                      <p:cBhvr>
                                        <p:cTn id="8" dur="770" decel="100000"/>
                                        <p:tgtEl>
                                          <p:spTgt spid="435204"/>
                                        </p:tgtEl>
                                      </p:cBhvr>
                                      <p:from x="10000" y="10000"/>
                                      <p:to x="200000" y="450000"/>
                                    </p:animScale>
                                    <p:animScale>
                                      <p:cBhvr>
                                        <p:cTn id="9" dur="1230" accel="100000" fill="hold">
                                          <p:stCondLst>
                                            <p:cond delay="770"/>
                                          </p:stCondLst>
                                        </p:cTn>
                                        <p:tgtEl>
                                          <p:spTgt spid="435204"/>
                                        </p:tgtEl>
                                      </p:cBhvr>
                                      <p:from x="200000" y="450000"/>
                                      <p:to x="100000" y="100000"/>
                                    </p:animScale>
                                    <p:set>
                                      <p:cBhvr>
                                        <p:cTn id="10" dur="770" fill="hold"/>
                                        <p:tgtEl>
                                          <p:spTgt spid="435204"/>
                                        </p:tgtEl>
                                        <p:attrNameLst>
                                          <p:attrName>ppt_x</p:attrName>
                                        </p:attrNameLst>
                                      </p:cBhvr>
                                      <p:to>
                                        <p:strVal val="(0.5)"/>
                                      </p:to>
                                    </p:set>
                                    <p:anim from="(0.5)" to="(#ppt_x)" calcmode="lin" valueType="num">
                                      <p:cBhvr>
                                        <p:cTn id="11" dur="1230" accel="100000" fill="hold">
                                          <p:stCondLst>
                                            <p:cond delay="770"/>
                                          </p:stCondLst>
                                        </p:cTn>
                                        <p:tgtEl>
                                          <p:spTgt spid="435204"/>
                                        </p:tgtEl>
                                        <p:attrNameLst>
                                          <p:attrName>ppt_x</p:attrName>
                                        </p:attrNameLst>
                                      </p:cBhvr>
                                    </p:anim>
                                    <p:set>
                                      <p:cBhvr>
                                        <p:cTn id="12" dur="770" fill="hold"/>
                                        <p:tgtEl>
                                          <p:spTgt spid="435204"/>
                                        </p:tgtEl>
                                        <p:attrNameLst>
                                          <p:attrName>ppt_y</p:attrName>
                                        </p:attrNameLst>
                                      </p:cBhvr>
                                      <p:to>
                                        <p:strVal val="(#ppt_y+0.4)"/>
                                      </p:to>
                                    </p:set>
                                    <p:anim from="(#ppt_y+0.4)" to="(#ppt_y)" calcmode="lin" valueType="num">
                                      <p:cBhvr>
                                        <p:cTn id="13" dur="1230" accel="100000" fill="hold">
                                          <p:stCondLst>
                                            <p:cond delay="770"/>
                                          </p:stCondLst>
                                        </p:cTn>
                                        <p:tgtEl>
                                          <p:spTgt spid="43520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435205"/>
                                        </p:tgtEl>
                                        <p:attrNameLst>
                                          <p:attrName>style.visibility</p:attrName>
                                        </p:attrNameLst>
                                      </p:cBhvr>
                                      <p:to>
                                        <p:strVal val="visible"/>
                                      </p:to>
                                    </p:set>
                                    <p:animEffect transition="in" filter="fade">
                                      <p:cBhvr>
                                        <p:cTn id="18" dur="770" decel="100000"/>
                                        <p:tgtEl>
                                          <p:spTgt spid="435205"/>
                                        </p:tgtEl>
                                      </p:cBhvr>
                                    </p:animEffect>
                                    <p:animScale>
                                      <p:cBhvr>
                                        <p:cTn id="19" dur="770" decel="100000"/>
                                        <p:tgtEl>
                                          <p:spTgt spid="435205"/>
                                        </p:tgtEl>
                                      </p:cBhvr>
                                      <p:from x="10000" y="10000"/>
                                      <p:to x="200000" y="450000"/>
                                    </p:animScale>
                                    <p:animScale>
                                      <p:cBhvr>
                                        <p:cTn id="20" dur="1230" accel="100000" fill="hold">
                                          <p:stCondLst>
                                            <p:cond delay="770"/>
                                          </p:stCondLst>
                                        </p:cTn>
                                        <p:tgtEl>
                                          <p:spTgt spid="435205"/>
                                        </p:tgtEl>
                                      </p:cBhvr>
                                      <p:from x="200000" y="450000"/>
                                      <p:to x="100000" y="100000"/>
                                    </p:animScale>
                                    <p:set>
                                      <p:cBhvr>
                                        <p:cTn id="21" dur="770" fill="hold"/>
                                        <p:tgtEl>
                                          <p:spTgt spid="435205"/>
                                        </p:tgtEl>
                                        <p:attrNameLst>
                                          <p:attrName>ppt_x</p:attrName>
                                        </p:attrNameLst>
                                      </p:cBhvr>
                                      <p:to>
                                        <p:strVal val="(0.5)"/>
                                      </p:to>
                                    </p:set>
                                    <p:anim from="(0.5)" to="(#ppt_x)" calcmode="lin" valueType="num">
                                      <p:cBhvr>
                                        <p:cTn id="22" dur="1230" accel="100000" fill="hold">
                                          <p:stCondLst>
                                            <p:cond delay="770"/>
                                          </p:stCondLst>
                                        </p:cTn>
                                        <p:tgtEl>
                                          <p:spTgt spid="435205"/>
                                        </p:tgtEl>
                                        <p:attrNameLst>
                                          <p:attrName>ppt_x</p:attrName>
                                        </p:attrNameLst>
                                      </p:cBhvr>
                                    </p:anim>
                                    <p:set>
                                      <p:cBhvr>
                                        <p:cTn id="23" dur="770" fill="hold"/>
                                        <p:tgtEl>
                                          <p:spTgt spid="435205"/>
                                        </p:tgtEl>
                                        <p:attrNameLst>
                                          <p:attrName>ppt_y</p:attrName>
                                        </p:attrNameLst>
                                      </p:cBhvr>
                                      <p:to>
                                        <p:strVal val="(#ppt_y+0.4)"/>
                                      </p:to>
                                    </p:set>
                                    <p:anim from="(#ppt_y+0.4)" to="(#ppt_y)" calcmode="lin" valueType="num">
                                      <p:cBhvr>
                                        <p:cTn id="24" dur="1230" accel="100000" fill="hold">
                                          <p:stCondLst>
                                            <p:cond delay="770"/>
                                          </p:stCondLst>
                                        </p:cTn>
                                        <p:tgtEl>
                                          <p:spTgt spid="435205"/>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435206"/>
                                        </p:tgtEl>
                                        <p:attrNameLst>
                                          <p:attrName>style.visibility</p:attrName>
                                        </p:attrNameLst>
                                      </p:cBhvr>
                                      <p:to>
                                        <p:strVal val="visible"/>
                                      </p:to>
                                    </p:set>
                                    <p:animEffect transition="in" filter="fade">
                                      <p:cBhvr>
                                        <p:cTn id="29" dur="770" decel="100000"/>
                                        <p:tgtEl>
                                          <p:spTgt spid="435206"/>
                                        </p:tgtEl>
                                      </p:cBhvr>
                                    </p:animEffect>
                                    <p:animScale>
                                      <p:cBhvr>
                                        <p:cTn id="30" dur="770" decel="100000"/>
                                        <p:tgtEl>
                                          <p:spTgt spid="435206"/>
                                        </p:tgtEl>
                                      </p:cBhvr>
                                      <p:from x="10000" y="10000"/>
                                      <p:to x="200000" y="450000"/>
                                    </p:animScale>
                                    <p:animScale>
                                      <p:cBhvr>
                                        <p:cTn id="31" dur="1230" accel="100000" fill="hold">
                                          <p:stCondLst>
                                            <p:cond delay="770"/>
                                          </p:stCondLst>
                                        </p:cTn>
                                        <p:tgtEl>
                                          <p:spTgt spid="435206"/>
                                        </p:tgtEl>
                                      </p:cBhvr>
                                      <p:from x="200000" y="450000"/>
                                      <p:to x="100000" y="100000"/>
                                    </p:animScale>
                                    <p:set>
                                      <p:cBhvr>
                                        <p:cTn id="32" dur="770" fill="hold"/>
                                        <p:tgtEl>
                                          <p:spTgt spid="435206"/>
                                        </p:tgtEl>
                                        <p:attrNameLst>
                                          <p:attrName>ppt_x</p:attrName>
                                        </p:attrNameLst>
                                      </p:cBhvr>
                                      <p:to>
                                        <p:strVal val="(0.5)"/>
                                      </p:to>
                                    </p:set>
                                    <p:anim from="(0.5)" to="(#ppt_x)" calcmode="lin" valueType="num">
                                      <p:cBhvr>
                                        <p:cTn id="33" dur="1230" accel="100000" fill="hold">
                                          <p:stCondLst>
                                            <p:cond delay="770"/>
                                          </p:stCondLst>
                                        </p:cTn>
                                        <p:tgtEl>
                                          <p:spTgt spid="435206"/>
                                        </p:tgtEl>
                                        <p:attrNameLst>
                                          <p:attrName>ppt_x</p:attrName>
                                        </p:attrNameLst>
                                      </p:cBhvr>
                                    </p:anim>
                                    <p:set>
                                      <p:cBhvr>
                                        <p:cTn id="34" dur="770" fill="hold"/>
                                        <p:tgtEl>
                                          <p:spTgt spid="435206"/>
                                        </p:tgtEl>
                                        <p:attrNameLst>
                                          <p:attrName>ppt_y</p:attrName>
                                        </p:attrNameLst>
                                      </p:cBhvr>
                                      <p:to>
                                        <p:strVal val="(#ppt_y+0.4)"/>
                                      </p:to>
                                    </p:set>
                                    <p:anim from="(#ppt_y+0.4)" to="(#ppt_y)" calcmode="lin" valueType="num">
                                      <p:cBhvr>
                                        <p:cTn id="35" dur="1230" accel="100000" fill="hold">
                                          <p:stCondLst>
                                            <p:cond delay="770"/>
                                          </p:stCondLst>
                                        </p:cTn>
                                        <p:tgtEl>
                                          <p:spTgt spid="435206"/>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435209"/>
                                        </p:tgtEl>
                                        <p:attrNameLst>
                                          <p:attrName>style.visibility</p:attrName>
                                        </p:attrNameLst>
                                      </p:cBhvr>
                                      <p:to>
                                        <p:strVal val="visible"/>
                                      </p:to>
                                    </p:set>
                                    <p:animEffect transition="in" filter="fade">
                                      <p:cBhvr>
                                        <p:cTn id="40" dur="770" decel="100000"/>
                                        <p:tgtEl>
                                          <p:spTgt spid="435209"/>
                                        </p:tgtEl>
                                      </p:cBhvr>
                                    </p:animEffect>
                                    <p:animScale>
                                      <p:cBhvr>
                                        <p:cTn id="41" dur="770" decel="100000"/>
                                        <p:tgtEl>
                                          <p:spTgt spid="435209"/>
                                        </p:tgtEl>
                                      </p:cBhvr>
                                      <p:from x="10000" y="10000"/>
                                      <p:to x="200000" y="450000"/>
                                    </p:animScale>
                                    <p:animScale>
                                      <p:cBhvr>
                                        <p:cTn id="42" dur="1230" accel="100000" fill="hold">
                                          <p:stCondLst>
                                            <p:cond delay="770"/>
                                          </p:stCondLst>
                                        </p:cTn>
                                        <p:tgtEl>
                                          <p:spTgt spid="435209"/>
                                        </p:tgtEl>
                                      </p:cBhvr>
                                      <p:from x="200000" y="450000"/>
                                      <p:to x="100000" y="100000"/>
                                    </p:animScale>
                                    <p:set>
                                      <p:cBhvr>
                                        <p:cTn id="43" dur="770" fill="hold"/>
                                        <p:tgtEl>
                                          <p:spTgt spid="435209"/>
                                        </p:tgtEl>
                                        <p:attrNameLst>
                                          <p:attrName>ppt_x</p:attrName>
                                        </p:attrNameLst>
                                      </p:cBhvr>
                                      <p:to>
                                        <p:strVal val="(0.5)"/>
                                      </p:to>
                                    </p:set>
                                    <p:anim from="(0.5)" to="(#ppt_x)" calcmode="lin" valueType="num">
                                      <p:cBhvr>
                                        <p:cTn id="44" dur="1230" accel="100000" fill="hold">
                                          <p:stCondLst>
                                            <p:cond delay="770"/>
                                          </p:stCondLst>
                                        </p:cTn>
                                        <p:tgtEl>
                                          <p:spTgt spid="435209"/>
                                        </p:tgtEl>
                                        <p:attrNameLst>
                                          <p:attrName>ppt_x</p:attrName>
                                        </p:attrNameLst>
                                      </p:cBhvr>
                                    </p:anim>
                                    <p:set>
                                      <p:cBhvr>
                                        <p:cTn id="45" dur="770" fill="hold"/>
                                        <p:tgtEl>
                                          <p:spTgt spid="435209"/>
                                        </p:tgtEl>
                                        <p:attrNameLst>
                                          <p:attrName>ppt_y</p:attrName>
                                        </p:attrNameLst>
                                      </p:cBhvr>
                                      <p:to>
                                        <p:strVal val="(#ppt_y+0.4)"/>
                                      </p:to>
                                    </p:set>
                                    <p:anim from="(#ppt_y+0.4)" to="(#ppt_y)" calcmode="lin" valueType="num">
                                      <p:cBhvr>
                                        <p:cTn id="46" dur="1230" accel="100000" fill="hold">
                                          <p:stCondLst>
                                            <p:cond delay="770"/>
                                          </p:stCondLst>
                                        </p:cTn>
                                        <p:tgtEl>
                                          <p:spTgt spid="435209"/>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grpId="0" nodeType="clickEffect">
                                  <p:stCondLst>
                                    <p:cond delay="0"/>
                                  </p:stCondLst>
                                  <p:childTnLst>
                                    <p:set>
                                      <p:cBhvr>
                                        <p:cTn id="50" dur="1" fill="hold">
                                          <p:stCondLst>
                                            <p:cond delay="0"/>
                                          </p:stCondLst>
                                        </p:cTn>
                                        <p:tgtEl>
                                          <p:spTgt spid="435210"/>
                                        </p:tgtEl>
                                        <p:attrNameLst>
                                          <p:attrName>style.visibility</p:attrName>
                                        </p:attrNameLst>
                                      </p:cBhvr>
                                      <p:to>
                                        <p:strVal val="visible"/>
                                      </p:to>
                                    </p:set>
                                    <p:animEffect transition="in" filter="fade">
                                      <p:cBhvr>
                                        <p:cTn id="51" dur="770" decel="100000"/>
                                        <p:tgtEl>
                                          <p:spTgt spid="435210"/>
                                        </p:tgtEl>
                                      </p:cBhvr>
                                    </p:animEffect>
                                    <p:animScale>
                                      <p:cBhvr>
                                        <p:cTn id="52" dur="770" decel="100000"/>
                                        <p:tgtEl>
                                          <p:spTgt spid="435210"/>
                                        </p:tgtEl>
                                      </p:cBhvr>
                                      <p:from x="10000" y="10000"/>
                                      <p:to x="200000" y="450000"/>
                                    </p:animScale>
                                    <p:animScale>
                                      <p:cBhvr>
                                        <p:cTn id="53" dur="1230" accel="100000" fill="hold">
                                          <p:stCondLst>
                                            <p:cond delay="770"/>
                                          </p:stCondLst>
                                        </p:cTn>
                                        <p:tgtEl>
                                          <p:spTgt spid="435210"/>
                                        </p:tgtEl>
                                      </p:cBhvr>
                                      <p:from x="200000" y="450000"/>
                                      <p:to x="100000" y="100000"/>
                                    </p:animScale>
                                    <p:set>
                                      <p:cBhvr>
                                        <p:cTn id="54" dur="770" fill="hold"/>
                                        <p:tgtEl>
                                          <p:spTgt spid="435210"/>
                                        </p:tgtEl>
                                        <p:attrNameLst>
                                          <p:attrName>ppt_x</p:attrName>
                                        </p:attrNameLst>
                                      </p:cBhvr>
                                      <p:to>
                                        <p:strVal val="(0.5)"/>
                                      </p:to>
                                    </p:set>
                                    <p:anim from="(0.5)" to="(#ppt_x)" calcmode="lin" valueType="num">
                                      <p:cBhvr>
                                        <p:cTn id="55" dur="1230" accel="100000" fill="hold">
                                          <p:stCondLst>
                                            <p:cond delay="770"/>
                                          </p:stCondLst>
                                        </p:cTn>
                                        <p:tgtEl>
                                          <p:spTgt spid="435210"/>
                                        </p:tgtEl>
                                        <p:attrNameLst>
                                          <p:attrName>ppt_x</p:attrName>
                                        </p:attrNameLst>
                                      </p:cBhvr>
                                    </p:anim>
                                    <p:set>
                                      <p:cBhvr>
                                        <p:cTn id="56" dur="770" fill="hold"/>
                                        <p:tgtEl>
                                          <p:spTgt spid="435210"/>
                                        </p:tgtEl>
                                        <p:attrNameLst>
                                          <p:attrName>ppt_y</p:attrName>
                                        </p:attrNameLst>
                                      </p:cBhvr>
                                      <p:to>
                                        <p:strVal val="(#ppt_y+0.4)"/>
                                      </p:to>
                                    </p:set>
                                    <p:anim from="(#ppt_y+0.4)" to="(#ppt_y)" calcmode="lin" valueType="num">
                                      <p:cBhvr>
                                        <p:cTn id="57" dur="1230" accel="100000" fill="hold">
                                          <p:stCondLst>
                                            <p:cond delay="770"/>
                                          </p:stCondLst>
                                        </p:cTn>
                                        <p:tgtEl>
                                          <p:spTgt spid="435210"/>
                                        </p:tgtEl>
                                        <p:attrNameLst>
                                          <p:attrName>ppt_y</p:attrName>
                                        </p:attrNameLst>
                                      </p:cBhvr>
                                    </p:anim>
                                  </p:childTnLst>
                                </p:cTn>
                              </p:par>
                            </p:childTnLst>
                          </p:cTn>
                        </p:par>
                      </p:childTnLst>
                    </p:cTn>
                  </p:par>
                  <p:par>
                    <p:cTn id="58" fill="hold">
                      <p:stCondLst>
                        <p:cond delay="indefinite"/>
                      </p:stCondLst>
                      <p:childTnLst>
                        <p:par>
                          <p:cTn id="59" fill="hold">
                            <p:stCondLst>
                              <p:cond delay="0"/>
                            </p:stCondLst>
                            <p:childTnLst>
                              <p:par>
                                <p:cTn id="60" presetID="51" presetClass="entr" presetSubtype="0" fill="hold" grpId="0" nodeType="clickEffect">
                                  <p:stCondLst>
                                    <p:cond delay="0"/>
                                  </p:stCondLst>
                                  <p:childTnLst>
                                    <p:set>
                                      <p:cBhvr>
                                        <p:cTn id="61" dur="1" fill="hold">
                                          <p:stCondLst>
                                            <p:cond delay="0"/>
                                          </p:stCondLst>
                                        </p:cTn>
                                        <p:tgtEl>
                                          <p:spTgt spid="435211"/>
                                        </p:tgtEl>
                                        <p:attrNameLst>
                                          <p:attrName>style.visibility</p:attrName>
                                        </p:attrNameLst>
                                      </p:cBhvr>
                                      <p:to>
                                        <p:strVal val="visible"/>
                                      </p:to>
                                    </p:set>
                                    <p:animEffect transition="in" filter="fade">
                                      <p:cBhvr>
                                        <p:cTn id="62" dur="770" decel="100000"/>
                                        <p:tgtEl>
                                          <p:spTgt spid="435211"/>
                                        </p:tgtEl>
                                      </p:cBhvr>
                                    </p:animEffect>
                                    <p:animScale>
                                      <p:cBhvr>
                                        <p:cTn id="63" dur="770" decel="100000"/>
                                        <p:tgtEl>
                                          <p:spTgt spid="435211"/>
                                        </p:tgtEl>
                                      </p:cBhvr>
                                      <p:from x="10000" y="10000"/>
                                      <p:to x="200000" y="450000"/>
                                    </p:animScale>
                                    <p:animScale>
                                      <p:cBhvr>
                                        <p:cTn id="64" dur="1230" accel="100000" fill="hold">
                                          <p:stCondLst>
                                            <p:cond delay="770"/>
                                          </p:stCondLst>
                                        </p:cTn>
                                        <p:tgtEl>
                                          <p:spTgt spid="435211"/>
                                        </p:tgtEl>
                                      </p:cBhvr>
                                      <p:from x="200000" y="450000"/>
                                      <p:to x="100000" y="100000"/>
                                    </p:animScale>
                                    <p:set>
                                      <p:cBhvr>
                                        <p:cTn id="65" dur="770" fill="hold"/>
                                        <p:tgtEl>
                                          <p:spTgt spid="435211"/>
                                        </p:tgtEl>
                                        <p:attrNameLst>
                                          <p:attrName>ppt_x</p:attrName>
                                        </p:attrNameLst>
                                      </p:cBhvr>
                                      <p:to>
                                        <p:strVal val="(0.5)"/>
                                      </p:to>
                                    </p:set>
                                    <p:anim from="(0.5)" to="(#ppt_x)" calcmode="lin" valueType="num">
                                      <p:cBhvr>
                                        <p:cTn id="66" dur="1230" accel="100000" fill="hold">
                                          <p:stCondLst>
                                            <p:cond delay="770"/>
                                          </p:stCondLst>
                                        </p:cTn>
                                        <p:tgtEl>
                                          <p:spTgt spid="435211"/>
                                        </p:tgtEl>
                                        <p:attrNameLst>
                                          <p:attrName>ppt_x</p:attrName>
                                        </p:attrNameLst>
                                      </p:cBhvr>
                                    </p:anim>
                                    <p:set>
                                      <p:cBhvr>
                                        <p:cTn id="67" dur="770" fill="hold"/>
                                        <p:tgtEl>
                                          <p:spTgt spid="435211"/>
                                        </p:tgtEl>
                                        <p:attrNameLst>
                                          <p:attrName>ppt_y</p:attrName>
                                        </p:attrNameLst>
                                      </p:cBhvr>
                                      <p:to>
                                        <p:strVal val="(#ppt_y+0.4)"/>
                                      </p:to>
                                    </p:set>
                                    <p:anim from="(#ppt_y+0.4)" to="(#ppt_y)" calcmode="lin" valueType="num">
                                      <p:cBhvr>
                                        <p:cTn id="68" dur="1230" accel="100000" fill="hold">
                                          <p:stCondLst>
                                            <p:cond delay="770"/>
                                          </p:stCondLst>
                                        </p:cTn>
                                        <p:tgtEl>
                                          <p:spTgt spid="435211"/>
                                        </p:tgtEl>
                                        <p:attrNameLst>
                                          <p:attrName>ppt_y</p:attrName>
                                        </p:attrNameLst>
                                      </p:cBhvr>
                                    </p:anim>
                                  </p:childTnLst>
                                </p:cTn>
                              </p:par>
                            </p:childTnLst>
                          </p:cTn>
                        </p:par>
                      </p:childTnLst>
                    </p:cTn>
                  </p:par>
                  <p:par>
                    <p:cTn id="69" fill="hold">
                      <p:stCondLst>
                        <p:cond delay="indefinite"/>
                      </p:stCondLst>
                      <p:childTnLst>
                        <p:par>
                          <p:cTn id="70" fill="hold">
                            <p:stCondLst>
                              <p:cond delay="0"/>
                            </p:stCondLst>
                            <p:childTnLst>
                              <p:par>
                                <p:cTn id="71" presetID="51" presetClass="entr" presetSubtype="0" fill="hold" grpId="0" nodeType="clickEffect">
                                  <p:stCondLst>
                                    <p:cond delay="0"/>
                                  </p:stCondLst>
                                  <p:childTnLst>
                                    <p:set>
                                      <p:cBhvr>
                                        <p:cTn id="72" dur="1" fill="hold">
                                          <p:stCondLst>
                                            <p:cond delay="0"/>
                                          </p:stCondLst>
                                        </p:cTn>
                                        <p:tgtEl>
                                          <p:spTgt spid="435212"/>
                                        </p:tgtEl>
                                        <p:attrNameLst>
                                          <p:attrName>style.visibility</p:attrName>
                                        </p:attrNameLst>
                                      </p:cBhvr>
                                      <p:to>
                                        <p:strVal val="visible"/>
                                      </p:to>
                                    </p:set>
                                    <p:animEffect transition="in" filter="fade">
                                      <p:cBhvr>
                                        <p:cTn id="73" dur="770" decel="100000"/>
                                        <p:tgtEl>
                                          <p:spTgt spid="435212"/>
                                        </p:tgtEl>
                                      </p:cBhvr>
                                    </p:animEffect>
                                    <p:animScale>
                                      <p:cBhvr>
                                        <p:cTn id="74" dur="770" decel="100000"/>
                                        <p:tgtEl>
                                          <p:spTgt spid="435212"/>
                                        </p:tgtEl>
                                      </p:cBhvr>
                                      <p:from x="10000" y="10000"/>
                                      <p:to x="200000" y="450000"/>
                                    </p:animScale>
                                    <p:animScale>
                                      <p:cBhvr>
                                        <p:cTn id="75" dur="1230" accel="100000" fill="hold">
                                          <p:stCondLst>
                                            <p:cond delay="770"/>
                                          </p:stCondLst>
                                        </p:cTn>
                                        <p:tgtEl>
                                          <p:spTgt spid="435212"/>
                                        </p:tgtEl>
                                      </p:cBhvr>
                                      <p:from x="200000" y="450000"/>
                                      <p:to x="100000" y="100000"/>
                                    </p:animScale>
                                    <p:set>
                                      <p:cBhvr>
                                        <p:cTn id="76" dur="770" fill="hold"/>
                                        <p:tgtEl>
                                          <p:spTgt spid="435212"/>
                                        </p:tgtEl>
                                        <p:attrNameLst>
                                          <p:attrName>ppt_x</p:attrName>
                                        </p:attrNameLst>
                                      </p:cBhvr>
                                      <p:to>
                                        <p:strVal val="(0.5)"/>
                                      </p:to>
                                    </p:set>
                                    <p:anim from="(0.5)" to="(#ppt_x)" calcmode="lin" valueType="num">
                                      <p:cBhvr>
                                        <p:cTn id="77" dur="1230" accel="100000" fill="hold">
                                          <p:stCondLst>
                                            <p:cond delay="770"/>
                                          </p:stCondLst>
                                        </p:cTn>
                                        <p:tgtEl>
                                          <p:spTgt spid="435212"/>
                                        </p:tgtEl>
                                        <p:attrNameLst>
                                          <p:attrName>ppt_x</p:attrName>
                                        </p:attrNameLst>
                                      </p:cBhvr>
                                    </p:anim>
                                    <p:set>
                                      <p:cBhvr>
                                        <p:cTn id="78" dur="770" fill="hold"/>
                                        <p:tgtEl>
                                          <p:spTgt spid="435212"/>
                                        </p:tgtEl>
                                        <p:attrNameLst>
                                          <p:attrName>ppt_y</p:attrName>
                                        </p:attrNameLst>
                                      </p:cBhvr>
                                      <p:to>
                                        <p:strVal val="(#ppt_y+0.4)"/>
                                      </p:to>
                                    </p:set>
                                    <p:anim from="(#ppt_y+0.4)" to="(#ppt_y)" calcmode="lin" valueType="num">
                                      <p:cBhvr>
                                        <p:cTn id="79" dur="1230" accel="100000" fill="hold">
                                          <p:stCondLst>
                                            <p:cond delay="770"/>
                                          </p:stCondLst>
                                        </p:cTn>
                                        <p:tgtEl>
                                          <p:spTgt spid="435212"/>
                                        </p:tgtEl>
                                        <p:attrNameLst>
                                          <p:attrName>ppt_y</p:attrName>
                                        </p:attrNameLst>
                                      </p:cBhvr>
                                    </p:anim>
                                  </p:childTnLst>
                                </p:cTn>
                              </p:par>
                            </p:childTnLst>
                          </p:cTn>
                        </p:par>
                      </p:childTnLst>
                    </p:cTn>
                  </p:par>
                  <p:par>
                    <p:cTn id="80" fill="hold">
                      <p:stCondLst>
                        <p:cond delay="indefinite"/>
                      </p:stCondLst>
                      <p:childTnLst>
                        <p:par>
                          <p:cTn id="81" fill="hold">
                            <p:stCondLst>
                              <p:cond delay="0"/>
                            </p:stCondLst>
                            <p:childTnLst>
                              <p:par>
                                <p:cTn id="82" presetID="51" presetClass="entr" presetSubtype="0" fill="hold" grpId="0" nodeType="clickEffect">
                                  <p:stCondLst>
                                    <p:cond delay="0"/>
                                  </p:stCondLst>
                                  <p:childTnLst>
                                    <p:set>
                                      <p:cBhvr>
                                        <p:cTn id="83" dur="1" fill="hold">
                                          <p:stCondLst>
                                            <p:cond delay="0"/>
                                          </p:stCondLst>
                                        </p:cTn>
                                        <p:tgtEl>
                                          <p:spTgt spid="435213"/>
                                        </p:tgtEl>
                                        <p:attrNameLst>
                                          <p:attrName>style.visibility</p:attrName>
                                        </p:attrNameLst>
                                      </p:cBhvr>
                                      <p:to>
                                        <p:strVal val="visible"/>
                                      </p:to>
                                    </p:set>
                                    <p:animEffect transition="in" filter="fade">
                                      <p:cBhvr>
                                        <p:cTn id="84" dur="770" decel="100000"/>
                                        <p:tgtEl>
                                          <p:spTgt spid="435213"/>
                                        </p:tgtEl>
                                      </p:cBhvr>
                                    </p:animEffect>
                                    <p:animScale>
                                      <p:cBhvr>
                                        <p:cTn id="85" dur="770" decel="100000"/>
                                        <p:tgtEl>
                                          <p:spTgt spid="435213"/>
                                        </p:tgtEl>
                                      </p:cBhvr>
                                      <p:from x="10000" y="10000"/>
                                      <p:to x="200000" y="450000"/>
                                    </p:animScale>
                                    <p:animScale>
                                      <p:cBhvr>
                                        <p:cTn id="86" dur="1230" accel="100000" fill="hold">
                                          <p:stCondLst>
                                            <p:cond delay="770"/>
                                          </p:stCondLst>
                                        </p:cTn>
                                        <p:tgtEl>
                                          <p:spTgt spid="435213"/>
                                        </p:tgtEl>
                                      </p:cBhvr>
                                      <p:from x="200000" y="450000"/>
                                      <p:to x="100000" y="100000"/>
                                    </p:animScale>
                                    <p:set>
                                      <p:cBhvr>
                                        <p:cTn id="87" dur="770" fill="hold"/>
                                        <p:tgtEl>
                                          <p:spTgt spid="435213"/>
                                        </p:tgtEl>
                                        <p:attrNameLst>
                                          <p:attrName>ppt_x</p:attrName>
                                        </p:attrNameLst>
                                      </p:cBhvr>
                                      <p:to>
                                        <p:strVal val="(0.5)"/>
                                      </p:to>
                                    </p:set>
                                    <p:anim from="(0.5)" to="(#ppt_x)" calcmode="lin" valueType="num">
                                      <p:cBhvr>
                                        <p:cTn id="88" dur="1230" accel="100000" fill="hold">
                                          <p:stCondLst>
                                            <p:cond delay="770"/>
                                          </p:stCondLst>
                                        </p:cTn>
                                        <p:tgtEl>
                                          <p:spTgt spid="435213"/>
                                        </p:tgtEl>
                                        <p:attrNameLst>
                                          <p:attrName>ppt_x</p:attrName>
                                        </p:attrNameLst>
                                      </p:cBhvr>
                                    </p:anim>
                                    <p:set>
                                      <p:cBhvr>
                                        <p:cTn id="89" dur="770" fill="hold"/>
                                        <p:tgtEl>
                                          <p:spTgt spid="435213"/>
                                        </p:tgtEl>
                                        <p:attrNameLst>
                                          <p:attrName>ppt_y</p:attrName>
                                        </p:attrNameLst>
                                      </p:cBhvr>
                                      <p:to>
                                        <p:strVal val="(#ppt_y+0.4)"/>
                                      </p:to>
                                    </p:set>
                                    <p:anim from="(#ppt_y+0.4)" to="(#ppt_y)" calcmode="lin" valueType="num">
                                      <p:cBhvr>
                                        <p:cTn id="90" dur="1230" accel="100000" fill="hold">
                                          <p:stCondLst>
                                            <p:cond delay="770"/>
                                          </p:stCondLst>
                                        </p:cTn>
                                        <p:tgtEl>
                                          <p:spTgt spid="435213"/>
                                        </p:tgtEl>
                                        <p:attrNameLst>
                                          <p:attrName>ppt_y</p:attrName>
                                        </p:attrNameLst>
                                      </p:cBhvr>
                                    </p:anim>
                                  </p:childTnLst>
                                </p:cTn>
                              </p:par>
                            </p:childTnLst>
                          </p:cTn>
                        </p:par>
                      </p:childTnLst>
                    </p:cTn>
                  </p:par>
                  <p:par>
                    <p:cTn id="91" fill="hold">
                      <p:stCondLst>
                        <p:cond delay="indefinite"/>
                      </p:stCondLst>
                      <p:childTnLst>
                        <p:par>
                          <p:cTn id="92" fill="hold">
                            <p:stCondLst>
                              <p:cond delay="0"/>
                            </p:stCondLst>
                            <p:childTnLst>
                              <p:par>
                                <p:cTn id="93" presetID="51" presetClass="entr" presetSubtype="0" fill="hold" grpId="0" nodeType="clickEffect">
                                  <p:stCondLst>
                                    <p:cond delay="0"/>
                                  </p:stCondLst>
                                  <p:childTnLst>
                                    <p:set>
                                      <p:cBhvr>
                                        <p:cTn id="94" dur="1" fill="hold">
                                          <p:stCondLst>
                                            <p:cond delay="0"/>
                                          </p:stCondLst>
                                        </p:cTn>
                                        <p:tgtEl>
                                          <p:spTgt spid="13"/>
                                        </p:tgtEl>
                                        <p:attrNameLst>
                                          <p:attrName>style.visibility</p:attrName>
                                        </p:attrNameLst>
                                      </p:cBhvr>
                                      <p:to>
                                        <p:strVal val="visible"/>
                                      </p:to>
                                    </p:set>
                                    <p:animEffect transition="in" filter="fade">
                                      <p:cBhvr>
                                        <p:cTn id="95" dur="770" decel="100000"/>
                                        <p:tgtEl>
                                          <p:spTgt spid="13"/>
                                        </p:tgtEl>
                                      </p:cBhvr>
                                    </p:animEffect>
                                    <p:animScale>
                                      <p:cBhvr>
                                        <p:cTn id="96" dur="770" decel="100000"/>
                                        <p:tgtEl>
                                          <p:spTgt spid="13"/>
                                        </p:tgtEl>
                                      </p:cBhvr>
                                      <p:from x="10000" y="10000"/>
                                      <p:to x="200000" y="450000"/>
                                    </p:animScale>
                                    <p:animScale>
                                      <p:cBhvr>
                                        <p:cTn id="97" dur="1230" accel="100000" fill="hold">
                                          <p:stCondLst>
                                            <p:cond delay="770"/>
                                          </p:stCondLst>
                                        </p:cTn>
                                        <p:tgtEl>
                                          <p:spTgt spid="13"/>
                                        </p:tgtEl>
                                      </p:cBhvr>
                                      <p:from x="200000" y="450000"/>
                                      <p:to x="100000" y="100000"/>
                                    </p:animScale>
                                    <p:set>
                                      <p:cBhvr>
                                        <p:cTn id="98" dur="770" fill="hold"/>
                                        <p:tgtEl>
                                          <p:spTgt spid="13"/>
                                        </p:tgtEl>
                                        <p:attrNameLst>
                                          <p:attrName>ppt_x</p:attrName>
                                        </p:attrNameLst>
                                      </p:cBhvr>
                                      <p:to>
                                        <p:strVal val="(0.5)"/>
                                      </p:to>
                                    </p:set>
                                    <p:anim from="(0.5)" to="(#ppt_x)" calcmode="lin" valueType="num">
                                      <p:cBhvr>
                                        <p:cTn id="99" dur="1230" accel="100000" fill="hold">
                                          <p:stCondLst>
                                            <p:cond delay="770"/>
                                          </p:stCondLst>
                                        </p:cTn>
                                        <p:tgtEl>
                                          <p:spTgt spid="13"/>
                                        </p:tgtEl>
                                        <p:attrNameLst>
                                          <p:attrName>ppt_x</p:attrName>
                                        </p:attrNameLst>
                                      </p:cBhvr>
                                    </p:anim>
                                    <p:set>
                                      <p:cBhvr>
                                        <p:cTn id="100" dur="770" fill="hold"/>
                                        <p:tgtEl>
                                          <p:spTgt spid="13"/>
                                        </p:tgtEl>
                                        <p:attrNameLst>
                                          <p:attrName>ppt_y</p:attrName>
                                        </p:attrNameLst>
                                      </p:cBhvr>
                                      <p:to>
                                        <p:strVal val="(#ppt_y+0.4)"/>
                                      </p:to>
                                    </p:set>
                                    <p:anim from="(#ppt_y+0.4)" to="(#ppt_y)" calcmode="lin" valueType="num">
                                      <p:cBhvr>
                                        <p:cTn id="101" dur="1230" accel="100000" fill="hold">
                                          <p:stCondLst>
                                            <p:cond delay="770"/>
                                          </p:stCondLst>
                                        </p:cTn>
                                        <p:tgtEl>
                                          <p:spTgt spid="1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5204" grpId="0" animBg="1"/>
      <p:bldP spid="435205" grpId="0" animBg="1"/>
      <p:bldP spid="435206" grpId="0" animBg="1"/>
      <p:bldP spid="435209" grpId="0" animBg="1"/>
      <p:bldP spid="435210" grpId="0" animBg="1"/>
      <p:bldP spid="435211" grpId="0" animBg="1"/>
      <p:bldP spid="435212" grpId="0" animBg="1"/>
      <p:bldP spid="435213"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p>
            <a:fld id="{29454253-E6BD-4E5F-9176-90D0042024F6}" type="slidenum">
              <a:rPr lang="en-GB" smtClean="0"/>
              <a:pPr/>
              <a:t>7</a:t>
            </a:fld>
            <a:endParaRPr lang="en-GB" smtClean="0"/>
          </a:p>
        </p:txBody>
      </p:sp>
      <p:sp>
        <p:nvSpPr>
          <p:cNvPr id="31747" name="Rectangle 2"/>
          <p:cNvSpPr>
            <a:spLocks noGrp="1" noChangeArrowheads="1"/>
          </p:cNvSpPr>
          <p:nvPr>
            <p:ph type="title"/>
          </p:nvPr>
        </p:nvSpPr>
        <p:spPr/>
        <p:txBody>
          <a:bodyPr/>
          <a:lstStyle/>
          <a:p>
            <a:pPr eaLnBrk="1" hangingPunct="1"/>
            <a:r>
              <a:rPr lang="en-GB" smtClean="0"/>
              <a:t>Lactate tolerance</a:t>
            </a:r>
          </a:p>
        </p:txBody>
      </p:sp>
      <p:sp>
        <p:nvSpPr>
          <p:cNvPr id="31748" name="Rectangle 3"/>
          <p:cNvSpPr>
            <a:spLocks noGrp="1" noChangeArrowheads="1"/>
          </p:cNvSpPr>
          <p:nvPr>
            <p:ph type="body" idx="1"/>
          </p:nvPr>
        </p:nvSpPr>
        <p:spPr>
          <a:xfrm>
            <a:off x="1173192" y="1447800"/>
            <a:ext cx="7760496" cy="4800600"/>
          </a:xfrm>
        </p:spPr>
        <p:txBody>
          <a:bodyPr/>
          <a:lstStyle/>
          <a:p>
            <a:pPr eaLnBrk="1" hangingPunct="1"/>
            <a:r>
              <a:rPr lang="en-GB" dirty="0" smtClean="0"/>
              <a:t>How well performer copes with             accumulation</a:t>
            </a:r>
          </a:p>
          <a:p>
            <a:pPr eaLnBrk="1" hangingPunct="1"/>
            <a:r>
              <a:rPr lang="en-GB" dirty="0" smtClean="0"/>
              <a:t>May depend on ability to             acidity of </a:t>
            </a:r>
          </a:p>
          <a:p>
            <a:pPr eaLnBrk="1" hangingPunct="1">
              <a:buFontTx/>
              <a:buNone/>
            </a:pPr>
            <a:r>
              <a:rPr lang="en-GB" dirty="0" smtClean="0"/>
              <a:t>               accumulation</a:t>
            </a:r>
          </a:p>
          <a:p>
            <a:r>
              <a:rPr lang="en-GB" dirty="0" smtClean="0"/>
              <a:t>Fitter performers can remove               quicker</a:t>
            </a:r>
          </a:p>
          <a:p>
            <a:pPr eaLnBrk="1" hangingPunct="1"/>
            <a:r>
              <a:rPr lang="en-GB" dirty="0" smtClean="0"/>
              <a:t>May depend on                      –  </a:t>
            </a:r>
          </a:p>
        </p:txBody>
      </p:sp>
      <p:sp>
        <p:nvSpPr>
          <p:cNvPr id="436228" name="Text Box 4"/>
          <p:cNvSpPr txBox="1">
            <a:spLocks noChangeArrowheads="1"/>
          </p:cNvSpPr>
          <p:nvPr/>
        </p:nvSpPr>
        <p:spPr bwMode="auto">
          <a:xfrm>
            <a:off x="1511685" y="3124229"/>
            <a:ext cx="1368202" cy="579437"/>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3200" dirty="0"/>
              <a:t>lactate</a:t>
            </a:r>
            <a:endParaRPr lang="en-GB" sz="3200" dirty="0"/>
          </a:p>
        </p:txBody>
      </p:sp>
      <p:sp>
        <p:nvSpPr>
          <p:cNvPr id="436229" name="Text Box 5"/>
          <p:cNvSpPr txBox="1">
            <a:spLocks noChangeArrowheads="1"/>
          </p:cNvSpPr>
          <p:nvPr/>
        </p:nvSpPr>
        <p:spPr bwMode="auto">
          <a:xfrm>
            <a:off x="5724128" y="2544792"/>
            <a:ext cx="1295400" cy="579437"/>
          </a:xfrm>
          <a:prstGeom prst="rect">
            <a:avLst/>
          </a:prstGeom>
          <a:solidFill>
            <a:srgbClr val="FFFF00"/>
          </a:solidFill>
          <a:ln w="9525">
            <a:noFill/>
            <a:miter lim="800000"/>
            <a:headEnd/>
            <a:tailEnd/>
          </a:ln>
        </p:spPr>
        <p:txBody>
          <a:bodyPr>
            <a:spAutoFit/>
          </a:bodyPr>
          <a:lstStyle/>
          <a:p>
            <a:pPr algn="ctr" eaLnBrk="0" hangingPunct="0">
              <a:spcBef>
                <a:spcPct val="50000"/>
              </a:spcBef>
            </a:pPr>
            <a:r>
              <a:rPr lang="en-US" sz="3200" dirty="0"/>
              <a:t>buffer</a:t>
            </a:r>
            <a:endParaRPr lang="en-GB" sz="3200" dirty="0"/>
          </a:p>
        </p:txBody>
      </p:sp>
      <p:sp>
        <p:nvSpPr>
          <p:cNvPr id="436230" name="Text Box 6"/>
          <p:cNvSpPr txBox="1">
            <a:spLocks noChangeArrowheads="1"/>
          </p:cNvSpPr>
          <p:nvPr/>
        </p:nvSpPr>
        <p:spPr bwMode="auto">
          <a:xfrm>
            <a:off x="7100761" y="1447800"/>
            <a:ext cx="1512887" cy="579437"/>
          </a:xfrm>
          <a:prstGeom prst="rect">
            <a:avLst/>
          </a:prstGeom>
          <a:solidFill>
            <a:srgbClr val="FFFF00"/>
          </a:solidFill>
          <a:ln w="9525">
            <a:noFill/>
            <a:miter lim="800000"/>
            <a:headEnd/>
            <a:tailEnd/>
          </a:ln>
        </p:spPr>
        <p:txBody>
          <a:bodyPr>
            <a:spAutoFit/>
          </a:bodyPr>
          <a:lstStyle/>
          <a:p>
            <a:pPr algn="ctr" eaLnBrk="0" hangingPunct="0">
              <a:spcBef>
                <a:spcPct val="50000"/>
              </a:spcBef>
            </a:pPr>
            <a:r>
              <a:rPr lang="en-US" sz="3200" dirty="0"/>
              <a:t>lactate</a:t>
            </a:r>
            <a:endParaRPr lang="en-GB" sz="3200" dirty="0"/>
          </a:p>
        </p:txBody>
      </p:sp>
      <p:sp>
        <p:nvSpPr>
          <p:cNvPr id="436231" name="Text Box 7"/>
          <p:cNvSpPr txBox="1">
            <a:spLocks noChangeArrowheads="1"/>
          </p:cNvSpPr>
          <p:nvPr/>
        </p:nvSpPr>
        <p:spPr bwMode="auto">
          <a:xfrm>
            <a:off x="4235569" y="4572822"/>
            <a:ext cx="2207184" cy="579438"/>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3200" dirty="0"/>
              <a:t>psychology</a:t>
            </a:r>
            <a:endParaRPr lang="en-GB" sz="3200" dirty="0"/>
          </a:p>
        </p:txBody>
      </p:sp>
      <p:sp>
        <p:nvSpPr>
          <p:cNvPr id="436232" name="Text Box 8"/>
          <p:cNvSpPr txBox="1">
            <a:spLocks noChangeArrowheads="1"/>
          </p:cNvSpPr>
          <p:nvPr/>
        </p:nvSpPr>
        <p:spPr bwMode="auto">
          <a:xfrm>
            <a:off x="6763784" y="4572822"/>
            <a:ext cx="2307064" cy="579438"/>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3200" dirty="0"/>
              <a:t>pain barrier</a:t>
            </a:r>
            <a:endParaRPr lang="en-GB" sz="3200" dirty="0"/>
          </a:p>
        </p:txBody>
      </p:sp>
      <p:sp>
        <p:nvSpPr>
          <p:cNvPr id="436233" name="Text Box 9"/>
          <p:cNvSpPr txBox="1">
            <a:spLocks noChangeArrowheads="1"/>
          </p:cNvSpPr>
          <p:nvPr/>
        </p:nvSpPr>
        <p:spPr bwMode="auto">
          <a:xfrm>
            <a:off x="6645388" y="3703666"/>
            <a:ext cx="1368152" cy="579437"/>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3200" dirty="0"/>
              <a:t>lactate</a:t>
            </a:r>
            <a:endParaRPr lang="en-GB"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436230"/>
                                        </p:tgtEl>
                                        <p:attrNameLst>
                                          <p:attrName>style.visibility</p:attrName>
                                        </p:attrNameLst>
                                      </p:cBhvr>
                                      <p:to>
                                        <p:strVal val="visible"/>
                                      </p:to>
                                    </p:set>
                                    <p:animEffect transition="in" filter="fade">
                                      <p:cBhvr>
                                        <p:cTn id="7" dur="770" decel="100000"/>
                                        <p:tgtEl>
                                          <p:spTgt spid="436230"/>
                                        </p:tgtEl>
                                      </p:cBhvr>
                                    </p:animEffect>
                                    <p:animScale>
                                      <p:cBhvr>
                                        <p:cTn id="8" dur="770" decel="100000"/>
                                        <p:tgtEl>
                                          <p:spTgt spid="436230"/>
                                        </p:tgtEl>
                                      </p:cBhvr>
                                      <p:from x="10000" y="10000"/>
                                      <p:to x="200000" y="450000"/>
                                    </p:animScale>
                                    <p:animScale>
                                      <p:cBhvr>
                                        <p:cTn id="9" dur="1230" accel="100000" fill="hold">
                                          <p:stCondLst>
                                            <p:cond delay="770"/>
                                          </p:stCondLst>
                                        </p:cTn>
                                        <p:tgtEl>
                                          <p:spTgt spid="436230"/>
                                        </p:tgtEl>
                                      </p:cBhvr>
                                      <p:from x="200000" y="450000"/>
                                      <p:to x="100000" y="100000"/>
                                    </p:animScale>
                                    <p:set>
                                      <p:cBhvr>
                                        <p:cTn id="10" dur="770" fill="hold"/>
                                        <p:tgtEl>
                                          <p:spTgt spid="436230"/>
                                        </p:tgtEl>
                                        <p:attrNameLst>
                                          <p:attrName>ppt_x</p:attrName>
                                        </p:attrNameLst>
                                      </p:cBhvr>
                                      <p:to>
                                        <p:strVal val="(0.5)"/>
                                      </p:to>
                                    </p:set>
                                    <p:anim from="(0.5)" to="(#ppt_x)" calcmode="lin" valueType="num">
                                      <p:cBhvr>
                                        <p:cTn id="11" dur="1230" accel="100000" fill="hold">
                                          <p:stCondLst>
                                            <p:cond delay="770"/>
                                          </p:stCondLst>
                                        </p:cTn>
                                        <p:tgtEl>
                                          <p:spTgt spid="436230"/>
                                        </p:tgtEl>
                                        <p:attrNameLst>
                                          <p:attrName>ppt_x</p:attrName>
                                        </p:attrNameLst>
                                      </p:cBhvr>
                                    </p:anim>
                                    <p:set>
                                      <p:cBhvr>
                                        <p:cTn id="12" dur="770" fill="hold"/>
                                        <p:tgtEl>
                                          <p:spTgt spid="436230"/>
                                        </p:tgtEl>
                                        <p:attrNameLst>
                                          <p:attrName>ppt_y</p:attrName>
                                        </p:attrNameLst>
                                      </p:cBhvr>
                                      <p:to>
                                        <p:strVal val="(#ppt_y+0.4)"/>
                                      </p:to>
                                    </p:set>
                                    <p:anim from="(#ppt_y+0.4)" to="(#ppt_y)" calcmode="lin" valueType="num">
                                      <p:cBhvr>
                                        <p:cTn id="13" dur="1230" accel="100000" fill="hold">
                                          <p:stCondLst>
                                            <p:cond delay="770"/>
                                          </p:stCondLst>
                                        </p:cTn>
                                        <p:tgtEl>
                                          <p:spTgt spid="43623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436229"/>
                                        </p:tgtEl>
                                        <p:attrNameLst>
                                          <p:attrName>style.visibility</p:attrName>
                                        </p:attrNameLst>
                                      </p:cBhvr>
                                      <p:to>
                                        <p:strVal val="visible"/>
                                      </p:to>
                                    </p:set>
                                    <p:animEffect transition="in" filter="fade">
                                      <p:cBhvr>
                                        <p:cTn id="18" dur="770" decel="100000"/>
                                        <p:tgtEl>
                                          <p:spTgt spid="436229"/>
                                        </p:tgtEl>
                                      </p:cBhvr>
                                    </p:animEffect>
                                    <p:animScale>
                                      <p:cBhvr>
                                        <p:cTn id="19" dur="770" decel="100000"/>
                                        <p:tgtEl>
                                          <p:spTgt spid="436229"/>
                                        </p:tgtEl>
                                      </p:cBhvr>
                                      <p:from x="10000" y="10000"/>
                                      <p:to x="200000" y="450000"/>
                                    </p:animScale>
                                    <p:animScale>
                                      <p:cBhvr>
                                        <p:cTn id="20" dur="1230" accel="100000" fill="hold">
                                          <p:stCondLst>
                                            <p:cond delay="770"/>
                                          </p:stCondLst>
                                        </p:cTn>
                                        <p:tgtEl>
                                          <p:spTgt spid="436229"/>
                                        </p:tgtEl>
                                      </p:cBhvr>
                                      <p:from x="200000" y="450000"/>
                                      <p:to x="100000" y="100000"/>
                                    </p:animScale>
                                    <p:set>
                                      <p:cBhvr>
                                        <p:cTn id="21" dur="770" fill="hold"/>
                                        <p:tgtEl>
                                          <p:spTgt spid="436229"/>
                                        </p:tgtEl>
                                        <p:attrNameLst>
                                          <p:attrName>ppt_x</p:attrName>
                                        </p:attrNameLst>
                                      </p:cBhvr>
                                      <p:to>
                                        <p:strVal val="(0.5)"/>
                                      </p:to>
                                    </p:set>
                                    <p:anim from="(0.5)" to="(#ppt_x)" calcmode="lin" valueType="num">
                                      <p:cBhvr>
                                        <p:cTn id="22" dur="1230" accel="100000" fill="hold">
                                          <p:stCondLst>
                                            <p:cond delay="770"/>
                                          </p:stCondLst>
                                        </p:cTn>
                                        <p:tgtEl>
                                          <p:spTgt spid="436229"/>
                                        </p:tgtEl>
                                        <p:attrNameLst>
                                          <p:attrName>ppt_x</p:attrName>
                                        </p:attrNameLst>
                                      </p:cBhvr>
                                    </p:anim>
                                    <p:set>
                                      <p:cBhvr>
                                        <p:cTn id="23" dur="770" fill="hold"/>
                                        <p:tgtEl>
                                          <p:spTgt spid="436229"/>
                                        </p:tgtEl>
                                        <p:attrNameLst>
                                          <p:attrName>ppt_y</p:attrName>
                                        </p:attrNameLst>
                                      </p:cBhvr>
                                      <p:to>
                                        <p:strVal val="(#ppt_y+0.4)"/>
                                      </p:to>
                                    </p:set>
                                    <p:anim from="(#ppt_y+0.4)" to="(#ppt_y)" calcmode="lin" valueType="num">
                                      <p:cBhvr>
                                        <p:cTn id="24" dur="1230" accel="100000" fill="hold">
                                          <p:stCondLst>
                                            <p:cond delay="770"/>
                                          </p:stCondLst>
                                        </p:cTn>
                                        <p:tgtEl>
                                          <p:spTgt spid="436229"/>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436228"/>
                                        </p:tgtEl>
                                        <p:attrNameLst>
                                          <p:attrName>style.visibility</p:attrName>
                                        </p:attrNameLst>
                                      </p:cBhvr>
                                      <p:to>
                                        <p:strVal val="visible"/>
                                      </p:to>
                                    </p:set>
                                    <p:animEffect transition="in" filter="fade">
                                      <p:cBhvr>
                                        <p:cTn id="29" dur="770" decel="100000"/>
                                        <p:tgtEl>
                                          <p:spTgt spid="436228"/>
                                        </p:tgtEl>
                                      </p:cBhvr>
                                    </p:animEffect>
                                    <p:animScale>
                                      <p:cBhvr>
                                        <p:cTn id="30" dur="770" decel="100000"/>
                                        <p:tgtEl>
                                          <p:spTgt spid="436228"/>
                                        </p:tgtEl>
                                      </p:cBhvr>
                                      <p:from x="10000" y="10000"/>
                                      <p:to x="200000" y="450000"/>
                                    </p:animScale>
                                    <p:animScale>
                                      <p:cBhvr>
                                        <p:cTn id="31" dur="1230" accel="100000" fill="hold">
                                          <p:stCondLst>
                                            <p:cond delay="770"/>
                                          </p:stCondLst>
                                        </p:cTn>
                                        <p:tgtEl>
                                          <p:spTgt spid="436228"/>
                                        </p:tgtEl>
                                      </p:cBhvr>
                                      <p:from x="200000" y="450000"/>
                                      <p:to x="100000" y="100000"/>
                                    </p:animScale>
                                    <p:set>
                                      <p:cBhvr>
                                        <p:cTn id="32" dur="770" fill="hold"/>
                                        <p:tgtEl>
                                          <p:spTgt spid="436228"/>
                                        </p:tgtEl>
                                        <p:attrNameLst>
                                          <p:attrName>ppt_x</p:attrName>
                                        </p:attrNameLst>
                                      </p:cBhvr>
                                      <p:to>
                                        <p:strVal val="(0.5)"/>
                                      </p:to>
                                    </p:set>
                                    <p:anim from="(0.5)" to="(#ppt_x)" calcmode="lin" valueType="num">
                                      <p:cBhvr>
                                        <p:cTn id="33" dur="1230" accel="100000" fill="hold">
                                          <p:stCondLst>
                                            <p:cond delay="770"/>
                                          </p:stCondLst>
                                        </p:cTn>
                                        <p:tgtEl>
                                          <p:spTgt spid="436228"/>
                                        </p:tgtEl>
                                        <p:attrNameLst>
                                          <p:attrName>ppt_x</p:attrName>
                                        </p:attrNameLst>
                                      </p:cBhvr>
                                    </p:anim>
                                    <p:set>
                                      <p:cBhvr>
                                        <p:cTn id="34" dur="770" fill="hold"/>
                                        <p:tgtEl>
                                          <p:spTgt spid="436228"/>
                                        </p:tgtEl>
                                        <p:attrNameLst>
                                          <p:attrName>ppt_y</p:attrName>
                                        </p:attrNameLst>
                                      </p:cBhvr>
                                      <p:to>
                                        <p:strVal val="(#ppt_y+0.4)"/>
                                      </p:to>
                                    </p:set>
                                    <p:anim from="(#ppt_y+0.4)" to="(#ppt_y)" calcmode="lin" valueType="num">
                                      <p:cBhvr>
                                        <p:cTn id="35" dur="1230" accel="100000" fill="hold">
                                          <p:stCondLst>
                                            <p:cond delay="770"/>
                                          </p:stCondLst>
                                        </p:cTn>
                                        <p:tgtEl>
                                          <p:spTgt spid="436228"/>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436231"/>
                                        </p:tgtEl>
                                        <p:attrNameLst>
                                          <p:attrName>style.visibility</p:attrName>
                                        </p:attrNameLst>
                                      </p:cBhvr>
                                      <p:to>
                                        <p:strVal val="visible"/>
                                      </p:to>
                                    </p:set>
                                    <p:animEffect transition="in" filter="fade">
                                      <p:cBhvr>
                                        <p:cTn id="40" dur="770" decel="100000"/>
                                        <p:tgtEl>
                                          <p:spTgt spid="436231"/>
                                        </p:tgtEl>
                                      </p:cBhvr>
                                    </p:animEffect>
                                    <p:animScale>
                                      <p:cBhvr>
                                        <p:cTn id="41" dur="770" decel="100000"/>
                                        <p:tgtEl>
                                          <p:spTgt spid="436231"/>
                                        </p:tgtEl>
                                      </p:cBhvr>
                                      <p:from x="10000" y="10000"/>
                                      <p:to x="200000" y="450000"/>
                                    </p:animScale>
                                    <p:animScale>
                                      <p:cBhvr>
                                        <p:cTn id="42" dur="1230" accel="100000" fill="hold">
                                          <p:stCondLst>
                                            <p:cond delay="770"/>
                                          </p:stCondLst>
                                        </p:cTn>
                                        <p:tgtEl>
                                          <p:spTgt spid="436231"/>
                                        </p:tgtEl>
                                      </p:cBhvr>
                                      <p:from x="200000" y="450000"/>
                                      <p:to x="100000" y="100000"/>
                                    </p:animScale>
                                    <p:set>
                                      <p:cBhvr>
                                        <p:cTn id="43" dur="770" fill="hold"/>
                                        <p:tgtEl>
                                          <p:spTgt spid="436231"/>
                                        </p:tgtEl>
                                        <p:attrNameLst>
                                          <p:attrName>ppt_x</p:attrName>
                                        </p:attrNameLst>
                                      </p:cBhvr>
                                      <p:to>
                                        <p:strVal val="(0.5)"/>
                                      </p:to>
                                    </p:set>
                                    <p:anim from="(0.5)" to="(#ppt_x)" calcmode="lin" valueType="num">
                                      <p:cBhvr>
                                        <p:cTn id="44" dur="1230" accel="100000" fill="hold">
                                          <p:stCondLst>
                                            <p:cond delay="770"/>
                                          </p:stCondLst>
                                        </p:cTn>
                                        <p:tgtEl>
                                          <p:spTgt spid="436231"/>
                                        </p:tgtEl>
                                        <p:attrNameLst>
                                          <p:attrName>ppt_x</p:attrName>
                                        </p:attrNameLst>
                                      </p:cBhvr>
                                    </p:anim>
                                    <p:set>
                                      <p:cBhvr>
                                        <p:cTn id="45" dur="770" fill="hold"/>
                                        <p:tgtEl>
                                          <p:spTgt spid="436231"/>
                                        </p:tgtEl>
                                        <p:attrNameLst>
                                          <p:attrName>ppt_y</p:attrName>
                                        </p:attrNameLst>
                                      </p:cBhvr>
                                      <p:to>
                                        <p:strVal val="(#ppt_y+0.4)"/>
                                      </p:to>
                                    </p:set>
                                    <p:anim from="(#ppt_y+0.4)" to="(#ppt_y)" calcmode="lin" valueType="num">
                                      <p:cBhvr>
                                        <p:cTn id="46" dur="1230" accel="100000" fill="hold">
                                          <p:stCondLst>
                                            <p:cond delay="770"/>
                                          </p:stCondLst>
                                        </p:cTn>
                                        <p:tgtEl>
                                          <p:spTgt spid="436231"/>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grpId="0" nodeType="clickEffect">
                                  <p:stCondLst>
                                    <p:cond delay="0"/>
                                  </p:stCondLst>
                                  <p:childTnLst>
                                    <p:set>
                                      <p:cBhvr>
                                        <p:cTn id="50" dur="1" fill="hold">
                                          <p:stCondLst>
                                            <p:cond delay="0"/>
                                          </p:stCondLst>
                                        </p:cTn>
                                        <p:tgtEl>
                                          <p:spTgt spid="436232"/>
                                        </p:tgtEl>
                                        <p:attrNameLst>
                                          <p:attrName>style.visibility</p:attrName>
                                        </p:attrNameLst>
                                      </p:cBhvr>
                                      <p:to>
                                        <p:strVal val="visible"/>
                                      </p:to>
                                    </p:set>
                                    <p:animEffect transition="in" filter="fade">
                                      <p:cBhvr>
                                        <p:cTn id="51" dur="770" decel="100000"/>
                                        <p:tgtEl>
                                          <p:spTgt spid="436232"/>
                                        </p:tgtEl>
                                      </p:cBhvr>
                                    </p:animEffect>
                                    <p:animScale>
                                      <p:cBhvr>
                                        <p:cTn id="52" dur="770" decel="100000"/>
                                        <p:tgtEl>
                                          <p:spTgt spid="436232"/>
                                        </p:tgtEl>
                                      </p:cBhvr>
                                      <p:from x="10000" y="10000"/>
                                      <p:to x="200000" y="450000"/>
                                    </p:animScale>
                                    <p:animScale>
                                      <p:cBhvr>
                                        <p:cTn id="53" dur="1230" accel="100000" fill="hold">
                                          <p:stCondLst>
                                            <p:cond delay="770"/>
                                          </p:stCondLst>
                                        </p:cTn>
                                        <p:tgtEl>
                                          <p:spTgt spid="436232"/>
                                        </p:tgtEl>
                                      </p:cBhvr>
                                      <p:from x="200000" y="450000"/>
                                      <p:to x="100000" y="100000"/>
                                    </p:animScale>
                                    <p:set>
                                      <p:cBhvr>
                                        <p:cTn id="54" dur="770" fill="hold"/>
                                        <p:tgtEl>
                                          <p:spTgt spid="436232"/>
                                        </p:tgtEl>
                                        <p:attrNameLst>
                                          <p:attrName>ppt_x</p:attrName>
                                        </p:attrNameLst>
                                      </p:cBhvr>
                                      <p:to>
                                        <p:strVal val="(0.5)"/>
                                      </p:to>
                                    </p:set>
                                    <p:anim from="(0.5)" to="(#ppt_x)" calcmode="lin" valueType="num">
                                      <p:cBhvr>
                                        <p:cTn id="55" dur="1230" accel="100000" fill="hold">
                                          <p:stCondLst>
                                            <p:cond delay="770"/>
                                          </p:stCondLst>
                                        </p:cTn>
                                        <p:tgtEl>
                                          <p:spTgt spid="436232"/>
                                        </p:tgtEl>
                                        <p:attrNameLst>
                                          <p:attrName>ppt_x</p:attrName>
                                        </p:attrNameLst>
                                      </p:cBhvr>
                                    </p:anim>
                                    <p:set>
                                      <p:cBhvr>
                                        <p:cTn id="56" dur="770" fill="hold"/>
                                        <p:tgtEl>
                                          <p:spTgt spid="436232"/>
                                        </p:tgtEl>
                                        <p:attrNameLst>
                                          <p:attrName>ppt_y</p:attrName>
                                        </p:attrNameLst>
                                      </p:cBhvr>
                                      <p:to>
                                        <p:strVal val="(#ppt_y+0.4)"/>
                                      </p:to>
                                    </p:set>
                                    <p:anim from="(#ppt_y+0.4)" to="(#ppt_y)" calcmode="lin" valueType="num">
                                      <p:cBhvr>
                                        <p:cTn id="57" dur="1230" accel="100000" fill="hold">
                                          <p:stCondLst>
                                            <p:cond delay="770"/>
                                          </p:stCondLst>
                                        </p:cTn>
                                        <p:tgtEl>
                                          <p:spTgt spid="436232"/>
                                        </p:tgtEl>
                                        <p:attrNameLst>
                                          <p:attrName>ppt_y</p:attrName>
                                        </p:attrNameLst>
                                      </p:cBhvr>
                                    </p:anim>
                                  </p:childTnLst>
                                </p:cTn>
                              </p:par>
                            </p:childTnLst>
                          </p:cTn>
                        </p:par>
                      </p:childTnLst>
                    </p:cTn>
                  </p:par>
                  <p:par>
                    <p:cTn id="58" fill="hold">
                      <p:stCondLst>
                        <p:cond delay="indefinite"/>
                      </p:stCondLst>
                      <p:childTnLst>
                        <p:par>
                          <p:cTn id="59" fill="hold">
                            <p:stCondLst>
                              <p:cond delay="0"/>
                            </p:stCondLst>
                            <p:childTnLst>
                              <p:par>
                                <p:cTn id="60" presetID="51" presetClass="entr" presetSubtype="0" fill="hold" grpId="0" nodeType="clickEffect">
                                  <p:stCondLst>
                                    <p:cond delay="0"/>
                                  </p:stCondLst>
                                  <p:childTnLst>
                                    <p:set>
                                      <p:cBhvr>
                                        <p:cTn id="61" dur="1" fill="hold">
                                          <p:stCondLst>
                                            <p:cond delay="0"/>
                                          </p:stCondLst>
                                        </p:cTn>
                                        <p:tgtEl>
                                          <p:spTgt spid="436233"/>
                                        </p:tgtEl>
                                        <p:attrNameLst>
                                          <p:attrName>style.visibility</p:attrName>
                                        </p:attrNameLst>
                                      </p:cBhvr>
                                      <p:to>
                                        <p:strVal val="visible"/>
                                      </p:to>
                                    </p:set>
                                    <p:animEffect transition="in" filter="fade">
                                      <p:cBhvr>
                                        <p:cTn id="62" dur="770" decel="100000"/>
                                        <p:tgtEl>
                                          <p:spTgt spid="436233"/>
                                        </p:tgtEl>
                                      </p:cBhvr>
                                    </p:animEffect>
                                    <p:animScale>
                                      <p:cBhvr>
                                        <p:cTn id="63" dur="770" decel="100000"/>
                                        <p:tgtEl>
                                          <p:spTgt spid="436233"/>
                                        </p:tgtEl>
                                      </p:cBhvr>
                                      <p:from x="10000" y="10000"/>
                                      <p:to x="200000" y="450000"/>
                                    </p:animScale>
                                    <p:animScale>
                                      <p:cBhvr>
                                        <p:cTn id="64" dur="1230" accel="100000" fill="hold">
                                          <p:stCondLst>
                                            <p:cond delay="770"/>
                                          </p:stCondLst>
                                        </p:cTn>
                                        <p:tgtEl>
                                          <p:spTgt spid="436233"/>
                                        </p:tgtEl>
                                      </p:cBhvr>
                                      <p:from x="200000" y="450000"/>
                                      <p:to x="100000" y="100000"/>
                                    </p:animScale>
                                    <p:set>
                                      <p:cBhvr>
                                        <p:cTn id="65" dur="770" fill="hold"/>
                                        <p:tgtEl>
                                          <p:spTgt spid="436233"/>
                                        </p:tgtEl>
                                        <p:attrNameLst>
                                          <p:attrName>ppt_x</p:attrName>
                                        </p:attrNameLst>
                                      </p:cBhvr>
                                      <p:to>
                                        <p:strVal val="(0.5)"/>
                                      </p:to>
                                    </p:set>
                                    <p:anim from="(0.5)" to="(#ppt_x)" calcmode="lin" valueType="num">
                                      <p:cBhvr>
                                        <p:cTn id="66" dur="1230" accel="100000" fill="hold">
                                          <p:stCondLst>
                                            <p:cond delay="770"/>
                                          </p:stCondLst>
                                        </p:cTn>
                                        <p:tgtEl>
                                          <p:spTgt spid="436233"/>
                                        </p:tgtEl>
                                        <p:attrNameLst>
                                          <p:attrName>ppt_x</p:attrName>
                                        </p:attrNameLst>
                                      </p:cBhvr>
                                    </p:anim>
                                    <p:set>
                                      <p:cBhvr>
                                        <p:cTn id="67" dur="770" fill="hold"/>
                                        <p:tgtEl>
                                          <p:spTgt spid="436233"/>
                                        </p:tgtEl>
                                        <p:attrNameLst>
                                          <p:attrName>ppt_y</p:attrName>
                                        </p:attrNameLst>
                                      </p:cBhvr>
                                      <p:to>
                                        <p:strVal val="(#ppt_y+0.4)"/>
                                      </p:to>
                                    </p:set>
                                    <p:anim from="(#ppt_y+0.4)" to="(#ppt_y)" calcmode="lin" valueType="num">
                                      <p:cBhvr>
                                        <p:cTn id="68" dur="1230" accel="100000" fill="hold">
                                          <p:stCondLst>
                                            <p:cond delay="770"/>
                                          </p:stCondLst>
                                        </p:cTn>
                                        <p:tgtEl>
                                          <p:spTgt spid="43623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228" grpId="0" animBg="1"/>
      <p:bldP spid="436229" grpId="0" animBg="1"/>
      <p:bldP spid="436230" grpId="0" animBg="1"/>
      <p:bldP spid="436231" grpId="0" animBg="1"/>
      <p:bldP spid="436232" grpId="0" animBg="1"/>
      <p:bldP spid="43623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p>
            <a:fld id="{0A6B2395-0242-4BC0-9D51-8A494D4693C7}" type="slidenum">
              <a:rPr lang="en-GB" smtClean="0"/>
              <a:pPr/>
              <a:t>8</a:t>
            </a:fld>
            <a:endParaRPr lang="en-GB" smtClean="0"/>
          </a:p>
        </p:txBody>
      </p:sp>
      <p:sp>
        <p:nvSpPr>
          <p:cNvPr id="32771" name="Rectangle 2"/>
          <p:cNvSpPr>
            <a:spLocks noGrp="1" noChangeArrowheads="1"/>
          </p:cNvSpPr>
          <p:nvPr>
            <p:ph type="title"/>
          </p:nvPr>
        </p:nvSpPr>
        <p:spPr/>
        <p:txBody>
          <a:bodyPr/>
          <a:lstStyle/>
          <a:p>
            <a:pPr eaLnBrk="1" hangingPunct="1"/>
            <a:r>
              <a:rPr lang="en-GB" smtClean="0"/>
              <a:t>Removal of lactate</a:t>
            </a:r>
          </a:p>
        </p:txBody>
      </p:sp>
      <p:sp>
        <p:nvSpPr>
          <p:cNvPr id="32772" name="Rectangle 3"/>
          <p:cNvSpPr>
            <a:spLocks noGrp="1" noChangeArrowheads="1"/>
          </p:cNvSpPr>
          <p:nvPr>
            <p:ph type="body" idx="1"/>
          </p:nvPr>
        </p:nvSpPr>
        <p:spPr>
          <a:xfrm>
            <a:off x="1207698" y="1447800"/>
            <a:ext cx="7725990" cy="4800600"/>
          </a:xfrm>
        </p:spPr>
        <p:txBody>
          <a:bodyPr/>
          <a:lstStyle/>
          <a:p>
            <a:pPr eaLnBrk="1" hangingPunct="1"/>
            <a:r>
              <a:rPr lang="en-GB" dirty="0" smtClean="0"/>
              <a:t>During           component of</a:t>
            </a:r>
          </a:p>
          <a:p>
            <a:pPr eaLnBrk="1" hangingPunct="1"/>
            <a:r>
              <a:rPr lang="en-GB" dirty="0" smtClean="0"/>
              <a:t>65% converted to                 – into </a:t>
            </a:r>
          </a:p>
          <a:p>
            <a:pPr eaLnBrk="1" hangingPunct="1">
              <a:buFontTx/>
              <a:buNone/>
            </a:pPr>
            <a:r>
              <a:rPr lang="en-GB" dirty="0" smtClean="0"/>
              <a:t>                            and                  for           resynthesis</a:t>
            </a:r>
          </a:p>
          <a:p>
            <a:pPr eaLnBrk="1" hangingPunct="1"/>
            <a:r>
              <a:rPr lang="en-GB" dirty="0" smtClean="0"/>
              <a:t>25% converted to pyruvate and then to                                  </a:t>
            </a:r>
          </a:p>
          <a:p>
            <a:pPr eaLnBrk="1" hangingPunct="1">
              <a:buNone/>
            </a:pPr>
            <a:r>
              <a:rPr lang="en-GB" dirty="0" smtClean="0"/>
              <a:t>                                 in           –   </a:t>
            </a:r>
          </a:p>
          <a:p>
            <a:pPr eaLnBrk="1" hangingPunct="1"/>
            <a:r>
              <a:rPr lang="en-GB" dirty="0" smtClean="0"/>
              <a:t>10% converted to  </a:t>
            </a:r>
          </a:p>
          <a:p>
            <a:pPr eaLnBrk="1" hangingPunct="1"/>
            <a:endParaRPr lang="en-GB" dirty="0" smtClean="0"/>
          </a:p>
        </p:txBody>
      </p:sp>
      <p:sp>
        <p:nvSpPr>
          <p:cNvPr id="438276" name="Text Box 4"/>
          <p:cNvSpPr txBox="1">
            <a:spLocks noChangeArrowheads="1"/>
          </p:cNvSpPr>
          <p:nvPr/>
        </p:nvSpPr>
        <p:spPr bwMode="auto">
          <a:xfrm>
            <a:off x="2843808" y="1447800"/>
            <a:ext cx="1159707" cy="579437"/>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3200" dirty="0"/>
              <a:t>slow</a:t>
            </a:r>
            <a:endParaRPr lang="en-GB" sz="3200" dirty="0"/>
          </a:p>
        </p:txBody>
      </p:sp>
      <p:sp>
        <p:nvSpPr>
          <p:cNvPr id="438277" name="Text Box 5"/>
          <p:cNvSpPr txBox="1">
            <a:spLocks noChangeArrowheads="1"/>
          </p:cNvSpPr>
          <p:nvPr/>
        </p:nvSpPr>
        <p:spPr bwMode="auto">
          <a:xfrm>
            <a:off x="6428933" y="1447800"/>
            <a:ext cx="1326692" cy="579437"/>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3200" dirty="0"/>
              <a:t>EPOC</a:t>
            </a:r>
            <a:endParaRPr lang="en-GB" sz="3200" dirty="0"/>
          </a:p>
        </p:txBody>
      </p:sp>
      <p:sp>
        <p:nvSpPr>
          <p:cNvPr id="438278" name="Text Box 6"/>
          <p:cNvSpPr txBox="1">
            <a:spLocks noChangeArrowheads="1"/>
          </p:cNvSpPr>
          <p:nvPr/>
        </p:nvSpPr>
        <p:spPr bwMode="auto">
          <a:xfrm>
            <a:off x="4644008" y="2023864"/>
            <a:ext cx="1906774" cy="579437"/>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3200" dirty="0"/>
              <a:t>pyruvate</a:t>
            </a:r>
            <a:endParaRPr lang="en-GB" sz="3200" dirty="0"/>
          </a:p>
        </p:txBody>
      </p:sp>
      <p:sp>
        <p:nvSpPr>
          <p:cNvPr id="438279" name="Text Box 7"/>
          <p:cNvSpPr txBox="1">
            <a:spLocks noChangeArrowheads="1"/>
          </p:cNvSpPr>
          <p:nvPr/>
        </p:nvSpPr>
        <p:spPr bwMode="auto">
          <a:xfrm>
            <a:off x="1619672" y="2591217"/>
            <a:ext cx="2817401" cy="584775"/>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3200" dirty="0"/>
              <a:t>mitochondria</a:t>
            </a:r>
            <a:endParaRPr lang="en-GB" sz="3200" dirty="0"/>
          </a:p>
        </p:txBody>
      </p:sp>
      <p:sp>
        <p:nvSpPr>
          <p:cNvPr id="438280" name="Text Box 8"/>
          <p:cNvSpPr txBox="1">
            <a:spLocks noChangeArrowheads="1"/>
          </p:cNvSpPr>
          <p:nvPr/>
        </p:nvSpPr>
        <p:spPr bwMode="auto">
          <a:xfrm>
            <a:off x="5163907" y="2591217"/>
            <a:ext cx="1905089" cy="579438"/>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3200" dirty="0" err="1"/>
              <a:t>oxidised</a:t>
            </a:r>
            <a:endParaRPr lang="en-GB" sz="3200" dirty="0"/>
          </a:p>
        </p:txBody>
      </p:sp>
      <p:sp>
        <p:nvSpPr>
          <p:cNvPr id="438281" name="Text Box 9"/>
          <p:cNvSpPr txBox="1">
            <a:spLocks noChangeArrowheads="1"/>
          </p:cNvSpPr>
          <p:nvPr/>
        </p:nvSpPr>
        <p:spPr bwMode="auto">
          <a:xfrm>
            <a:off x="7755625" y="2591217"/>
            <a:ext cx="1077356" cy="579438"/>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3200" dirty="0"/>
              <a:t>ATP</a:t>
            </a:r>
            <a:endParaRPr lang="en-GB" sz="3200" dirty="0"/>
          </a:p>
        </p:txBody>
      </p:sp>
      <p:sp>
        <p:nvSpPr>
          <p:cNvPr id="438282" name="Text Box 10"/>
          <p:cNvSpPr txBox="1">
            <a:spLocks noChangeArrowheads="1"/>
          </p:cNvSpPr>
          <p:nvPr/>
        </p:nvSpPr>
        <p:spPr bwMode="auto">
          <a:xfrm>
            <a:off x="1435608" y="4192438"/>
            <a:ext cx="3564069" cy="579438"/>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3200" dirty="0"/>
              <a:t>glucose/glycogen</a:t>
            </a:r>
            <a:endParaRPr lang="en-GB" sz="3200" dirty="0"/>
          </a:p>
        </p:txBody>
      </p:sp>
      <p:sp>
        <p:nvSpPr>
          <p:cNvPr id="438283" name="Text Box 11"/>
          <p:cNvSpPr txBox="1">
            <a:spLocks noChangeArrowheads="1"/>
          </p:cNvSpPr>
          <p:nvPr/>
        </p:nvSpPr>
        <p:spPr bwMode="auto">
          <a:xfrm>
            <a:off x="6823901" y="4192438"/>
            <a:ext cx="2320099" cy="579438"/>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3200" dirty="0"/>
              <a:t>Cori cycle</a:t>
            </a:r>
            <a:endParaRPr lang="en-GB" sz="3200" dirty="0"/>
          </a:p>
        </p:txBody>
      </p:sp>
      <p:sp>
        <p:nvSpPr>
          <p:cNvPr id="438284" name="Text Box 12"/>
          <p:cNvSpPr txBox="1">
            <a:spLocks noChangeArrowheads="1"/>
          </p:cNvSpPr>
          <p:nvPr/>
        </p:nvSpPr>
        <p:spPr bwMode="auto">
          <a:xfrm>
            <a:off x="5472941" y="4192438"/>
            <a:ext cx="1077841" cy="579438"/>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3200" dirty="0"/>
              <a:t>liver</a:t>
            </a:r>
            <a:endParaRPr lang="en-GB" sz="3200" dirty="0"/>
          </a:p>
        </p:txBody>
      </p:sp>
      <p:sp>
        <p:nvSpPr>
          <p:cNvPr id="438285" name="Text Box 13"/>
          <p:cNvSpPr txBox="1">
            <a:spLocks noChangeArrowheads="1"/>
          </p:cNvSpPr>
          <p:nvPr/>
        </p:nvSpPr>
        <p:spPr bwMode="auto">
          <a:xfrm>
            <a:off x="4644464" y="4771876"/>
            <a:ext cx="1656953" cy="579438"/>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3200" dirty="0"/>
              <a:t>protein</a:t>
            </a:r>
            <a:endParaRPr lang="en-GB"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438276"/>
                                        </p:tgtEl>
                                        <p:attrNameLst>
                                          <p:attrName>style.visibility</p:attrName>
                                        </p:attrNameLst>
                                      </p:cBhvr>
                                      <p:to>
                                        <p:strVal val="visible"/>
                                      </p:to>
                                    </p:set>
                                    <p:animEffect transition="in" filter="fade">
                                      <p:cBhvr>
                                        <p:cTn id="7" dur="770" decel="100000"/>
                                        <p:tgtEl>
                                          <p:spTgt spid="438276"/>
                                        </p:tgtEl>
                                      </p:cBhvr>
                                    </p:animEffect>
                                    <p:animScale>
                                      <p:cBhvr>
                                        <p:cTn id="8" dur="770" decel="100000"/>
                                        <p:tgtEl>
                                          <p:spTgt spid="438276"/>
                                        </p:tgtEl>
                                      </p:cBhvr>
                                      <p:from x="10000" y="10000"/>
                                      <p:to x="200000" y="450000"/>
                                    </p:animScale>
                                    <p:animScale>
                                      <p:cBhvr>
                                        <p:cTn id="9" dur="1230" accel="100000" fill="hold">
                                          <p:stCondLst>
                                            <p:cond delay="770"/>
                                          </p:stCondLst>
                                        </p:cTn>
                                        <p:tgtEl>
                                          <p:spTgt spid="438276"/>
                                        </p:tgtEl>
                                      </p:cBhvr>
                                      <p:from x="200000" y="450000"/>
                                      <p:to x="100000" y="100000"/>
                                    </p:animScale>
                                    <p:set>
                                      <p:cBhvr>
                                        <p:cTn id="10" dur="770" fill="hold"/>
                                        <p:tgtEl>
                                          <p:spTgt spid="438276"/>
                                        </p:tgtEl>
                                        <p:attrNameLst>
                                          <p:attrName>ppt_x</p:attrName>
                                        </p:attrNameLst>
                                      </p:cBhvr>
                                      <p:to>
                                        <p:strVal val="(0.5)"/>
                                      </p:to>
                                    </p:set>
                                    <p:anim from="(0.5)" to="(#ppt_x)" calcmode="lin" valueType="num">
                                      <p:cBhvr>
                                        <p:cTn id="11" dur="1230" accel="100000" fill="hold">
                                          <p:stCondLst>
                                            <p:cond delay="770"/>
                                          </p:stCondLst>
                                        </p:cTn>
                                        <p:tgtEl>
                                          <p:spTgt spid="438276"/>
                                        </p:tgtEl>
                                        <p:attrNameLst>
                                          <p:attrName>ppt_x</p:attrName>
                                        </p:attrNameLst>
                                      </p:cBhvr>
                                    </p:anim>
                                    <p:set>
                                      <p:cBhvr>
                                        <p:cTn id="12" dur="770" fill="hold"/>
                                        <p:tgtEl>
                                          <p:spTgt spid="438276"/>
                                        </p:tgtEl>
                                        <p:attrNameLst>
                                          <p:attrName>ppt_y</p:attrName>
                                        </p:attrNameLst>
                                      </p:cBhvr>
                                      <p:to>
                                        <p:strVal val="(#ppt_y+0.4)"/>
                                      </p:to>
                                    </p:set>
                                    <p:anim from="(#ppt_y+0.4)" to="(#ppt_y)" calcmode="lin" valueType="num">
                                      <p:cBhvr>
                                        <p:cTn id="13" dur="1230" accel="100000" fill="hold">
                                          <p:stCondLst>
                                            <p:cond delay="770"/>
                                          </p:stCondLst>
                                        </p:cTn>
                                        <p:tgtEl>
                                          <p:spTgt spid="43827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438277"/>
                                        </p:tgtEl>
                                        <p:attrNameLst>
                                          <p:attrName>style.visibility</p:attrName>
                                        </p:attrNameLst>
                                      </p:cBhvr>
                                      <p:to>
                                        <p:strVal val="visible"/>
                                      </p:to>
                                    </p:set>
                                    <p:animEffect transition="in" filter="fade">
                                      <p:cBhvr>
                                        <p:cTn id="18" dur="770" decel="100000"/>
                                        <p:tgtEl>
                                          <p:spTgt spid="438277"/>
                                        </p:tgtEl>
                                      </p:cBhvr>
                                    </p:animEffect>
                                    <p:animScale>
                                      <p:cBhvr>
                                        <p:cTn id="19" dur="770" decel="100000"/>
                                        <p:tgtEl>
                                          <p:spTgt spid="438277"/>
                                        </p:tgtEl>
                                      </p:cBhvr>
                                      <p:from x="10000" y="10000"/>
                                      <p:to x="200000" y="450000"/>
                                    </p:animScale>
                                    <p:animScale>
                                      <p:cBhvr>
                                        <p:cTn id="20" dur="1230" accel="100000" fill="hold">
                                          <p:stCondLst>
                                            <p:cond delay="770"/>
                                          </p:stCondLst>
                                        </p:cTn>
                                        <p:tgtEl>
                                          <p:spTgt spid="438277"/>
                                        </p:tgtEl>
                                      </p:cBhvr>
                                      <p:from x="200000" y="450000"/>
                                      <p:to x="100000" y="100000"/>
                                    </p:animScale>
                                    <p:set>
                                      <p:cBhvr>
                                        <p:cTn id="21" dur="770" fill="hold"/>
                                        <p:tgtEl>
                                          <p:spTgt spid="438277"/>
                                        </p:tgtEl>
                                        <p:attrNameLst>
                                          <p:attrName>ppt_x</p:attrName>
                                        </p:attrNameLst>
                                      </p:cBhvr>
                                      <p:to>
                                        <p:strVal val="(0.5)"/>
                                      </p:to>
                                    </p:set>
                                    <p:anim from="(0.5)" to="(#ppt_x)" calcmode="lin" valueType="num">
                                      <p:cBhvr>
                                        <p:cTn id="22" dur="1230" accel="100000" fill="hold">
                                          <p:stCondLst>
                                            <p:cond delay="770"/>
                                          </p:stCondLst>
                                        </p:cTn>
                                        <p:tgtEl>
                                          <p:spTgt spid="438277"/>
                                        </p:tgtEl>
                                        <p:attrNameLst>
                                          <p:attrName>ppt_x</p:attrName>
                                        </p:attrNameLst>
                                      </p:cBhvr>
                                    </p:anim>
                                    <p:set>
                                      <p:cBhvr>
                                        <p:cTn id="23" dur="770" fill="hold"/>
                                        <p:tgtEl>
                                          <p:spTgt spid="438277"/>
                                        </p:tgtEl>
                                        <p:attrNameLst>
                                          <p:attrName>ppt_y</p:attrName>
                                        </p:attrNameLst>
                                      </p:cBhvr>
                                      <p:to>
                                        <p:strVal val="(#ppt_y+0.4)"/>
                                      </p:to>
                                    </p:set>
                                    <p:anim from="(#ppt_y+0.4)" to="(#ppt_y)" calcmode="lin" valueType="num">
                                      <p:cBhvr>
                                        <p:cTn id="24" dur="1230" accel="100000" fill="hold">
                                          <p:stCondLst>
                                            <p:cond delay="770"/>
                                          </p:stCondLst>
                                        </p:cTn>
                                        <p:tgtEl>
                                          <p:spTgt spid="438277"/>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438278"/>
                                        </p:tgtEl>
                                        <p:attrNameLst>
                                          <p:attrName>style.visibility</p:attrName>
                                        </p:attrNameLst>
                                      </p:cBhvr>
                                      <p:to>
                                        <p:strVal val="visible"/>
                                      </p:to>
                                    </p:set>
                                    <p:animEffect transition="in" filter="fade">
                                      <p:cBhvr>
                                        <p:cTn id="29" dur="770" decel="100000"/>
                                        <p:tgtEl>
                                          <p:spTgt spid="438278"/>
                                        </p:tgtEl>
                                      </p:cBhvr>
                                    </p:animEffect>
                                    <p:animScale>
                                      <p:cBhvr>
                                        <p:cTn id="30" dur="770" decel="100000"/>
                                        <p:tgtEl>
                                          <p:spTgt spid="438278"/>
                                        </p:tgtEl>
                                      </p:cBhvr>
                                      <p:from x="10000" y="10000"/>
                                      <p:to x="200000" y="450000"/>
                                    </p:animScale>
                                    <p:animScale>
                                      <p:cBhvr>
                                        <p:cTn id="31" dur="1230" accel="100000" fill="hold">
                                          <p:stCondLst>
                                            <p:cond delay="770"/>
                                          </p:stCondLst>
                                        </p:cTn>
                                        <p:tgtEl>
                                          <p:spTgt spid="438278"/>
                                        </p:tgtEl>
                                      </p:cBhvr>
                                      <p:from x="200000" y="450000"/>
                                      <p:to x="100000" y="100000"/>
                                    </p:animScale>
                                    <p:set>
                                      <p:cBhvr>
                                        <p:cTn id="32" dur="770" fill="hold"/>
                                        <p:tgtEl>
                                          <p:spTgt spid="438278"/>
                                        </p:tgtEl>
                                        <p:attrNameLst>
                                          <p:attrName>ppt_x</p:attrName>
                                        </p:attrNameLst>
                                      </p:cBhvr>
                                      <p:to>
                                        <p:strVal val="(0.5)"/>
                                      </p:to>
                                    </p:set>
                                    <p:anim from="(0.5)" to="(#ppt_x)" calcmode="lin" valueType="num">
                                      <p:cBhvr>
                                        <p:cTn id="33" dur="1230" accel="100000" fill="hold">
                                          <p:stCondLst>
                                            <p:cond delay="770"/>
                                          </p:stCondLst>
                                        </p:cTn>
                                        <p:tgtEl>
                                          <p:spTgt spid="438278"/>
                                        </p:tgtEl>
                                        <p:attrNameLst>
                                          <p:attrName>ppt_x</p:attrName>
                                        </p:attrNameLst>
                                      </p:cBhvr>
                                    </p:anim>
                                    <p:set>
                                      <p:cBhvr>
                                        <p:cTn id="34" dur="770" fill="hold"/>
                                        <p:tgtEl>
                                          <p:spTgt spid="438278"/>
                                        </p:tgtEl>
                                        <p:attrNameLst>
                                          <p:attrName>ppt_y</p:attrName>
                                        </p:attrNameLst>
                                      </p:cBhvr>
                                      <p:to>
                                        <p:strVal val="(#ppt_y+0.4)"/>
                                      </p:to>
                                    </p:set>
                                    <p:anim from="(#ppt_y+0.4)" to="(#ppt_y)" calcmode="lin" valueType="num">
                                      <p:cBhvr>
                                        <p:cTn id="35" dur="1230" accel="100000" fill="hold">
                                          <p:stCondLst>
                                            <p:cond delay="770"/>
                                          </p:stCondLst>
                                        </p:cTn>
                                        <p:tgtEl>
                                          <p:spTgt spid="438278"/>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438279"/>
                                        </p:tgtEl>
                                        <p:attrNameLst>
                                          <p:attrName>style.visibility</p:attrName>
                                        </p:attrNameLst>
                                      </p:cBhvr>
                                      <p:to>
                                        <p:strVal val="visible"/>
                                      </p:to>
                                    </p:set>
                                    <p:animEffect transition="in" filter="fade">
                                      <p:cBhvr>
                                        <p:cTn id="40" dur="770" decel="100000"/>
                                        <p:tgtEl>
                                          <p:spTgt spid="438279"/>
                                        </p:tgtEl>
                                      </p:cBhvr>
                                    </p:animEffect>
                                    <p:animScale>
                                      <p:cBhvr>
                                        <p:cTn id="41" dur="770" decel="100000"/>
                                        <p:tgtEl>
                                          <p:spTgt spid="438279"/>
                                        </p:tgtEl>
                                      </p:cBhvr>
                                      <p:from x="10000" y="10000"/>
                                      <p:to x="200000" y="450000"/>
                                    </p:animScale>
                                    <p:animScale>
                                      <p:cBhvr>
                                        <p:cTn id="42" dur="1230" accel="100000" fill="hold">
                                          <p:stCondLst>
                                            <p:cond delay="770"/>
                                          </p:stCondLst>
                                        </p:cTn>
                                        <p:tgtEl>
                                          <p:spTgt spid="438279"/>
                                        </p:tgtEl>
                                      </p:cBhvr>
                                      <p:from x="200000" y="450000"/>
                                      <p:to x="100000" y="100000"/>
                                    </p:animScale>
                                    <p:set>
                                      <p:cBhvr>
                                        <p:cTn id="43" dur="770" fill="hold"/>
                                        <p:tgtEl>
                                          <p:spTgt spid="438279"/>
                                        </p:tgtEl>
                                        <p:attrNameLst>
                                          <p:attrName>ppt_x</p:attrName>
                                        </p:attrNameLst>
                                      </p:cBhvr>
                                      <p:to>
                                        <p:strVal val="(0.5)"/>
                                      </p:to>
                                    </p:set>
                                    <p:anim from="(0.5)" to="(#ppt_x)" calcmode="lin" valueType="num">
                                      <p:cBhvr>
                                        <p:cTn id="44" dur="1230" accel="100000" fill="hold">
                                          <p:stCondLst>
                                            <p:cond delay="770"/>
                                          </p:stCondLst>
                                        </p:cTn>
                                        <p:tgtEl>
                                          <p:spTgt spid="438279"/>
                                        </p:tgtEl>
                                        <p:attrNameLst>
                                          <p:attrName>ppt_x</p:attrName>
                                        </p:attrNameLst>
                                      </p:cBhvr>
                                    </p:anim>
                                    <p:set>
                                      <p:cBhvr>
                                        <p:cTn id="45" dur="770" fill="hold"/>
                                        <p:tgtEl>
                                          <p:spTgt spid="438279"/>
                                        </p:tgtEl>
                                        <p:attrNameLst>
                                          <p:attrName>ppt_y</p:attrName>
                                        </p:attrNameLst>
                                      </p:cBhvr>
                                      <p:to>
                                        <p:strVal val="(#ppt_y+0.4)"/>
                                      </p:to>
                                    </p:set>
                                    <p:anim from="(#ppt_y+0.4)" to="(#ppt_y)" calcmode="lin" valueType="num">
                                      <p:cBhvr>
                                        <p:cTn id="46" dur="1230" accel="100000" fill="hold">
                                          <p:stCondLst>
                                            <p:cond delay="770"/>
                                          </p:stCondLst>
                                        </p:cTn>
                                        <p:tgtEl>
                                          <p:spTgt spid="438279"/>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grpId="0" nodeType="clickEffect">
                                  <p:stCondLst>
                                    <p:cond delay="0"/>
                                  </p:stCondLst>
                                  <p:childTnLst>
                                    <p:set>
                                      <p:cBhvr>
                                        <p:cTn id="50" dur="1" fill="hold">
                                          <p:stCondLst>
                                            <p:cond delay="0"/>
                                          </p:stCondLst>
                                        </p:cTn>
                                        <p:tgtEl>
                                          <p:spTgt spid="438280"/>
                                        </p:tgtEl>
                                        <p:attrNameLst>
                                          <p:attrName>style.visibility</p:attrName>
                                        </p:attrNameLst>
                                      </p:cBhvr>
                                      <p:to>
                                        <p:strVal val="visible"/>
                                      </p:to>
                                    </p:set>
                                    <p:animEffect transition="in" filter="fade">
                                      <p:cBhvr>
                                        <p:cTn id="51" dur="770" decel="100000"/>
                                        <p:tgtEl>
                                          <p:spTgt spid="438280"/>
                                        </p:tgtEl>
                                      </p:cBhvr>
                                    </p:animEffect>
                                    <p:animScale>
                                      <p:cBhvr>
                                        <p:cTn id="52" dur="770" decel="100000"/>
                                        <p:tgtEl>
                                          <p:spTgt spid="438280"/>
                                        </p:tgtEl>
                                      </p:cBhvr>
                                      <p:from x="10000" y="10000"/>
                                      <p:to x="200000" y="450000"/>
                                    </p:animScale>
                                    <p:animScale>
                                      <p:cBhvr>
                                        <p:cTn id="53" dur="1230" accel="100000" fill="hold">
                                          <p:stCondLst>
                                            <p:cond delay="770"/>
                                          </p:stCondLst>
                                        </p:cTn>
                                        <p:tgtEl>
                                          <p:spTgt spid="438280"/>
                                        </p:tgtEl>
                                      </p:cBhvr>
                                      <p:from x="200000" y="450000"/>
                                      <p:to x="100000" y="100000"/>
                                    </p:animScale>
                                    <p:set>
                                      <p:cBhvr>
                                        <p:cTn id="54" dur="770" fill="hold"/>
                                        <p:tgtEl>
                                          <p:spTgt spid="438280"/>
                                        </p:tgtEl>
                                        <p:attrNameLst>
                                          <p:attrName>ppt_x</p:attrName>
                                        </p:attrNameLst>
                                      </p:cBhvr>
                                      <p:to>
                                        <p:strVal val="(0.5)"/>
                                      </p:to>
                                    </p:set>
                                    <p:anim from="(0.5)" to="(#ppt_x)" calcmode="lin" valueType="num">
                                      <p:cBhvr>
                                        <p:cTn id="55" dur="1230" accel="100000" fill="hold">
                                          <p:stCondLst>
                                            <p:cond delay="770"/>
                                          </p:stCondLst>
                                        </p:cTn>
                                        <p:tgtEl>
                                          <p:spTgt spid="438280"/>
                                        </p:tgtEl>
                                        <p:attrNameLst>
                                          <p:attrName>ppt_x</p:attrName>
                                        </p:attrNameLst>
                                      </p:cBhvr>
                                    </p:anim>
                                    <p:set>
                                      <p:cBhvr>
                                        <p:cTn id="56" dur="770" fill="hold"/>
                                        <p:tgtEl>
                                          <p:spTgt spid="438280"/>
                                        </p:tgtEl>
                                        <p:attrNameLst>
                                          <p:attrName>ppt_y</p:attrName>
                                        </p:attrNameLst>
                                      </p:cBhvr>
                                      <p:to>
                                        <p:strVal val="(#ppt_y+0.4)"/>
                                      </p:to>
                                    </p:set>
                                    <p:anim from="(#ppt_y+0.4)" to="(#ppt_y)" calcmode="lin" valueType="num">
                                      <p:cBhvr>
                                        <p:cTn id="57" dur="1230" accel="100000" fill="hold">
                                          <p:stCondLst>
                                            <p:cond delay="770"/>
                                          </p:stCondLst>
                                        </p:cTn>
                                        <p:tgtEl>
                                          <p:spTgt spid="438280"/>
                                        </p:tgtEl>
                                        <p:attrNameLst>
                                          <p:attrName>ppt_y</p:attrName>
                                        </p:attrNameLst>
                                      </p:cBhvr>
                                    </p:anim>
                                  </p:childTnLst>
                                </p:cTn>
                              </p:par>
                            </p:childTnLst>
                          </p:cTn>
                        </p:par>
                      </p:childTnLst>
                    </p:cTn>
                  </p:par>
                  <p:par>
                    <p:cTn id="58" fill="hold">
                      <p:stCondLst>
                        <p:cond delay="indefinite"/>
                      </p:stCondLst>
                      <p:childTnLst>
                        <p:par>
                          <p:cTn id="59" fill="hold">
                            <p:stCondLst>
                              <p:cond delay="0"/>
                            </p:stCondLst>
                            <p:childTnLst>
                              <p:par>
                                <p:cTn id="60" presetID="51" presetClass="entr" presetSubtype="0" fill="hold" grpId="0" nodeType="clickEffect">
                                  <p:stCondLst>
                                    <p:cond delay="0"/>
                                  </p:stCondLst>
                                  <p:childTnLst>
                                    <p:set>
                                      <p:cBhvr>
                                        <p:cTn id="61" dur="1" fill="hold">
                                          <p:stCondLst>
                                            <p:cond delay="0"/>
                                          </p:stCondLst>
                                        </p:cTn>
                                        <p:tgtEl>
                                          <p:spTgt spid="438281"/>
                                        </p:tgtEl>
                                        <p:attrNameLst>
                                          <p:attrName>style.visibility</p:attrName>
                                        </p:attrNameLst>
                                      </p:cBhvr>
                                      <p:to>
                                        <p:strVal val="visible"/>
                                      </p:to>
                                    </p:set>
                                    <p:animEffect transition="in" filter="fade">
                                      <p:cBhvr>
                                        <p:cTn id="62" dur="770" decel="100000"/>
                                        <p:tgtEl>
                                          <p:spTgt spid="438281"/>
                                        </p:tgtEl>
                                      </p:cBhvr>
                                    </p:animEffect>
                                    <p:animScale>
                                      <p:cBhvr>
                                        <p:cTn id="63" dur="770" decel="100000"/>
                                        <p:tgtEl>
                                          <p:spTgt spid="438281"/>
                                        </p:tgtEl>
                                      </p:cBhvr>
                                      <p:from x="10000" y="10000"/>
                                      <p:to x="200000" y="450000"/>
                                    </p:animScale>
                                    <p:animScale>
                                      <p:cBhvr>
                                        <p:cTn id="64" dur="1230" accel="100000" fill="hold">
                                          <p:stCondLst>
                                            <p:cond delay="770"/>
                                          </p:stCondLst>
                                        </p:cTn>
                                        <p:tgtEl>
                                          <p:spTgt spid="438281"/>
                                        </p:tgtEl>
                                      </p:cBhvr>
                                      <p:from x="200000" y="450000"/>
                                      <p:to x="100000" y="100000"/>
                                    </p:animScale>
                                    <p:set>
                                      <p:cBhvr>
                                        <p:cTn id="65" dur="770" fill="hold"/>
                                        <p:tgtEl>
                                          <p:spTgt spid="438281"/>
                                        </p:tgtEl>
                                        <p:attrNameLst>
                                          <p:attrName>ppt_x</p:attrName>
                                        </p:attrNameLst>
                                      </p:cBhvr>
                                      <p:to>
                                        <p:strVal val="(0.5)"/>
                                      </p:to>
                                    </p:set>
                                    <p:anim from="(0.5)" to="(#ppt_x)" calcmode="lin" valueType="num">
                                      <p:cBhvr>
                                        <p:cTn id="66" dur="1230" accel="100000" fill="hold">
                                          <p:stCondLst>
                                            <p:cond delay="770"/>
                                          </p:stCondLst>
                                        </p:cTn>
                                        <p:tgtEl>
                                          <p:spTgt spid="438281"/>
                                        </p:tgtEl>
                                        <p:attrNameLst>
                                          <p:attrName>ppt_x</p:attrName>
                                        </p:attrNameLst>
                                      </p:cBhvr>
                                    </p:anim>
                                    <p:set>
                                      <p:cBhvr>
                                        <p:cTn id="67" dur="770" fill="hold"/>
                                        <p:tgtEl>
                                          <p:spTgt spid="438281"/>
                                        </p:tgtEl>
                                        <p:attrNameLst>
                                          <p:attrName>ppt_y</p:attrName>
                                        </p:attrNameLst>
                                      </p:cBhvr>
                                      <p:to>
                                        <p:strVal val="(#ppt_y+0.4)"/>
                                      </p:to>
                                    </p:set>
                                    <p:anim from="(#ppt_y+0.4)" to="(#ppt_y)" calcmode="lin" valueType="num">
                                      <p:cBhvr>
                                        <p:cTn id="68" dur="1230" accel="100000" fill="hold">
                                          <p:stCondLst>
                                            <p:cond delay="770"/>
                                          </p:stCondLst>
                                        </p:cTn>
                                        <p:tgtEl>
                                          <p:spTgt spid="438281"/>
                                        </p:tgtEl>
                                        <p:attrNameLst>
                                          <p:attrName>ppt_y</p:attrName>
                                        </p:attrNameLst>
                                      </p:cBhvr>
                                    </p:anim>
                                  </p:childTnLst>
                                </p:cTn>
                              </p:par>
                            </p:childTnLst>
                          </p:cTn>
                        </p:par>
                      </p:childTnLst>
                    </p:cTn>
                  </p:par>
                  <p:par>
                    <p:cTn id="69" fill="hold">
                      <p:stCondLst>
                        <p:cond delay="indefinite"/>
                      </p:stCondLst>
                      <p:childTnLst>
                        <p:par>
                          <p:cTn id="70" fill="hold">
                            <p:stCondLst>
                              <p:cond delay="0"/>
                            </p:stCondLst>
                            <p:childTnLst>
                              <p:par>
                                <p:cTn id="71" presetID="51" presetClass="entr" presetSubtype="0" fill="hold" grpId="0" nodeType="clickEffect">
                                  <p:stCondLst>
                                    <p:cond delay="0"/>
                                  </p:stCondLst>
                                  <p:childTnLst>
                                    <p:set>
                                      <p:cBhvr>
                                        <p:cTn id="72" dur="1" fill="hold">
                                          <p:stCondLst>
                                            <p:cond delay="0"/>
                                          </p:stCondLst>
                                        </p:cTn>
                                        <p:tgtEl>
                                          <p:spTgt spid="438282"/>
                                        </p:tgtEl>
                                        <p:attrNameLst>
                                          <p:attrName>style.visibility</p:attrName>
                                        </p:attrNameLst>
                                      </p:cBhvr>
                                      <p:to>
                                        <p:strVal val="visible"/>
                                      </p:to>
                                    </p:set>
                                    <p:animEffect transition="in" filter="fade">
                                      <p:cBhvr>
                                        <p:cTn id="73" dur="770" decel="100000"/>
                                        <p:tgtEl>
                                          <p:spTgt spid="438282"/>
                                        </p:tgtEl>
                                      </p:cBhvr>
                                    </p:animEffect>
                                    <p:animScale>
                                      <p:cBhvr>
                                        <p:cTn id="74" dur="770" decel="100000"/>
                                        <p:tgtEl>
                                          <p:spTgt spid="438282"/>
                                        </p:tgtEl>
                                      </p:cBhvr>
                                      <p:from x="10000" y="10000"/>
                                      <p:to x="200000" y="450000"/>
                                    </p:animScale>
                                    <p:animScale>
                                      <p:cBhvr>
                                        <p:cTn id="75" dur="1230" accel="100000" fill="hold">
                                          <p:stCondLst>
                                            <p:cond delay="770"/>
                                          </p:stCondLst>
                                        </p:cTn>
                                        <p:tgtEl>
                                          <p:spTgt spid="438282"/>
                                        </p:tgtEl>
                                      </p:cBhvr>
                                      <p:from x="200000" y="450000"/>
                                      <p:to x="100000" y="100000"/>
                                    </p:animScale>
                                    <p:set>
                                      <p:cBhvr>
                                        <p:cTn id="76" dur="770" fill="hold"/>
                                        <p:tgtEl>
                                          <p:spTgt spid="438282"/>
                                        </p:tgtEl>
                                        <p:attrNameLst>
                                          <p:attrName>ppt_x</p:attrName>
                                        </p:attrNameLst>
                                      </p:cBhvr>
                                      <p:to>
                                        <p:strVal val="(0.5)"/>
                                      </p:to>
                                    </p:set>
                                    <p:anim from="(0.5)" to="(#ppt_x)" calcmode="lin" valueType="num">
                                      <p:cBhvr>
                                        <p:cTn id="77" dur="1230" accel="100000" fill="hold">
                                          <p:stCondLst>
                                            <p:cond delay="770"/>
                                          </p:stCondLst>
                                        </p:cTn>
                                        <p:tgtEl>
                                          <p:spTgt spid="438282"/>
                                        </p:tgtEl>
                                        <p:attrNameLst>
                                          <p:attrName>ppt_x</p:attrName>
                                        </p:attrNameLst>
                                      </p:cBhvr>
                                    </p:anim>
                                    <p:set>
                                      <p:cBhvr>
                                        <p:cTn id="78" dur="770" fill="hold"/>
                                        <p:tgtEl>
                                          <p:spTgt spid="438282"/>
                                        </p:tgtEl>
                                        <p:attrNameLst>
                                          <p:attrName>ppt_y</p:attrName>
                                        </p:attrNameLst>
                                      </p:cBhvr>
                                      <p:to>
                                        <p:strVal val="(#ppt_y+0.4)"/>
                                      </p:to>
                                    </p:set>
                                    <p:anim from="(#ppt_y+0.4)" to="(#ppt_y)" calcmode="lin" valueType="num">
                                      <p:cBhvr>
                                        <p:cTn id="79" dur="1230" accel="100000" fill="hold">
                                          <p:stCondLst>
                                            <p:cond delay="770"/>
                                          </p:stCondLst>
                                        </p:cTn>
                                        <p:tgtEl>
                                          <p:spTgt spid="438282"/>
                                        </p:tgtEl>
                                        <p:attrNameLst>
                                          <p:attrName>ppt_y</p:attrName>
                                        </p:attrNameLst>
                                      </p:cBhvr>
                                    </p:anim>
                                  </p:childTnLst>
                                </p:cTn>
                              </p:par>
                            </p:childTnLst>
                          </p:cTn>
                        </p:par>
                      </p:childTnLst>
                    </p:cTn>
                  </p:par>
                  <p:par>
                    <p:cTn id="80" fill="hold">
                      <p:stCondLst>
                        <p:cond delay="indefinite"/>
                      </p:stCondLst>
                      <p:childTnLst>
                        <p:par>
                          <p:cTn id="81" fill="hold">
                            <p:stCondLst>
                              <p:cond delay="0"/>
                            </p:stCondLst>
                            <p:childTnLst>
                              <p:par>
                                <p:cTn id="82" presetID="51" presetClass="entr" presetSubtype="0" fill="hold" grpId="0" nodeType="clickEffect">
                                  <p:stCondLst>
                                    <p:cond delay="0"/>
                                  </p:stCondLst>
                                  <p:childTnLst>
                                    <p:set>
                                      <p:cBhvr>
                                        <p:cTn id="83" dur="1" fill="hold">
                                          <p:stCondLst>
                                            <p:cond delay="0"/>
                                          </p:stCondLst>
                                        </p:cTn>
                                        <p:tgtEl>
                                          <p:spTgt spid="438284"/>
                                        </p:tgtEl>
                                        <p:attrNameLst>
                                          <p:attrName>style.visibility</p:attrName>
                                        </p:attrNameLst>
                                      </p:cBhvr>
                                      <p:to>
                                        <p:strVal val="visible"/>
                                      </p:to>
                                    </p:set>
                                    <p:animEffect transition="in" filter="fade">
                                      <p:cBhvr>
                                        <p:cTn id="84" dur="770" decel="100000"/>
                                        <p:tgtEl>
                                          <p:spTgt spid="438284"/>
                                        </p:tgtEl>
                                      </p:cBhvr>
                                    </p:animEffect>
                                    <p:animScale>
                                      <p:cBhvr>
                                        <p:cTn id="85" dur="770" decel="100000"/>
                                        <p:tgtEl>
                                          <p:spTgt spid="438284"/>
                                        </p:tgtEl>
                                      </p:cBhvr>
                                      <p:from x="10000" y="10000"/>
                                      <p:to x="200000" y="450000"/>
                                    </p:animScale>
                                    <p:animScale>
                                      <p:cBhvr>
                                        <p:cTn id="86" dur="1230" accel="100000" fill="hold">
                                          <p:stCondLst>
                                            <p:cond delay="770"/>
                                          </p:stCondLst>
                                        </p:cTn>
                                        <p:tgtEl>
                                          <p:spTgt spid="438284"/>
                                        </p:tgtEl>
                                      </p:cBhvr>
                                      <p:from x="200000" y="450000"/>
                                      <p:to x="100000" y="100000"/>
                                    </p:animScale>
                                    <p:set>
                                      <p:cBhvr>
                                        <p:cTn id="87" dur="770" fill="hold"/>
                                        <p:tgtEl>
                                          <p:spTgt spid="438284"/>
                                        </p:tgtEl>
                                        <p:attrNameLst>
                                          <p:attrName>ppt_x</p:attrName>
                                        </p:attrNameLst>
                                      </p:cBhvr>
                                      <p:to>
                                        <p:strVal val="(0.5)"/>
                                      </p:to>
                                    </p:set>
                                    <p:anim from="(0.5)" to="(#ppt_x)" calcmode="lin" valueType="num">
                                      <p:cBhvr>
                                        <p:cTn id="88" dur="1230" accel="100000" fill="hold">
                                          <p:stCondLst>
                                            <p:cond delay="770"/>
                                          </p:stCondLst>
                                        </p:cTn>
                                        <p:tgtEl>
                                          <p:spTgt spid="438284"/>
                                        </p:tgtEl>
                                        <p:attrNameLst>
                                          <p:attrName>ppt_x</p:attrName>
                                        </p:attrNameLst>
                                      </p:cBhvr>
                                    </p:anim>
                                    <p:set>
                                      <p:cBhvr>
                                        <p:cTn id="89" dur="770" fill="hold"/>
                                        <p:tgtEl>
                                          <p:spTgt spid="438284"/>
                                        </p:tgtEl>
                                        <p:attrNameLst>
                                          <p:attrName>ppt_y</p:attrName>
                                        </p:attrNameLst>
                                      </p:cBhvr>
                                      <p:to>
                                        <p:strVal val="(#ppt_y+0.4)"/>
                                      </p:to>
                                    </p:set>
                                    <p:anim from="(#ppt_y+0.4)" to="(#ppt_y)" calcmode="lin" valueType="num">
                                      <p:cBhvr>
                                        <p:cTn id="90" dur="1230" accel="100000" fill="hold">
                                          <p:stCondLst>
                                            <p:cond delay="770"/>
                                          </p:stCondLst>
                                        </p:cTn>
                                        <p:tgtEl>
                                          <p:spTgt spid="438284"/>
                                        </p:tgtEl>
                                        <p:attrNameLst>
                                          <p:attrName>ppt_y</p:attrName>
                                        </p:attrNameLst>
                                      </p:cBhvr>
                                    </p:anim>
                                  </p:childTnLst>
                                </p:cTn>
                              </p:par>
                            </p:childTnLst>
                          </p:cTn>
                        </p:par>
                      </p:childTnLst>
                    </p:cTn>
                  </p:par>
                  <p:par>
                    <p:cTn id="91" fill="hold">
                      <p:stCondLst>
                        <p:cond delay="indefinite"/>
                      </p:stCondLst>
                      <p:childTnLst>
                        <p:par>
                          <p:cTn id="92" fill="hold">
                            <p:stCondLst>
                              <p:cond delay="0"/>
                            </p:stCondLst>
                            <p:childTnLst>
                              <p:par>
                                <p:cTn id="93" presetID="51" presetClass="entr" presetSubtype="0" fill="hold" grpId="0" nodeType="clickEffect">
                                  <p:stCondLst>
                                    <p:cond delay="0"/>
                                  </p:stCondLst>
                                  <p:childTnLst>
                                    <p:set>
                                      <p:cBhvr>
                                        <p:cTn id="94" dur="1" fill="hold">
                                          <p:stCondLst>
                                            <p:cond delay="0"/>
                                          </p:stCondLst>
                                        </p:cTn>
                                        <p:tgtEl>
                                          <p:spTgt spid="438283"/>
                                        </p:tgtEl>
                                        <p:attrNameLst>
                                          <p:attrName>style.visibility</p:attrName>
                                        </p:attrNameLst>
                                      </p:cBhvr>
                                      <p:to>
                                        <p:strVal val="visible"/>
                                      </p:to>
                                    </p:set>
                                    <p:animEffect transition="in" filter="fade">
                                      <p:cBhvr>
                                        <p:cTn id="95" dur="770" decel="100000"/>
                                        <p:tgtEl>
                                          <p:spTgt spid="438283"/>
                                        </p:tgtEl>
                                      </p:cBhvr>
                                    </p:animEffect>
                                    <p:animScale>
                                      <p:cBhvr>
                                        <p:cTn id="96" dur="770" decel="100000"/>
                                        <p:tgtEl>
                                          <p:spTgt spid="438283"/>
                                        </p:tgtEl>
                                      </p:cBhvr>
                                      <p:from x="10000" y="10000"/>
                                      <p:to x="200000" y="450000"/>
                                    </p:animScale>
                                    <p:animScale>
                                      <p:cBhvr>
                                        <p:cTn id="97" dur="1230" accel="100000" fill="hold">
                                          <p:stCondLst>
                                            <p:cond delay="770"/>
                                          </p:stCondLst>
                                        </p:cTn>
                                        <p:tgtEl>
                                          <p:spTgt spid="438283"/>
                                        </p:tgtEl>
                                      </p:cBhvr>
                                      <p:from x="200000" y="450000"/>
                                      <p:to x="100000" y="100000"/>
                                    </p:animScale>
                                    <p:set>
                                      <p:cBhvr>
                                        <p:cTn id="98" dur="770" fill="hold"/>
                                        <p:tgtEl>
                                          <p:spTgt spid="438283"/>
                                        </p:tgtEl>
                                        <p:attrNameLst>
                                          <p:attrName>ppt_x</p:attrName>
                                        </p:attrNameLst>
                                      </p:cBhvr>
                                      <p:to>
                                        <p:strVal val="(0.5)"/>
                                      </p:to>
                                    </p:set>
                                    <p:anim from="(0.5)" to="(#ppt_x)" calcmode="lin" valueType="num">
                                      <p:cBhvr>
                                        <p:cTn id="99" dur="1230" accel="100000" fill="hold">
                                          <p:stCondLst>
                                            <p:cond delay="770"/>
                                          </p:stCondLst>
                                        </p:cTn>
                                        <p:tgtEl>
                                          <p:spTgt spid="438283"/>
                                        </p:tgtEl>
                                        <p:attrNameLst>
                                          <p:attrName>ppt_x</p:attrName>
                                        </p:attrNameLst>
                                      </p:cBhvr>
                                    </p:anim>
                                    <p:set>
                                      <p:cBhvr>
                                        <p:cTn id="100" dur="770" fill="hold"/>
                                        <p:tgtEl>
                                          <p:spTgt spid="438283"/>
                                        </p:tgtEl>
                                        <p:attrNameLst>
                                          <p:attrName>ppt_y</p:attrName>
                                        </p:attrNameLst>
                                      </p:cBhvr>
                                      <p:to>
                                        <p:strVal val="(#ppt_y+0.4)"/>
                                      </p:to>
                                    </p:set>
                                    <p:anim from="(#ppt_y+0.4)" to="(#ppt_y)" calcmode="lin" valueType="num">
                                      <p:cBhvr>
                                        <p:cTn id="101" dur="1230" accel="100000" fill="hold">
                                          <p:stCondLst>
                                            <p:cond delay="770"/>
                                          </p:stCondLst>
                                        </p:cTn>
                                        <p:tgtEl>
                                          <p:spTgt spid="438283"/>
                                        </p:tgtEl>
                                        <p:attrNameLst>
                                          <p:attrName>ppt_y</p:attrName>
                                        </p:attrNameLst>
                                      </p:cBhvr>
                                    </p:anim>
                                  </p:childTnLst>
                                </p:cTn>
                              </p:par>
                            </p:childTnLst>
                          </p:cTn>
                        </p:par>
                      </p:childTnLst>
                    </p:cTn>
                  </p:par>
                  <p:par>
                    <p:cTn id="102" fill="hold">
                      <p:stCondLst>
                        <p:cond delay="indefinite"/>
                      </p:stCondLst>
                      <p:childTnLst>
                        <p:par>
                          <p:cTn id="103" fill="hold">
                            <p:stCondLst>
                              <p:cond delay="0"/>
                            </p:stCondLst>
                            <p:childTnLst>
                              <p:par>
                                <p:cTn id="104" presetID="51" presetClass="entr" presetSubtype="0" fill="hold" grpId="0" nodeType="clickEffect">
                                  <p:stCondLst>
                                    <p:cond delay="0"/>
                                  </p:stCondLst>
                                  <p:childTnLst>
                                    <p:set>
                                      <p:cBhvr>
                                        <p:cTn id="105" dur="1" fill="hold">
                                          <p:stCondLst>
                                            <p:cond delay="0"/>
                                          </p:stCondLst>
                                        </p:cTn>
                                        <p:tgtEl>
                                          <p:spTgt spid="438285"/>
                                        </p:tgtEl>
                                        <p:attrNameLst>
                                          <p:attrName>style.visibility</p:attrName>
                                        </p:attrNameLst>
                                      </p:cBhvr>
                                      <p:to>
                                        <p:strVal val="visible"/>
                                      </p:to>
                                    </p:set>
                                    <p:animEffect transition="in" filter="fade">
                                      <p:cBhvr>
                                        <p:cTn id="106" dur="770" decel="100000"/>
                                        <p:tgtEl>
                                          <p:spTgt spid="438285"/>
                                        </p:tgtEl>
                                      </p:cBhvr>
                                    </p:animEffect>
                                    <p:animScale>
                                      <p:cBhvr>
                                        <p:cTn id="107" dur="770" decel="100000"/>
                                        <p:tgtEl>
                                          <p:spTgt spid="438285"/>
                                        </p:tgtEl>
                                      </p:cBhvr>
                                      <p:from x="10000" y="10000"/>
                                      <p:to x="200000" y="450000"/>
                                    </p:animScale>
                                    <p:animScale>
                                      <p:cBhvr>
                                        <p:cTn id="108" dur="1230" accel="100000" fill="hold">
                                          <p:stCondLst>
                                            <p:cond delay="770"/>
                                          </p:stCondLst>
                                        </p:cTn>
                                        <p:tgtEl>
                                          <p:spTgt spid="438285"/>
                                        </p:tgtEl>
                                      </p:cBhvr>
                                      <p:from x="200000" y="450000"/>
                                      <p:to x="100000" y="100000"/>
                                    </p:animScale>
                                    <p:set>
                                      <p:cBhvr>
                                        <p:cTn id="109" dur="770" fill="hold"/>
                                        <p:tgtEl>
                                          <p:spTgt spid="438285"/>
                                        </p:tgtEl>
                                        <p:attrNameLst>
                                          <p:attrName>ppt_x</p:attrName>
                                        </p:attrNameLst>
                                      </p:cBhvr>
                                      <p:to>
                                        <p:strVal val="(0.5)"/>
                                      </p:to>
                                    </p:set>
                                    <p:anim from="(0.5)" to="(#ppt_x)" calcmode="lin" valueType="num">
                                      <p:cBhvr>
                                        <p:cTn id="110" dur="1230" accel="100000" fill="hold">
                                          <p:stCondLst>
                                            <p:cond delay="770"/>
                                          </p:stCondLst>
                                        </p:cTn>
                                        <p:tgtEl>
                                          <p:spTgt spid="438285"/>
                                        </p:tgtEl>
                                        <p:attrNameLst>
                                          <p:attrName>ppt_x</p:attrName>
                                        </p:attrNameLst>
                                      </p:cBhvr>
                                    </p:anim>
                                    <p:set>
                                      <p:cBhvr>
                                        <p:cTn id="111" dur="770" fill="hold"/>
                                        <p:tgtEl>
                                          <p:spTgt spid="438285"/>
                                        </p:tgtEl>
                                        <p:attrNameLst>
                                          <p:attrName>ppt_y</p:attrName>
                                        </p:attrNameLst>
                                      </p:cBhvr>
                                      <p:to>
                                        <p:strVal val="(#ppt_y+0.4)"/>
                                      </p:to>
                                    </p:set>
                                    <p:anim from="(#ppt_y+0.4)" to="(#ppt_y)" calcmode="lin" valueType="num">
                                      <p:cBhvr>
                                        <p:cTn id="112" dur="1230" accel="100000" fill="hold">
                                          <p:stCondLst>
                                            <p:cond delay="770"/>
                                          </p:stCondLst>
                                        </p:cTn>
                                        <p:tgtEl>
                                          <p:spTgt spid="43828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8276" grpId="0" animBg="1"/>
      <p:bldP spid="438277" grpId="0" animBg="1"/>
      <p:bldP spid="438278" grpId="0" animBg="1"/>
      <p:bldP spid="438279" grpId="0" animBg="1"/>
      <p:bldP spid="438280" grpId="0" animBg="1"/>
      <p:bldP spid="438281" grpId="0" animBg="1"/>
      <p:bldP spid="438282" grpId="0" animBg="1"/>
      <p:bldP spid="438283" grpId="0" animBg="1"/>
      <p:bldP spid="438284" grpId="0" animBg="1"/>
      <p:bldP spid="43828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Impulse – Typical question</a:t>
            </a:r>
            <a:endParaRPr lang="en-GB" dirty="0"/>
          </a:p>
        </p:txBody>
      </p:sp>
      <p:sp>
        <p:nvSpPr>
          <p:cNvPr id="3" name="Content Placeholder 2"/>
          <p:cNvSpPr>
            <a:spLocks noGrp="1"/>
          </p:cNvSpPr>
          <p:nvPr>
            <p:ph idx="1"/>
          </p:nvPr>
        </p:nvSpPr>
        <p:spPr>
          <a:xfrm>
            <a:off x="1435608" y="1447800"/>
            <a:ext cx="7346083" cy="4800600"/>
          </a:xfrm>
        </p:spPr>
        <p:txBody>
          <a:bodyPr>
            <a:normAutofit/>
          </a:bodyPr>
          <a:lstStyle/>
          <a:p>
            <a:pPr marL="85725" indent="-3175">
              <a:buNone/>
            </a:pPr>
            <a:r>
              <a:rPr lang="en-GB" sz="2400" dirty="0" smtClean="0"/>
              <a:t>The acceleration that a performer receives when sprinting or high jumping is related to impulse.  </a:t>
            </a:r>
          </a:p>
          <a:p>
            <a:pPr marL="85725" indent="-3175">
              <a:buNone/>
            </a:pPr>
            <a:r>
              <a:rPr lang="en-GB" sz="2400" dirty="0" smtClean="0"/>
              <a:t>What do you understand by the term impulse, and how does the athlete use impulse during their sprint or take-off?						</a:t>
            </a:r>
            <a:r>
              <a:rPr lang="en-GB" sz="2400" i="1" dirty="0" smtClean="0"/>
              <a:t>(3 marks)</a:t>
            </a:r>
            <a:endParaRPr lang="en-GB" sz="2400" dirty="0" smtClean="0"/>
          </a:p>
          <a:p>
            <a:pPr>
              <a:buNone/>
            </a:pPr>
            <a:endParaRPr lang="en-GB"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ide Master Final">
  <a:themeElements>
    <a:clrScheme name="Custom 1">
      <a:dk1>
        <a:srgbClr val="3180C9"/>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Slide Master Final.potx</Template>
  <TotalTime>472</TotalTime>
  <Words>1815</Words>
  <Application>Microsoft Office PowerPoint</Application>
  <PresentationFormat>On-screen Show (4:3)</PresentationFormat>
  <Paragraphs>604</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Slide Master Final</vt:lpstr>
      <vt:lpstr>A2 Revision - 2</vt:lpstr>
      <vt:lpstr>Revision topics – chosen by your teachers</vt:lpstr>
      <vt:lpstr>Lactate threshold – Typical question</vt:lpstr>
      <vt:lpstr>Lactate Threshold/OBLA</vt:lpstr>
      <vt:lpstr>PowerPoint Presentation</vt:lpstr>
      <vt:lpstr>Lactate threshold</vt:lpstr>
      <vt:lpstr>Lactate tolerance</vt:lpstr>
      <vt:lpstr>Removal of lactate</vt:lpstr>
      <vt:lpstr>Impulse – Typical question</vt:lpstr>
      <vt:lpstr>Impulse</vt:lpstr>
      <vt:lpstr>PowerPoint Presentation</vt:lpstr>
      <vt:lpstr>Impulse</vt:lpstr>
      <vt:lpstr>Typically</vt:lpstr>
      <vt:lpstr>Typically</vt:lpstr>
      <vt:lpstr>Typically</vt:lpstr>
      <vt:lpstr>World games – Typical question</vt:lpstr>
      <vt:lpstr>Characteristics of World games</vt:lpstr>
      <vt:lpstr>Effects of World games - performers</vt:lpstr>
      <vt:lpstr>Effects of World games - performers</vt:lpstr>
      <vt:lpstr>Effects of World games - Country</vt:lpstr>
      <vt:lpstr>Effect of World Games - Government</vt:lpstr>
      <vt:lpstr>Why seek excellence?</vt:lpstr>
      <vt:lpstr>Not all good news</vt:lpstr>
      <vt:lpstr>Qualities required for elite performer/performance</vt:lpstr>
      <vt:lpstr>Injury and recovery – Typical question</vt:lpstr>
      <vt:lpstr>Preparation to reduce injuries</vt:lpstr>
      <vt:lpstr>Delayed Onset Muscle Soreness</vt:lpstr>
      <vt:lpstr>Delayed Onset Muscle Soreness</vt:lpstr>
      <vt:lpstr>Injury recovery</vt:lpstr>
      <vt:lpstr>Injury recovery</vt:lpstr>
      <vt:lpstr>Deviancy – Typical Question</vt:lpstr>
      <vt:lpstr>Deviancy in Sport</vt:lpstr>
      <vt:lpstr>Deviancy in Sport</vt:lpstr>
      <vt:lpstr>Causes of deviancy</vt:lpstr>
      <vt:lpstr>Player violence</vt:lpstr>
      <vt:lpstr>Controlling players</vt:lpstr>
      <vt:lpstr>Leader’s responsibilities</vt:lpstr>
      <vt:lpstr>Controlling Hooliganism</vt:lpstr>
      <vt:lpstr>Drugs - Typical question</vt:lpstr>
      <vt:lpstr>Why performers may use drugs</vt:lpstr>
      <vt:lpstr>Battle against drugs</vt:lpstr>
      <vt:lpstr>Stamp out drugs</vt:lpstr>
      <vt:lpstr>Drug testing</vt:lpstr>
      <vt:lpstr>Legalising Drugs in Sport</vt:lpstr>
      <vt:lpstr>Social facilitation – Typical question</vt:lpstr>
      <vt:lpstr>Social facilitation</vt:lpstr>
      <vt:lpstr>Zajonc</vt:lpstr>
      <vt:lpstr>PowerPoint Presentation</vt:lpstr>
      <vt:lpstr>Cotterell</vt:lpstr>
      <vt:lpstr>Baron’s Distraction-conflict theory</vt:lpstr>
      <vt:lpstr>Implications of social facilitation</vt:lpstr>
      <vt:lpstr>Spatial summation – Typical question</vt:lpstr>
      <vt:lpstr>Motor Units</vt:lpstr>
      <vt:lpstr>Control of strength</vt:lpstr>
      <vt:lpstr>ATP-PC system – Typical question</vt:lpstr>
      <vt:lpstr>ATP-PC system</vt:lpstr>
      <vt:lpstr>PowerPoint Presentation</vt:lpstr>
    </vt:vector>
  </TitlesOfParts>
  <Company>Subject Support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Subject Support</dc:creator>
  <cp:lastModifiedBy>Nicola Wilkins</cp:lastModifiedBy>
  <cp:revision>91</cp:revision>
  <dcterms:created xsi:type="dcterms:W3CDTF">2011-08-22T14:17:08Z</dcterms:created>
  <dcterms:modified xsi:type="dcterms:W3CDTF">2013-05-17T11:19:56Z</dcterms:modified>
</cp:coreProperties>
</file>