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63" r:id="rId5"/>
    <p:sldId id="264" r:id="rId6"/>
    <p:sldId id="259" r:id="rId7"/>
    <p:sldId id="273" r:id="rId8"/>
    <p:sldId id="272" r:id="rId9"/>
    <p:sldId id="265" r:id="rId10"/>
    <p:sldId id="266" r:id="rId11"/>
    <p:sldId id="268" r:id="rId12"/>
    <p:sldId id="260" r:id="rId13"/>
    <p:sldId id="274" r:id="rId14"/>
    <p:sldId id="279" r:id="rId15"/>
    <p:sldId id="275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69170-2219-4632-A2E8-DEA807F4674B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ACC4B-5F17-422D-9E64-4AE41328C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030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9B5029C-96BC-4BF8-B022-2BEB1E1C4C0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48BC61-6A07-48BB-9407-15EE827E899C}" type="datetimeFigureOut">
              <a:rPr lang="en-GB" smtClean="0"/>
              <a:t>16/04/2014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tHYyfDdSU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pSxJw0BFZs" TargetMode="External"/><Relationship Id="rId2" Type="http://schemas.openxmlformats.org/officeDocument/2006/relationships/hyperlink" Target="http://www.youtube.com/watch?v=FMJJpbRx_O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Mt4N9GSBoM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Operant Conditioning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052736"/>
            <a:ext cx="19716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400" dirty="0"/>
              <a:t>How can a coach use operant conditioning to develop a gymnast’s skills?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Using rewards/praise</a:t>
            </a:r>
          </a:p>
          <a:p>
            <a:r>
              <a:rPr lang="en-GB" sz="2400" dirty="0"/>
              <a:t>Shaping/altering environment to progress towards success</a:t>
            </a:r>
          </a:p>
          <a:p>
            <a:r>
              <a:rPr lang="en-GB" sz="2400" dirty="0"/>
              <a:t>Use of target areas/mechanical feeders/equipment/</a:t>
            </a:r>
            <a:r>
              <a:rPr lang="en-GB" sz="2400" dirty="0" err="1"/>
              <a:t>etc</a:t>
            </a:r>
            <a:endParaRPr lang="en-GB" sz="2400" dirty="0"/>
          </a:p>
          <a:p>
            <a:r>
              <a:rPr lang="en-GB" sz="2400" dirty="0"/>
              <a:t>Use of negative reinforcement</a:t>
            </a:r>
          </a:p>
          <a:p>
            <a:r>
              <a:rPr lang="en-GB" sz="2400" dirty="0"/>
              <a:t>Removal of criticism – explanation of negative reinforcement</a:t>
            </a:r>
          </a:p>
          <a:p>
            <a:r>
              <a:rPr lang="en-GB" sz="2400" dirty="0"/>
              <a:t>Use of punishment to decrease probability of undesired response</a:t>
            </a:r>
          </a:p>
          <a:p>
            <a:r>
              <a:rPr lang="en-GB" sz="2400" dirty="0"/>
              <a:t>Example of punishment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0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 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3600" dirty="0"/>
              <a:t>Explain the term negative reinforcement </a:t>
            </a:r>
          </a:p>
        </p:txBody>
      </p:sp>
    </p:spTree>
    <p:extLst>
      <p:ext uri="{BB962C8B-B14F-4D97-AF65-F5344CB8AC3E}">
        <p14:creationId xmlns:p14="http://schemas.microsoft.com/office/powerpoint/2010/main" val="10287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u="sng" dirty="0" smtClean="0"/>
              <a:t>Explain the term negative reinforcement 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2424113"/>
            <a:ext cx="68770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1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/>
              <a:t>Insight Learning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Eureka </a:t>
            </a:r>
            <a:r>
              <a:rPr lang="en-GB" dirty="0"/>
              <a:t>M</a:t>
            </a:r>
            <a:r>
              <a:rPr lang="en-GB" dirty="0" smtClean="0"/>
              <a:t>oment !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6632"/>
            <a:ext cx="2674987" cy="236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705233"/>
            <a:ext cx="1560878" cy="2284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3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Links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www.youtube.com/watch?v=XtHYyfDdSUg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http://www.youtube.com/watch?v=fPz6uvIbWZE</a:t>
            </a:r>
          </a:p>
        </p:txBody>
      </p:sp>
    </p:spTree>
    <p:extLst>
      <p:ext uri="{BB962C8B-B14F-4D97-AF65-F5344CB8AC3E}">
        <p14:creationId xmlns:p14="http://schemas.microsoft.com/office/powerpoint/2010/main" val="18780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What is Insight Learning?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i="1" dirty="0" smtClean="0"/>
              <a:t>Cognitive </a:t>
            </a:r>
            <a:r>
              <a:rPr lang="en-GB" sz="2800" i="1" dirty="0"/>
              <a:t> </a:t>
            </a:r>
            <a:r>
              <a:rPr lang="en-GB" sz="2800" i="1" dirty="0" smtClean="0"/>
              <a:t>theory that involves  </a:t>
            </a:r>
            <a:r>
              <a:rPr lang="en-GB" sz="2800" i="1" dirty="0"/>
              <a:t>cognitive </a:t>
            </a:r>
            <a:r>
              <a:rPr lang="en-GB" sz="2800" i="1" dirty="0" smtClean="0"/>
              <a:t>processes/development</a:t>
            </a:r>
            <a:endParaRPr lang="en-GB" sz="2800" i="1" dirty="0"/>
          </a:p>
          <a:p>
            <a:r>
              <a:rPr lang="en-GB" sz="2800" i="1" dirty="0" smtClean="0"/>
              <a:t>Is about understanding </a:t>
            </a:r>
            <a:r>
              <a:rPr lang="en-GB" sz="2800" i="1" dirty="0"/>
              <a:t>the process </a:t>
            </a:r>
            <a:r>
              <a:rPr lang="en-GB" sz="2800" i="1" dirty="0" smtClean="0"/>
              <a:t>to achieve </a:t>
            </a:r>
            <a:r>
              <a:rPr lang="en-GB" sz="2800" i="1" dirty="0"/>
              <a:t>the </a:t>
            </a:r>
            <a:r>
              <a:rPr lang="en-GB" sz="2800" i="1" dirty="0" smtClean="0"/>
              <a:t>result/why/reasons you do things</a:t>
            </a:r>
            <a:endParaRPr lang="en-GB" sz="2800" i="1" dirty="0"/>
          </a:p>
          <a:p>
            <a:r>
              <a:rPr lang="en-GB" sz="2800" i="1" dirty="0" smtClean="0"/>
              <a:t>Coach </a:t>
            </a:r>
            <a:r>
              <a:rPr lang="en-GB" sz="2800" i="1" dirty="0"/>
              <a:t>questions performer </a:t>
            </a:r>
            <a:r>
              <a:rPr lang="en-GB" sz="2800" i="1" dirty="0" smtClean="0"/>
              <a:t>about why </a:t>
            </a:r>
            <a:r>
              <a:rPr lang="en-GB" sz="2800" i="1" dirty="0"/>
              <a:t>they’re performing in </a:t>
            </a:r>
            <a:r>
              <a:rPr lang="en-GB" sz="2800" i="1" dirty="0" smtClean="0"/>
              <a:t>a particular </a:t>
            </a:r>
            <a:r>
              <a:rPr lang="en-GB" sz="2800" i="1" dirty="0"/>
              <a:t>way</a:t>
            </a:r>
          </a:p>
          <a:p>
            <a:r>
              <a:rPr lang="en-GB" sz="2800" i="1" dirty="0" smtClean="0"/>
              <a:t>Experiences </a:t>
            </a:r>
            <a:r>
              <a:rPr lang="en-GB" sz="2800" i="1" dirty="0"/>
              <a:t>the ‘whole’ </a:t>
            </a:r>
            <a:r>
              <a:rPr lang="en-GB" sz="2800" i="1" dirty="0" smtClean="0"/>
              <a:t>activity rather </a:t>
            </a:r>
            <a:r>
              <a:rPr lang="en-GB" sz="2800" i="1" dirty="0"/>
              <a:t>than skills in </a:t>
            </a:r>
            <a:r>
              <a:rPr lang="en-GB" sz="2800" i="1" dirty="0" smtClean="0"/>
              <a:t>isolation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42946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u="sng" dirty="0"/>
              <a:t>H</a:t>
            </a:r>
            <a:r>
              <a:rPr lang="en-GB" sz="3200" b="1" u="sng" dirty="0" smtClean="0"/>
              <a:t>ow can this approach have </a:t>
            </a:r>
            <a:r>
              <a:rPr lang="en-GB" sz="3200" b="1" u="sng" dirty="0"/>
              <a:t>a</a:t>
            </a:r>
            <a:br>
              <a:rPr lang="en-GB" sz="3200" b="1" u="sng" dirty="0"/>
            </a:br>
            <a:r>
              <a:rPr lang="en-GB" sz="3200" b="1" u="sng" dirty="0"/>
              <a:t>positive effect on learning </a:t>
            </a:r>
            <a:r>
              <a:rPr lang="en-GB" sz="3200" b="1" u="sng" dirty="0" smtClean="0"/>
              <a:t>a skill</a:t>
            </a:r>
            <a:endParaRPr lang="en-GB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i="1" dirty="0"/>
              <a:t>Allows learners to develop their </a:t>
            </a:r>
            <a:r>
              <a:rPr lang="en-GB" sz="3200" i="1" dirty="0" smtClean="0"/>
              <a:t>own strategies </a:t>
            </a:r>
            <a:r>
              <a:rPr lang="en-GB" sz="3200" i="1" dirty="0"/>
              <a:t>and/or routes </a:t>
            </a:r>
            <a:r>
              <a:rPr lang="en-GB" sz="3200" i="1" dirty="0" smtClean="0"/>
              <a:t>of understanding</a:t>
            </a:r>
          </a:p>
          <a:p>
            <a:r>
              <a:rPr lang="en-GB" sz="3200" i="1" dirty="0" smtClean="0"/>
              <a:t>Better </a:t>
            </a:r>
            <a:r>
              <a:rPr lang="en-GB" sz="3200" i="1" dirty="0"/>
              <a:t>for the performer rather </a:t>
            </a:r>
            <a:r>
              <a:rPr lang="en-GB" sz="3200" i="1" dirty="0" smtClean="0"/>
              <a:t>than being </a:t>
            </a:r>
            <a:r>
              <a:rPr lang="en-GB" sz="3200" i="1" dirty="0"/>
              <a:t>told what to do all the </a:t>
            </a:r>
            <a:r>
              <a:rPr lang="en-GB" sz="3200" i="1" dirty="0" smtClean="0"/>
              <a:t>time</a:t>
            </a:r>
            <a:endParaRPr lang="en-GB" sz="3200" i="1" dirty="0"/>
          </a:p>
          <a:p>
            <a:r>
              <a:rPr lang="en-GB" sz="3200" i="1" dirty="0" smtClean="0"/>
              <a:t>Performer </a:t>
            </a:r>
            <a:r>
              <a:rPr lang="en-GB" sz="3200" i="1" dirty="0"/>
              <a:t>able to adjust </a:t>
            </a:r>
            <a:r>
              <a:rPr lang="en-GB" sz="3200" i="1" dirty="0" smtClean="0"/>
              <a:t>movements as required</a:t>
            </a:r>
          </a:p>
          <a:p>
            <a:r>
              <a:rPr lang="en-GB" sz="3200" i="1" dirty="0" smtClean="0"/>
              <a:t>Improves </a:t>
            </a:r>
            <a:r>
              <a:rPr lang="en-GB" sz="3200" i="1" dirty="0"/>
              <a:t>motivation.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8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3200" dirty="0"/>
              <a:t>Explain the term ‘insight learning’ </a:t>
            </a:r>
            <a:r>
              <a:rPr lang="en-GB" sz="3200" b="1" dirty="0"/>
              <a:t>and </a:t>
            </a:r>
            <a:r>
              <a:rPr lang="en-GB" sz="3200" dirty="0"/>
              <a:t>suggest how this approach could have </a:t>
            </a:r>
            <a:r>
              <a:rPr lang="en-GB" sz="3200" dirty="0" smtClean="0"/>
              <a:t>a positive </a:t>
            </a:r>
            <a:r>
              <a:rPr lang="en-GB" sz="3200" dirty="0"/>
              <a:t>effect on learning to long jump. </a:t>
            </a:r>
            <a:endParaRPr lang="en-GB" sz="3200" dirty="0" smtClean="0"/>
          </a:p>
          <a:p>
            <a:pPr marL="114300" indent="0" algn="ctr">
              <a:buNone/>
            </a:pPr>
            <a:r>
              <a:rPr lang="en-GB" sz="3200" i="1" dirty="0" smtClean="0"/>
              <a:t>(</a:t>
            </a:r>
            <a:r>
              <a:rPr lang="en-GB" sz="3200" i="1" dirty="0"/>
              <a:t>3 marks)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677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Links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Pavlov </a:t>
            </a:r>
          </a:p>
          <a:p>
            <a:r>
              <a:rPr lang="en-GB" dirty="0" smtClean="0">
                <a:hlinkClick r:id="rId2"/>
              </a:rPr>
              <a:t>http://www.youtube.com/watch?v=FMJJpbRx_O8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http://www.youtube.com/watch?v=ZpSxJw0BFZs</a:t>
            </a:r>
            <a:endParaRPr lang="en-GB" dirty="0" smtClean="0"/>
          </a:p>
          <a:p>
            <a:r>
              <a:rPr lang="en-GB" dirty="0" smtClean="0"/>
              <a:t>Skinner box</a:t>
            </a:r>
          </a:p>
          <a:p>
            <a:r>
              <a:rPr lang="en-GB" dirty="0" smtClean="0">
                <a:hlinkClick r:id="rId4"/>
              </a:rPr>
              <a:t>http://www.youtube.com/watch?v=Mt4N9GSBoMI</a:t>
            </a:r>
            <a:endParaRPr lang="en-GB" dirty="0" smtClean="0"/>
          </a:p>
          <a:p>
            <a:r>
              <a:rPr lang="en-GB" dirty="0" smtClean="0"/>
              <a:t>Big Bang Theory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0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4800" dirty="0"/>
              <a:t>What is Operant Conditioning?</a:t>
            </a:r>
          </a:p>
        </p:txBody>
      </p:sp>
    </p:spTree>
    <p:extLst>
      <p:ext uri="{BB962C8B-B14F-4D97-AF65-F5344CB8AC3E}">
        <p14:creationId xmlns:p14="http://schemas.microsoft.com/office/powerpoint/2010/main" val="41076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Operant Conditioning?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" y="1766887"/>
            <a:ext cx="66960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7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GB" sz="2400" dirty="0"/>
              <a:t>One way of learning a new skill is through operant conditioning which involves reinforcement to strengthen the stimulus-response bond. </a:t>
            </a:r>
            <a:endParaRPr lang="en-GB" sz="2400" dirty="0" smtClean="0"/>
          </a:p>
          <a:p>
            <a:pPr marL="114300" indent="0" algn="ctr">
              <a:buNone/>
            </a:pPr>
            <a:endParaRPr lang="en-GB" sz="2400" dirty="0"/>
          </a:p>
          <a:p>
            <a:pPr marL="114300" indent="0" algn="ctr">
              <a:buNone/>
            </a:pPr>
            <a:r>
              <a:rPr lang="en-GB" sz="2400" dirty="0" smtClean="0"/>
              <a:t>Use </a:t>
            </a:r>
            <a:r>
              <a:rPr lang="en-GB" sz="2400" dirty="0"/>
              <a:t>examples to distinguish between the different types of reinforcement.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6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400" b="1" u="sng" dirty="0"/>
              <a:t>Use examples to distinguish between the different types of reinforcement. </a:t>
            </a:r>
            <a:br>
              <a:rPr lang="en-GB" sz="2400" b="1" u="sng" dirty="0"/>
            </a:br>
            <a:endParaRPr lang="en-GB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2800" i="1" dirty="0" smtClean="0"/>
              <a:t>Positive </a:t>
            </a:r>
            <a:r>
              <a:rPr lang="en-GB" sz="2800" i="1" dirty="0"/>
              <a:t>and negative reinforcement </a:t>
            </a:r>
            <a:endParaRPr lang="en-GB" sz="2800" dirty="0"/>
          </a:p>
          <a:p>
            <a:r>
              <a:rPr lang="en-GB" sz="2800" i="1" u="sng" dirty="0" smtClean="0"/>
              <a:t>Positive </a:t>
            </a:r>
            <a:r>
              <a:rPr lang="en-GB" sz="2800" i="1" dirty="0"/>
              <a:t>- Use of praise/rewards/self-satisfaction to encourage correct behaviour </a:t>
            </a:r>
            <a:endParaRPr lang="en-GB" sz="2800" dirty="0"/>
          </a:p>
          <a:p>
            <a:r>
              <a:rPr lang="en-GB" sz="2800" i="1" u="sng" dirty="0" smtClean="0"/>
              <a:t>Negative </a:t>
            </a:r>
            <a:r>
              <a:rPr lang="en-GB" sz="2800" i="1" dirty="0"/>
              <a:t>- Removal of criticism/unpleasant stimulus to encourage desired response/</a:t>
            </a:r>
            <a:r>
              <a:rPr lang="en-GB" sz="2800" i="1" dirty="0" err="1"/>
              <a:t>eg</a:t>
            </a:r>
            <a:r>
              <a:rPr lang="en-GB" sz="2800" i="1" dirty="0"/>
              <a:t> coach stops shouting </a:t>
            </a:r>
            <a:endParaRPr lang="en-GB" sz="2800" dirty="0"/>
          </a:p>
          <a:p>
            <a:pPr marL="114300" indent="0">
              <a:buNone/>
            </a:pPr>
            <a:r>
              <a:rPr lang="en-GB" sz="2800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2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4000" dirty="0"/>
              <a:t>Apart from reinforcement, how else could a coach make sure that operant conditioning is likely to result in the successful learning of a new skill? </a:t>
            </a:r>
            <a:br>
              <a:rPr lang="en-GB" sz="4000" dirty="0"/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778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1600" dirty="0"/>
              <a:t>Apart from reinforcement, how else could a coach make sure that operant conditioning is likely to result in the successful learning of a new skill? </a:t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/>
              <a:t> </a:t>
            </a:r>
            <a:r>
              <a:rPr lang="en-GB" sz="3200" i="1" dirty="0"/>
              <a:t>Use of punishment </a:t>
            </a:r>
            <a:endParaRPr lang="en-GB" sz="3200" dirty="0"/>
          </a:p>
          <a:p>
            <a:r>
              <a:rPr lang="en-GB" sz="3200" i="1" dirty="0" smtClean="0"/>
              <a:t>Correcting mistakes </a:t>
            </a:r>
            <a:endParaRPr lang="en-GB" sz="3200" dirty="0"/>
          </a:p>
          <a:p>
            <a:r>
              <a:rPr lang="en-GB" sz="3200" i="1" dirty="0" smtClean="0"/>
              <a:t>‘Trial </a:t>
            </a:r>
            <a:r>
              <a:rPr lang="en-GB" sz="3200" i="1" dirty="0"/>
              <a:t>and error’ learning </a:t>
            </a:r>
            <a:endParaRPr lang="en-GB" sz="3200" dirty="0"/>
          </a:p>
          <a:p>
            <a:r>
              <a:rPr lang="en-GB" sz="3200" i="1" dirty="0" smtClean="0"/>
              <a:t> </a:t>
            </a:r>
            <a:r>
              <a:rPr lang="en-GB" sz="3200" i="1" dirty="0"/>
              <a:t>Manipulating the environment to obtain desired response </a:t>
            </a:r>
            <a:endParaRPr lang="en-GB" sz="3200" dirty="0"/>
          </a:p>
          <a:p>
            <a:r>
              <a:rPr lang="en-GB" sz="3200" i="1" dirty="0" smtClean="0"/>
              <a:t> </a:t>
            </a:r>
            <a:r>
              <a:rPr lang="en-GB" sz="3200" i="1" dirty="0"/>
              <a:t>‘Shaping’ </a:t>
            </a:r>
            <a:endParaRPr lang="en-GB" sz="3200" dirty="0"/>
          </a:p>
          <a:p>
            <a:r>
              <a:rPr lang="en-GB" sz="3200" i="1" dirty="0" smtClean="0"/>
              <a:t> </a:t>
            </a:r>
            <a:r>
              <a:rPr lang="en-GB" sz="3200" i="1" dirty="0" err="1"/>
              <a:t>Eg</a:t>
            </a:r>
            <a:r>
              <a:rPr lang="en-GB" sz="3200" i="1" dirty="0"/>
              <a:t> use of target areas/feeders/ equipment/</a:t>
            </a:r>
            <a:r>
              <a:rPr lang="en-GB" sz="3200" i="1" dirty="0" err="1"/>
              <a:t>etc</a:t>
            </a:r>
            <a:r>
              <a:rPr lang="en-GB" sz="3200" i="1" dirty="0"/>
              <a:t>; </a:t>
            </a:r>
            <a:endParaRPr lang="en-GB" sz="3200" dirty="0"/>
          </a:p>
          <a:p>
            <a:pPr marL="114300" indent="0">
              <a:buNone/>
            </a:pPr>
            <a:r>
              <a:rPr lang="en-GB" sz="3200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5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3200" dirty="0"/>
              <a:t>How can a coach use operant conditioning to develop a gymnast’s skills</a:t>
            </a:r>
            <a:r>
              <a:rPr lang="en-GB" sz="3200" dirty="0" smtClean="0"/>
              <a:t>?</a:t>
            </a:r>
          </a:p>
          <a:p>
            <a:pPr marL="114300" indent="0" algn="ctr">
              <a:buNone/>
            </a:pPr>
            <a:r>
              <a:rPr lang="en-GB" sz="3200" dirty="0"/>
              <a:t/>
            </a:r>
            <a:br>
              <a:rPr lang="en-GB" sz="3200" dirty="0"/>
            </a:br>
            <a:r>
              <a:rPr lang="en-GB" sz="3200" i="1" dirty="0"/>
              <a:t>(3 marks)</a:t>
            </a:r>
            <a:br>
              <a:rPr lang="en-GB" sz="3200" i="1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784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163</TotalTime>
  <Words>392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Operant Conditioning</vt:lpstr>
      <vt:lpstr>Links</vt:lpstr>
      <vt:lpstr>Exam Question</vt:lpstr>
      <vt:lpstr>What is Operant Conditioning?</vt:lpstr>
      <vt:lpstr>Exam Question</vt:lpstr>
      <vt:lpstr>Use examples to distinguish between the different types of reinforcement.  </vt:lpstr>
      <vt:lpstr>PowerPoint Presentation</vt:lpstr>
      <vt:lpstr>Apart from reinforcement, how else could a coach make sure that operant conditioning is likely to result in the successful learning of a new skill?  </vt:lpstr>
      <vt:lpstr>Exam Question</vt:lpstr>
      <vt:lpstr>How can a coach use operant conditioning to develop a gymnast’s skills? </vt:lpstr>
      <vt:lpstr>Exam Question </vt:lpstr>
      <vt:lpstr>Explain the term negative reinforcement </vt:lpstr>
      <vt:lpstr>Insight Learning  </vt:lpstr>
      <vt:lpstr>Links</vt:lpstr>
      <vt:lpstr>What is Insight Learning? </vt:lpstr>
      <vt:lpstr>How can this approach have a positive effect on learning a skill</vt:lpstr>
      <vt:lpstr>Exam Question 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Operant Conditioning</dc:title>
  <dc:creator>Nicola Wilkins</dc:creator>
  <cp:lastModifiedBy>Nicola Wilkins</cp:lastModifiedBy>
  <cp:revision>12</cp:revision>
  <cp:lastPrinted>2014-03-10T14:05:52Z</cp:lastPrinted>
  <dcterms:created xsi:type="dcterms:W3CDTF">2014-03-05T17:57:11Z</dcterms:created>
  <dcterms:modified xsi:type="dcterms:W3CDTF">2014-04-16T13:01:53Z</dcterms:modified>
</cp:coreProperties>
</file>