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8" r:id="rId4"/>
    <p:sldId id="280" r:id="rId5"/>
    <p:sldId id="282" r:id="rId6"/>
    <p:sldId id="276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7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8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0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20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4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4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CAA8-AC90-48AC-B1DC-2AD0298DC67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9971-97E7-4B36-984C-73648E537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47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Open and Closed loop control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motor programme selected the movement needed to be regulated and adapted. </a:t>
            </a:r>
          </a:p>
          <a:p>
            <a:r>
              <a:rPr lang="en-GB" dirty="0" smtClean="0"/>
              <a:t>Do this on 3 levels depending on extend the nervous system is involved.</a:t>
            </a:r>
          </a:p>
          <a:p>
            <a:r>
              <a:rPr lang="en-GB" dirty="0" smtClean="0"/>
              <a:t>Open loop</a:t>
            </a:r>
          </a:p>
          <a:p>
            <a:r>
              <a:rPr lang="en-GB" dirty="0" smtClean="0"/>
              <a:t>Closed loop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2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Open loop theory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No                 – </a:t>
            </a:r>
            <a:r>
              <a:rPr lang="en-GB" dirty="0" smtClean="0"/>
              <a:t>  no  </a:t>
            </a:r>
            <a:endParaRPr lang="en-GB" dirty="0" smtClean="0"/>
          </a:p>
          <a:p>
            <a:r>
              <a:rPr lang="en-GB" dirty="0" smtClean="0"/>
              <a:t>Completion of movement automatically</a:t>
            </a:r>
          </a:p>
          <a:p>
            <a:r>
              <a:rPr lang="en-GB" dirty="0" smtClean="0"/>
              <a:t>No                         </a:t>
            </a:r>
            <a:r>
              <a:rPr lang="en-GB" dirty="0" smtClean="0"/>
              <a:t>control</a:t>
            </a:r>
          </a:p>
          <a:p>
            <a:r>
              <a:rPr lang="en-GB" dirty="0" smtClean="0"/>
              <a:t>                         </a:t>
            </a:r>
            <a:r>
              <a:rPr lang="en-GB" dirty="0" smtClean="0"/>
              <a:t>      movements</a:t>
            </a:r>
            <a:endParaRPr lang="en-GB" dirty="0" smtClean="0"/>
          </a:p>
          <a:p>
            <a:r>
              <a:rPr lang="en-GB" dirty="0" smtClean="0"/>
              <a:t>Doesn’t </a:t>
            </a:r>
            <a:r>
              <a:rPr lang="en-GB" dirty="0" smtClean="0"/>
              <a:t>explain:</a:t>
            </a:r>
          </a:p>
          <a:p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dirty="0" smtClean="0"/>
              <a:t>   or                 skills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8E403-A47C-42FC-A927-5F7E00CCB2F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350" y="1196752"/>
            <a:ext cx="187325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feedback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79912" y="1196752"/>
            <a:ext cx="2592388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modifications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42255" y="2336676"/>
            <a:ext cx="2016125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conscious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88204" y="2996952"/>
            <a:ext cx="273685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Rapid/ballistic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7088" y="4215606"/>
            <a:ext cx="3384550" cy="5857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Limits of memory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7088" y="5168612"/>
            <a:ext cx="1296987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Novel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844006" y="5154758"/>
            <a:ext cx="1150937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9637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Open Loop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Stored </a:t>
            </a:r>
            <a:r>
              <a:rPr lang="en-GB" dirty="0" smtClean="0"/>
              <a:t>in long term memory</a:t>
            </a:r>
          </a:p>
          <a:p>
            <a:r>
              <a:rPr lang="en-GB" dirty="0" smtClean="0"/>
              <a:t>Retrieved quickly when needed</a:t>
            </a:r>
          </a:p>
          <a:p>
            <a:r>
              <a:rPr lang="en-GB" b="1" i="1" dirty="0" smtClean="0"/>
              <a:t>Memory </a:t>
            </a:r>
            <a:r>
              <a:rPr lang="en-GB" b="1" i="1" dirty="0" smtClean="0"/>
              <a:t>trace- </a:t>
            </a:r>
            <a:r>
              <a:rPr lang="en-GB" dirty="0" smtClean="0"/>
              <a:t>selection and initiation of motor programme but no influence over it once started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3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Open Loop-Characteristics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Pre-planned/well learnt </a:t>
            </a:r>
            <a:r>
              <a:rPr lang="en-GB" i="1" dirty="0" smtClean="0"/>
              <a:t>movement/without </a:t>
            </a:r>
            <a:r>
              <a:rPr lang="en-GB" i="1" dirty="0"/>
              <a:t>conscious control/stored </a:t>
            </a:r>
            <a:r>
              <a:rPr lang="en-GB" i="1" dirty="0" smtClean="0"/>
              <a:t>as memory </a:t>
            </a:r>
            <a:r>
              <a:rPr lang="en-GB" i="1" dirty="0"/>
              <a:t>trace;</a:t>
            </a:r>
          </a:p>
          <a:p>
            <a:r>
              <a:rPr lang="en-GB" i="1" dirty="0" smtClean="0"/>
              <a:t>Once </a:t>
            </a:r>
            <a:r>
              <a:rPr lang="en-GB" i="1" dirty="0"/>
              <a:t>initiated no modification;</a:t>
            </a:r>
          </a:p>
          <a:p>
            <a:r>
              <a:rPr lang="en-GB" i="1" dirty="0" smtClean="0"/>
              <a:t>No </a:t>
            </a:r>
            <a:r>
              <a:rPr lang="en-GB" i="1" dirty="0"/>
              <a:t>feedback during </a:t>
            </a:r>
            <a:r>
              <a:rPr lang="en-GB" i="1" dirty="0" smtClean="0"/>
              <a:t>movement/only after </a:t>
            </a:r>
            <a:r>
              <a:rPr lang="en-GB" i="1" dirty="0"/>
              <a:t>movement</a:t>
            </a:r>
          </a:p>
          <a:p>
            <a:r>
              <a:rPr lang="en-GB" i="1" dirty="0" smtClean="0"/>
              <a:t>Very </a:t>
            </a:r>
            <a:r>
              <a:rPr lang="en-GB" i="1" dirty="0"/>
              <a:t>quick/limited </a:t>
            </a:r>
            <a:r>
              <a:rPr lang="en-GB" i="1" dirty="0" smtClean="0"/>
              <a:t>time/ballistic movements</a:t>
            </a:r>
            <a:r>
              <a:rPr lang="en-GB" i="1" dirty="0"/>
              <a:t>;</a:t>
            </a:r>
          </a:p>
          <a:p>
            <a:r>
              <a:rPr lang="en-GB" i="1" dirty="0" smtClean="0"/>
              <a:t>Carried </a:t>
            </a:r>
            <a:r>
              <a:rPr lang="en-GB" i="1" dirty="0"/>
              <a:t>out in a </a:t>
            </a:r>
            <a:r>
              <a:rPr lang="en-GB" i="1" dirty="0" smtClean="0"/>
              <a:t>stable/predictable environment/closed </a:t>
            </a:r>
            <a:r>
              <a:rPr lang="en-GB" i="1" dirty="0"/>
              <a:t>skills.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9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Why is it not applicable to all skills?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i="1" dirty="0"/>
              <a:t>Too many stored movements </a:t>
            </a:r>
            <a:r>
              <a:rPr lang="en-GB" i="1" dirty="0" smtClean="0"/>
              <a:t>required for </a:t>
            </a:r>
            <a:r>
              <a:rPr lang="en-GB" i="1" dirty="0"/>
              <a:t>memory capacity;</a:t>
            </a:r>
          </a:p>
          <a:p>
            <a:r>
              <a:rPr lang="en-GB" i="1" dirty="0" smtClean="0"/>
              <a:t>Not </a:t>
            </a:r>
            <a:r>
              <a:rPr lang="en-GB" i="1" dirty="0"/>
              <a:t>all environments are </a:t>
            </a:r>
            <a:r>
              <a:rPr lang="en-GB" i="1" dirty="0" smtClean="0"/>
              <a:t>predictable or </a:t>
            </a:r>
            <a:r>
              <a:rPr lang="en-GB" i="1" dirty="0"/>
              <a:t>stable;</a:t>
            </a:r>
          </a:p>
          <a:p>
            <a:r>
              <a:rPr lang="en-GB" i="1" dirty="0" smtClean="0"/>
              <a:t>Cannot </a:t>
            </a:r>
            <a:r>
              <a:rPr lang="en-GB" i="1" dirty="0"/>
              <a:t>accommodate new or </a:t>
            </a:r>
            <a:r>
              <a:rPr lang="en-GB" i="1" dirty="0" smtClean="0"/>
              <a:t>novel skills</a:t>
            </a:r>
            <a:r>
              <a:rPr lang="en-GB" i="1" dirty="0"/>
              <a:t>;</a:t>
            </a:r>
          </a:p>
          <a:p>
            <a:r>
              <a:rPr lang="en-GB" i="1" dirty="0" smtClean="0"/>
              <a:t>Cannot </a:t>
            </a:r>
            <a:r>
              <a:rPr lang="en-GB" i="1" dirty="0"/>
              <a:t>accommodate </a:t>
            </a:r>
            <a:r>
              <a:rPr lang="en-GB" i="1" dirty="0" smtClean="0"/>
              <a:t>flexible movement </a:t>
            </a:r>
            <a:r>
              <a:rPr lang="en-GB" i="1" dirty="0"/>
              <a:t>pattern;</a:t>
            </a:r>
          </a:p>
          <a:p>
            <a:r>
              <a:rPr lang="en-GB" i="1" dirty="0" smtClean="0"/>
              <a:t>Not </a:t>
            </a:r>
            <a:r>
              <a:rPr lang="en-GB" i="1" dirty="0"/>
              <a:t>applicable to open skills;</a:t>
            </a:r>
          </a:p>
          <a:p>
            <a:r>
              <a:rPr lang="en-GB" i="1" smtClean="0"/>
              <a:t>Many </a:t>
            </a:r>
            <a:r>
              <a:rPr lang="en-GB" i="1" dirty="0"/>
              <a:t>skills have time </a:t>
            </a:r>
            <a:r>
              <a:rPr lang="en-GB" i="1"/>
              <a:t>for </a:t>
            </a:r>
            <a:r>
              <a:rPr lang="en-GB" i="1" smtClean="0"/>
              <a:t>feedback during performance/allows corrections</a:t>
            </a:r>
            <a:r>
              <a:rPr lang="en-GB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0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Open Loop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0671" y="3024484"/>
            <a:ext cx="1465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Input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10544" y="3024484"/>
            <a:ext cx="1465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Executive motor programme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35896" y="3024484"/>
            <a:ext cx="1465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Movement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36096" y="2991304"/>
            <a:ext cx="1465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Effector system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64288" y="2953932"/>
            <a:ext cx="1465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Movement output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953" y="4293096"/>
            <a:ext cx="1361567" cy="204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841" y="4725144"/>
            <a:ext cx="2505447" cy="14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6660232" y="3285604"/>
            <a:ext cx="683765" cy="275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1430871" y="3400316"/>
            <a:ext cx="683765" cy="275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5094213" y="3333436"/>
            <a:ext cx="683765" cy="275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3059832" y="3348088"/>
            <a:ext cx="683765" cy="275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6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Open Loop theory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4FFF6-903F-4175-B544-7F8CC7F4F1D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1403350" y="2708275"/>
            <a:ext cx="1944688" cy="144145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508625" y="2708275"/>
            <a:ext cx="1943100" cy="144145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35150" y="3213100"/>
            <a:ext cx="115252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Decision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67400" y="3213100"/>
            <a:ext cx="1225550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Executive</a:t>
            </a:r>
          </a:p>
        </p:txBody>
      </p: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3348038" y="3429000"/>
            <a:ext cx="2160587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763713" y="549275"/>
            <a:ext cx="2016125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4400"/>
              <a:t>Closed</a:t>
            </a:r>
          </a:p>
        </p:txBody>
      </p:sp>
      <p:sp>
        <p:nvSpPr>
          <p:cNvPr id="37" name="Freeform 36"/>
          <p:cNvSpPr/>
          <p:nvPr/>
        </p:nvSpPr>
        <p:spPr>
          <a:xfrm>
            <a:off x="2306638" y="1495425"/>
            <a:ext cx="4275137" cy="1335088"/>
          </a:xfrm>
          <a:custGeom>
            <a:avLst/>
            <a:gdLst>
              <a:gd name="connsiteX0" fmla="*/ 18815 w 4274727"/>
              <a:gd name="connsiteY0" fmla="*/ 1202266 h 1333970"/>
              <a:gd name="connsiteX1" fmla="*/ 30104 w 4274727"/>
              <a:gd name="connsiteY1" fmla="*/ 1111955 h 1333970"/>
              <a:gd name="connsiteX2" fmla="*/ 199437 w 4274727"/>
              <a:gd name="connsiteY2" fmla="*/ 479778 h 1333970"/>
              <a:gd name="connsiteX3" fmla="*/ 1034815 w 4274727"/>
              <a:gd name="connsiteY3" fmla="*/ 118533 h 1333970"/>
              <a:gd name="connsiteX4" fmla="*/ 3258726 w 4274727"/>
              <a:gd name="connsiteY4" fmla="*/ 50800 h 1333970"/>
              <a:gd name="connsiteX5" fmla="*/ 4037660 w 4274727"/>
              <a:gd name="connsiteY5" fmla="*/ 423333 h 1333970"/>
              <a:gd name="connsiteX6" fmla="*/ 4240860 w 4274727"/>
              <a:gd name="connsiteY6" fmla="*/ 1202266 h 1333970"/>
              <a:gd name="connsiteX7" fmla="*/ 4240860 w 4274727"/>
              <a:gd name="connsiteY7" fmla="*/ 1213555 h 13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4727" h="1333970">
                <a:moveTo>
                  <a:pt x="18815" y="1202266"/>
                </a:moveTo>
                <a:cubicBezTo>
                  <a:pt x="9407" y="1217318"/>
                  <a:pt x="0" y="1232370"/>
                  <a:pt x="30104" y="1111955"/>
                </a:cubicBezTo>
                <a:cubicBezTo>
                  <a:pt x="60208" y="991540"/>
                  <a:pt x="31985" y="645348"/>
                  <a:pt x="199437" y="479778"/>
                </a:cubicBezTo>
                <a:cubicBezTo>
                  <a:pt x="366889" y="314208"/>
                  <a:pt x="524934" y="190029"/>
                  <a:pt x="1034815" y="118533"/>
                </a:cubicBezTo>
                <a:cubicBezTo>
                  <a:pt x="1544696" y="47037"/>
                  <a:pt x="2758252" y="0"/>
                  <a:pt x="3258726" y="50800"/>
                </a:cubicBezTo>
                <a:cubicBezTo>
                  <a:pt x="3759200" y="101600"/>
                  <a:pt x="3873971" y="231422"/>
                  <a:pt x="4037660" y="423333"/>
                </a:cubicBezTo>
                <a:cubicBezTo>
                  <a:pt x="4201349" y="615244"/>
                  <a:pt x="4206993" y="1070562"/>
                  <a:pt x="4240860" y="1202266"/>
                </a:cubicBezTo>
                <a:cubicBezTo>
                  <a:pt x="4274727" y="1333970"/>
                  <a:pt x="4257793" y="1273762"/>
                  <a:pt x="4240860" y="1213555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2171700" y="4165600"/>
            <a:ext cx="4322763" cy="885825"/>
          </a:xfrm>
          <a:custGeom>
            <a:avLst/>
            <a:gdLst>
              <a:gd name="connsiteX0" fmla="*/ 4308593 w 4323645"/>
              <a:gd name="connsiteY0" fmla="*/ 11289 h 886178"/>
              <a:gd name="connsiteX1" fmla="*/ 4218282 w 4323645"/>
              <a:gd name="connsiteY1" fmla="*/ 372533 h 886178"/>
              <a:gd name="connsiteX2" fmla="*/ 3676415 w 4323645"/>
              <a:gd name="connsiteY2" fmla="*/ 722489 h 886178"/>
              <a:gd name="connsiteX3" fmla="*/ 2400771 w 4323645"/>
              <a:gd name="connsiteY3" fmla="*/ 846667 h 886178"/>
              <a:gd name="connsiteX4" fmla="*/ 1463793 w 4323645"/>
              <a:gd name="connsiteY4" fmla="*/ 857956 h 886178"/>
              <a:gd name="connsiteX5" fmla="*/ 605838 w 4323645"/>
              <a:gd name="connsiteY5" fmla="*/ 677333 h 886178"/>
              <a:gd name="connsiteX6" fmla="*/ 199438 w 4323645"/>
              <a:gd name="connsiteY6" fmla="*/ 395111 h 886178"/>
              <a:gd name="connsiteX7" fmla="*/ 30104 w 4323645"/>
              <a:gd name="connsiteY7" fmla="*/ 146756 h 886178"/>
              <a:gd name="connsiteX8" fmla="*/ 18815 w 4323645"/>
              <a:gd name="connsiteY8" fmla="*/ 0 h 8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3645" h="886178">
                <a:moveTo>
                  <a:pt x="4308593" y="11289"/>
                </a:moveTo>
                <a:cubicBezTo>
                  <a:pt x="4316119" y="132644"/>
                  <a:pt x="4323645" y="254000"/>
                  <a:pt x="4218282" y="372533"/>
                </a:cubicBezTo>
                <a:cubicBezTo>
                  <a:pt x="4112919" y="491066"/>
                  <a:pt x="3979333" y="643467"/>
                  <a:pt x="3676415" y="722489"/>
                </a:cubicBezTo>
                <a:cubicBezTo>
                  <a:pt x="3373497" y="801511"/>
                  <a:pt x="2769541" y="824089"/>
                  <a:pt x="2400771" y="846667"/>
                </a:cubicBezTo>
                <a:cubicBezTo>
                  <a:pt x="2032001" y="869245"/>
                  <a:pt x="1762948" y="886178"/>
                  <a:pt x="1463793" y="857956"/>
                </a:cubicBezTo>
                <a:cubicBezTo>
                  <a:pt x="1164638" y="829734"/>
                  <a:pt x="816564" y="754474"/>
                  <a:pt x="605838" y="677333"/>
                </a:cubicBezTo>
                <a:cubicBezTo>
                  <a:pt x="395112" y="600192"/>
                  <a:pt x="295393" y="483540"/>
                  <a:pt x="199438" y="395111"/>
                </a:cubicBezTo>
                <a:cubicBezTo>
                  <a:pt x="103483" y="306682"/>
                  <a:pt x="60208" y="212608"/>
                  <a:pt x="30104" y="146756"/>
                </a:cubicBezTo>
                <a:cubicBezTo>
                  <a:pt x="0" y="80904"/>
                  <a:pt x="9407" y="40452"/>
                  <a:pt x="18815" y="0"/>
                </a:cubicBezTo>
              </a:path>
            </a:pathLst>
          </a:custGeom>
          <a:ln w="3810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9838" y="2997200"/>
            <a:ext cx="129698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Command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851275" y="5157788"/>
            <a:ext cx="1225550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58949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2683 L -1.38889E-6 -0.2308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build="p" autoUpdateAnimBg="0"/>
      <p:bldP spid="40" grpId="0" animBg="1"/>
      <p:bldP spid="40" grpId="1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403E6-CF8E-4997-9D10-7267D408820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762000"/>
          </a:xfrm>
        </p:spPr>
        <p:txBody>
          <a:bodyPr/>
          <a:lstStyle/>
          <a:p>
            <a:pPr eaLnBrk="1" hangingPunct="1"/>
            <a:r>
              <a:rPr lang="en-GB" smtClean="0"/>
              <a:t>Adam’s Closed loop theory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53400" cy="44958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Involves</a:t>
            </a:r>
          </a:p>
          <a:p>
            <a:pPr eaLnBrk="1" hangingPunct="1"/>
            <a:r>
              <a:rPr lang="en-GB" smtClean="0"/>
              <a:t>Movement initiated by                         – motor programme -   </a:t>
            </a:r>
          </a:p>
          <a:p>
            <a:pPr eaLnBrk="1" hangingPunct="1"/>
            <a:r>
              <a:rPr lang="en-GB" smtClean="0"/>
              <a:t>Action controlled by                              -used as model of correctness - adjusted and strengthened through                </a:t>
            </a:r>
          </a:p>
          <a:p>
            <a:pPr eaLnBrk="1" hangingPunct="1"/>
            <a:r>
              <a:rPr lang="en-GB" smtClean="0"/>
              <a:t>Does not account for actions               for feedback or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268538" y="1773238"/>
            <a:ext cx="1871662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feedback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076825" y="2349500"/>
            <a:ext cx="2735263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memory trace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643438" y="2852738"/>
            <a:ext cx="22320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experience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716463" y="3429000"/>
            <a:ext cx="309562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perceptual trace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95963" y="4437063"/>
            <a:ext cx="1655762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practice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6227763" y="5013325"/>
            <a:ext cx="1582737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too fast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357563" y="5500688"/>
            <a:ext cx="4071937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/>
              <a:t>limitations of memory</a:t>
            </a:r>
          </a:p>
        </p:txBody>
      </p:sp>
    </p:spTree>
    <p:extLst>
      <p:ext uri="{BB962C8B-B14F-4D97-AF65-F5344CB8AC3E}">
        <p14:creationId xmlns:p14="http://schemas.microsoft.com/office/powerpoint/2010/main" val="23416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 autoUpdateAnimBg="0"/>
      <p:bldP spid="53253" grpId="0" build="p" autoUpdateAnimBg="0"/>
      <p:bldP spid="53254" grpId="0" build="p" autoUpdateAnimBg="0"/>
      <p:bldP spid="53255" grpId="0" build="p" autoUpdateAnimBg="0"/>
      <p:bldP spid="53256" grpId="0" build="p" autoUpdateAnimBg="0"/>
      <p:bldP spid="53257" grpId="0" build="p" autoUpdateAnimBg="0"/>
      <p:bldP spid="53258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250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 and Closed loop control</vt:lpstr>
      <vt:lpstr>Open loop theory</vt:lpstr>
      <vt:lpstr>Open Loop</vt:lpstr>
      <vt:lpstr>Open Loop-Characteristics</vt:lpstr>
      <vt:lpstr>Why is it not applicable to all skills?</vt:lpstr>
      <vt:lpstr>Open Loop</vt:lpstr>
      <vt:lpstr>Open Loop theory</vt:lpstr>
      <vt:lpstr>Adam’s Closed loop theory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and Closed loop control</dc:title>
  <dc:creator>Nicola Wilkins</dc:creator>
  <cp:lastModifiedBy>Nicola Wilkins</cp:lastModifiedBy>
  <cp:revision>1</cp:revision>
  <dcterms:created xsi:type="dcterms:W3CDTF">2014-04-16T06:19:01Z</dcterms:created>
  <dcterms:modified xsi:type="dcterms:W3CDTF">2014-04-16T06:26:58Z</dcterms:modified>
</cp:coreProperties>
</file>