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0"/>
  </p:notes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73" r:id="rId10"/>
    <p:sldId id="274" r:id="rId11"/>
    <p:sldId id="267" r:id="rId12"/>
    <p:sldId id="265" r:id="rId13"/>
    <p:sldId id="266" r:id="rId14"/>
    <p:sldId id="268" r:id="rId15"/>
    <p:sldId id="269" r:id="rId16"/>
    <p:sldId id="270" r:id="rId17"/>
    <p:sldId id="271" r:id="rId18"/>
    <p:sldId id="275" r:id="rId1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FEA67A-42D7-426A-87DD-F4EF645E06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5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E2FF6CD-82E6-4296-AEF8-708691EA66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86D46-EF44-4491-A34A-645240C9B6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5272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DB0DE-3552-4FB1-93EB-6A137C3FA39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773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FB4908-5B9A-464D-A97F-30CD20FB0D7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D6CF6-4D37-4338-8FCF-077B8D0B3D0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64555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B21F7-2FCD-4293-91EF-093EECCFB57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83981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828FC-27A6-411B-913C-F6CF7B763B7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61251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26B24-1145-47DA-BE8C-132256B912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64004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EB059-E4EA-412E-8A6B-974AF87F3C4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07932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65D42-0BD6-4E20-8694-FF00EA2A41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8039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BA188-DA42-4D74-8738-25370BD77F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5167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6CF3B-F674-4AA6-981B-9C7AE50BAC9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68210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B16B7-8CC0-4565-B0D9-4D258A1DF4A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47314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D1A98-8E53-459A-ACD1-D0F4FEBFB58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43431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79A95-715A-4734-B0E1-D11F39FD6D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0324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7AD58-0AD4-47C5-A104-E17AE64239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2427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4BDF8-31C8-4E31-83AE-7533B7CAEE0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98049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D0A98-0859-4BB3-89D2-E6380B73D05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43939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3B9D4-D621-4824-8178-AE9AC422F85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83380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78420-290C-4456-A12E-CE267EEA80D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94448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365CF-9798-42E6-A601-91C8B6B154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48558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C7AB4-3784-49B2-B0E4-801DF8FC03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335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C2EB59-D667-4C68-805B-AF1FD0CB3B8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AE2B78-0EEB-4AEB-A867-42A072A8793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Energy Balance, measurement and Obesity </a:t>
            </a:r>
            <a:endParaRPr lang="en-US" b="1" u="sng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866" y="3889162"/>
            <a:ext cx="3330292" cy="25360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http://</a:t>
            </a:r>
            <a:r>
              <a:rPr lang="en-GB" dirty="0">
                <a:hlinkClick r:id="rId2" action="ppaction://hlinksldjump"/>
              </a:rPr>
              <a:t>www.youtube.com/watch?v=JI9zwGx0Ov4&amp;feature=fvsr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110" y="3112553"/>
            <a:ext cx="4197916" cy="298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5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7338" y="274638"/>
            <a:ext cx="6316662" cy="1143000"/>
          </a:xfrm>
        </p:spPr>
        <p:txBody>
          <a:bodyPr/>
          <a:lstStyle/>
          <a:p>
            <a:r>
              <a:rPr lang="en-GB" sz="2800" b="1" u="sng" dirty="0" smtClean="0"/>
              <a:t>Obesity </a:t>
            </a:r>
            <a:endParaRPr lang="en-GB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smtClean="0"/>
              <a:t>Accumulation of body fat to an extend it may impair health</a:t>
            </a:r>
          </a:p>
          <a:p>
            <a:r>
              <a:rPr lang="en-GB" b="1" i="1" dirty="0" smtClean="0"/>
              <a:t>BMI &gt;25</a:t>
            </a:r>
          </a:p>
          <a:p>
            <a:r>
              <a:rPr lang="en-GB" b="1" i="1" dirty="0" smtClean="0"/>
              <a:t>30,000 deaths per year associated health problems</a:t>
            </a:r>
          </a:p>
          <a:p>
            <a:r>
              <a:rPr lang="en-GB" b="1" i="1" dirty="0" smtClean="0"/>
              <a:t>23% obese</a:t>
            </a:r>
          </a:p>
          <a:p>
            <a:r>
              <a:rPr lang="en-GB" b="1" i="1" dirty="0" smtClean="0"/>
              <a:t>40% overweight</a:t>
            </a:r>
          </a:p>
          <a:p>
            <a:r>
              <a:rPr lang="en-GB" b="1" i="1" dirty="0" smtClean="0"/>
              <a:t>17% of 15 years olds obese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254748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</a:t>
            </a:r>
            <a:r>
              <a:rPr lang="en-GB" dirty="0">
                <a:hlinkClick r:id="rId2" action="ppaction://hlinksldjump"/>
              </a:rPr>
              <a:t>://</a:t>
            </a:r>
            <a:r>
              <a:rPr lang="en-GB" dirty="0"/>
              <a:t>www.youtube.com/watch?v=fk6qlHSp1z4</a:t>
            </a:r>
          </a:p>
        </p:txBody>
      </p:sp>
    </p:spTree>
    <p:extLst>
      <p:ext uri="{BB962C8B-B14F-4D97-AF65-F5344CB8AC3E}">
        <p14:creationId xmlns:p14="http://schemas.microsoft.com/office/powerpoint/2010/main" val="3865923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Causes of Obesity?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Brainstorm ….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301658"/>
            <a:ext cx="2515643" cy="301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69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Causes of Obesity?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Overconsumption</a:t>
            </a:r>
          </a:p>
          <a:p>
            <a:r>
              <a:rPr lang="en-GB" dirty="0" smtClean="0"/>
              <a:t>Reduced exercise/ energy expenditure</a:t>
            </a:r>
          </a:p>
          <a:p>
            <a:r>
              <a:rPr lang="en-GB" dirty="0" smtClean="0"/>
              <a:t>Imbalance food in and burnt </a:t>
            </a:r>
            <a:r>
              <a:rPr lang="en-GB" dirty="0"/>
              <a:t>o</a:t>
            </a:r>
            <a:r>
              <a:rPr lang="en-GB" dirty="0" smtClean="0"/>
              <a:t>ff</a:t>
            </a:r>
          </a:p>
          <a:p>
            <a:r>
              <a:rPr lang="en-GB" dirty="0" smtClean="0"/>
              <a:t>Poor diet</a:t>
            </a:r>
          </a:p>
          <a:p>
            <a:r>
              <a:rPr lang="en-GB" dirty="0" smtClean="0"/>
              <a:t>Genetic </a:t>
            </a:r>
          </a:p>
          <a:p>
            <a:r>
              <a:rPr lang="en-GB" dirty="0" smtClean="0"/>
              <a:t>Socio economic factors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39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Associated Health Risks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Heart </a:t>
            </a:r>
            <a:r>
              <a:rPr lang="en-GB" dirty="0"/>
              <a:t>disease/heart attacks</a:t>
            </a:r>
          </a:p>
          <a:p>
            <a:r>
              <a:rPr lang="en-GB" dirty="0" smtClean="0"/>
              <a:t>Diabetes</a:t>
            </a:r>
            <a:endParaRPr lang="en-GB" dirty="0"/>
          </a:p>
          <a:p>
            <a:r>
              <a:rPr lang="en-GB" dirty="0" smtClean="0"/>
              <a:t>High </a:t>
            </a:r>
            <a:r>
              <a:rPr lang="en-GB" dirty="0"/>
              <a:t>blood pressure</a:t>
            </a:r>
          </a:p>
          <a:p>
            <a:r>
              <a:rPr lang="en-GB" dirty="0" smtClean="0"/>
              <a:t>High </a:t>
            </a:r>
            <a:r>
              <a:rPr lang="en-GB" dirty="0"/>
              <a:t>cholesterol/fats/lipids in blood/atherosclerosis</a:t>
            </a:r>
          </a:p>
          <a:p>
            <a:r>
              <a:rPr lang="en-GB" dirty="0" smtClean="0"/>
              <a:t>Stroke</a:t>
            </a:r>
            <a:endParaRPr lang="en-GB" dirty="0"/>
          </a:p>
          <a:p>
            <a:r>
              <a:rPr lang="en-GB" dirty="0" smtClean="0"/>
              <a:t>Lung </a:t>
            </a:r>
            <a:r>
              <a:rPr lang="en-GB" dirty="0"/>
              <a:t>disease</a:t>
            </a:r>
          </a:p>
          <a:p>
            <a:r>
              <a:rPr lang="en-GB" dirty="0" smtClean="0"/>
              <a:t>Liver/gall </a:t>
            </a:r>
            <a:r>
              <a:rPr lang="en-GB" dirty="0"/>
              <a:t>bladder disease</a:t>
            </a:r>
          </a:p>
          <a:p>
            <a:r>
              <a:rPr lang="en-GB" dirty="0" smtClean="0"/>
              <a:t>(</a:t>
            </a:r>
            <a:r>
              <a:rPr lang="en-GB" dirty="0" err="1" smtClean="0"/>
              <a:t>Oesteo</a:t>
            </a:r>
            <a:r>
              <a:rPr lang="en-GB" dirty="0"/>
              <a:t>) arthritis</a:t>
            </a:r>
          </a:p>
          <a:p>
            <a:r>
              <a:rPr lang="en-GB" dirty="0" smtClean="0"/>
              <a:t>Gout</a:t>
            </a:r>
            <a:endParaRPr lang="en-GB" dirty="0"/>
          </a:p>
          <a:p>
            <a:r>
              <a:rPr lang="en-GB" dirty="0" smtClean="0"/>
              <a:t>Cancer</a:t>
            </a:r>
            <a:endParaRPr lang="en-GB" dirty="0"/>
          </a:p>
          <a:p>
            <a:r>
              <a:rPr lang="en-GB" dirty="0" smtClean="0"/>
              <a:t>(Deep </a:t>
            </a:r>
            <a:r>
              <a:rPr lang="en-GB" dirty="0"/>
              <a:t>vein) thrombosis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155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Preventing Obesity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Number of fat cells determined 0-2years</a:t>
            </a:r>
          </a:p>
          <a:p>
            <a:r>
              <a:rPr lang="en-GB" dirty="0" smtClean="0"/>
              <a:t>Habits form</a:t>
            </a:r>
          </a:p>
          <a:p>
            <a:r>
              <a:rPr lang="en-GB" dirty="0" smtClean="0"/>
              <a:t>Cant get rid of fat cells they just swell/shrink</a:t>
            </a:r>
          </a:p>
          <a:p>
            <a:r>
              <a:rPr lang="en-GB" dirty="0" smtClean="0"/>
              <a:t>2 hours PE plus 2 hours club links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957" y="3997108"/>
            <a:ext cx="2181225" cy="2095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872" y="4113920"/>
            <a:ext cx="2367419" cy="186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66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/>
              <a:t>How may ‘obesity’ affect performance in different activities? </a:t>
            </a:r>
            <a:r>
              <a:rPr lang="en-GB" sz="2000" b="1" i="1" dirty="0"/>
              <a:t>(2 marks)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i="1" dirty="0" smtClean="0"/>
              <a:t>Limits stamina/endurance/cardiovascular/cardio- respiratory endurance</a:t>
            </a:r>
            <a:r>
              <a:rPr lang="en-GB" sz="2000" i="1" dirty="0"/>
              <a:t>;</a:t>
            </a:r>
            <a:endParaRPr lang="en-GB" sz="2000" dirty="0"/>
          </a:p>
          <a:p>
            <a:r>
              <a:rPr lang="en-GB" sz="2000" i="1" dirty="0" smtClean="0"/>
              <a:t>Limits </a:t>
            </a:r>
            <a:r>
              <a:rPr lang="en-GB" sz="2000" i="1" dirty="0"/>
              <a:t>flexibility/mobility;</a:t>
            </a:r>
            <a:endParaRPr lang="en-GB" sz="2000" dirty="0"/>
          </a:p>
          <a:p>
            <a:r>
              <a:rPr lang="en-GB" sz="2000" i="1" dirty="0" smtClean="0"/>
              <a:t> </a:t>
            </a:r>
            <a:r>
              <a:rPr lang="en-GB" sz="2000" i="1" dirty="0"/>
              <a:t>Limits agility/speed/power;</a:t>
            </a:r>
            <a:endParaRPr lang="en-GB" sz="2000" dirty="0"/>
          </a:p>
          <a:p>
            <a:r>
              <a:rPr lang="en-GB" sz="2000" i="1" dirty="0" smtClean="0"/>
              <a:t>Causes </a:t>
            </a:r>
            <a:r>
              <a:rPr lang="en-GB" sz="2000" i="1" dirty="0"/>
              <a:t>cancer/heart disease/heart attacks/diabetes/high </a:t>
            </a:r>
            <a:r>
              <a:rPr lang="en-GB" sz="2000" i="1" dirty="0" smtClean="0"/>
              <a:t>cholesterol/ high </a:t>
            </a:r>
            <a:r>
              <a:rPr lang="en-GB" sz="2000" i="1" dirty="0"/>
              <a:t>fats/high lipids in </a:t>
            </a:r>
            <a:r>
              <a:rPr lang="en-GB" sz="2000" i="1" dirty="0" smtClean="0"/>
              <a:t>blood/atherosclerosis</a:t>
            </a:r>
            <a:r>
              <a:rPr lang="en-GB" sz="2000" i="1" dirty="0"/>
              <a:t>/(</a:t>
            </a:r>
            <a:r>
              <a:rPr lang="en-GB" sz="2000" i="1" dirty="0" err="1"/>
              <a:t>osteo</a:t>
            </a:r>
            <a:r>
              <a:rPr lang="en-GB" sz="2000" i="1" dirty="0"/>
              <a:t>)arthritis/high</a:t>
            </a:r>
            <a:endParaRPr lang="en-GB" sz="2000" dirty="0"/>
          </a:p>
          <a:p>
            <a:r>
              <a:rPr lang="en-GB" sz="2000" i="1" dirty="0"/>
              <a:t>blood </a:t>
            </a:r>
            <a:r>
              <a:rPr lang="en-GB" sz="2000" i="1" dirty="0" smtClean="0"/>
              <a:t>pressure/hypertension/stroke/lung </a:t>
            </a:r>
            <a:r>
              <a:rPr lang="en-GB" sz="2000" i="1" dirty="0"/>
              <a:t>disease/liver </a:t>
            </a:r>
            <a:r>
              <a:rPr lang="en-GB" sz="2000" i="1" dirty="0" smtClean="0"/>
              <a:t>disease/gall bladder </a:t>
            </a:r>
            <a:r>
              <a:rPr lang="en-GB" sz="2000" i="1" dirty="0"/>
              <a:t>disease/gout/(deep </a:t>
            </a:r>
            <a:r>
              <a:rPr lang="en-GB" sz="2000" i="1" dirty="0" smtClean="0"/>
              <a:t>vein)thrombosis/psychosocial problems/ depression</a:t>
            </a:r>
            <a:r>
              <a:rPr lang="en-GB" sz="2000" i="1" dirty="0"/>
              <a:t>.</a:t>
            </a: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64374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Balance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all have different energy needs which are influenced by a number of factors:-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566" y="3428999"/>
            <a:ext cx="2028572" cy="225714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Getting the balance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Consumed = Burnt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Neutral energy balance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106" y="2212847"/>
            <a:ext cx="2576000" cy="22096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73" y="1784110"/>
            <a:ext cx="173355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355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Getting the balance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Calories consumed greater than calories burnt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Positive energy balance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288" y="2330034"/>
            <a:ext cx="2722379" cy="249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839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Getting the balance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Less calories consumed than burnt off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Negative energy balance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486" y="2304789"/>
            <a:ext cx="932800" cy="264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222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Body Composition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i="1" dirty="0" smtClean="0"/>
              <a:t>Relative components of total body mass in terms of fat mass and lean body  or fat free mass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552" y="2883965"/>
            <a:ext cx="4793341" cy="359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225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Testing Body Composition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Skin fold</a:t>
            </a:r>
          </a:p>
          <a:p>
            <a:r>
              <a:rPr lang="en-GB" dirty="0" smtClean="0"/>
              <a:t>Bioelectric impedance</a:t>
            </a:r>
          </a:p>
          <a:p>
            <a:r>
              <a:rPr lang="en-GB" dirty="0" smtClean="0"/>
              <a:t>Hydrostatic weighing</a:t>
            </a:r>
          </a:p>
          <a:p>
            <a:r>
              <a:rPr lang="en-GB" dirty="0">
                <a:hlinkClick r:id="rId2" action="ppaction://hlinksldjump"/>
              </a:rPr>
              <a:t>http</a:t>
            </a:r>
            <a:r>
              <a:rPr lang="en-GB" dirty="0"/>
              <a:t>://www.youtube.com/watch?NR=1&amp;v=Q3gjS0wxVXY</a:t>
            </a:r>
            <a:endParaRPr lang="en-GB" dirty="0" smtClean="0"/>
          </a:p>
          <a:p>
            <a:r>
              <a:rPr lang="en-GB" b="1" dirty="0" smtClean="0"/>
              <a:t>BMI- (weight divided height)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988" y="4633682"/>
            <a:ext cx="1523810" cy="15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506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32656"/>
            <a:ext cx="7408333" cy="5793507"/>
          </a:xfrm>
        </p:spPr>
        <p:txBody>
          <a:bodyPr/>
          <a:lstStyle/>
          <a:p>
            <a:r>
              <a:rPr lang="en-GB" b="1" dirty="0"/>
              <a:t>How is ‘Body Mass Index’ (BMI) calculated? </a:t>
            </a:r>
            <a:endParaRPr lang="en-GB" dirty="0"/>
          </a:p>
          <a:p>
            <a:r>
              <a:rPr lang="en-GB" i="1" dirty="0" smtClean="0"/>
              <a:t>Height </a:t>
            </a:r>
            <a:r>
              <a:rPr lang="en-GB" i="1" dirty="0"/>
              <a:t>and weight/mass;</a:t>
            </a:r>
            <a:endParaRPr lang="en-GB" dirty="0"/>
          </a:p>
          <a:p>
            <a:r>
              <a:rPr lang="en-GB" i="1" dirty="0" smtClean="0"/>
              <a:t>Weight </a:t>
            </a:r>
            <a:r>
              <a:rPr lang="en-GB" i="1" dirty="0"/>
              <a:t>divided Height 2/ squared.</a:t>
            </a:r>
            <a:endParaRPr lang="en-GB" dirty="0"/>
          </a:p>
          <a:p>
            <a:endParaRPr lang="en-GB" dirty="0" smtClean="0"/>
          </a:p>
          <a:p>
            <a:r>
              <a:rPr lang="en-GB" sz="1800" dirty="0" smtClean="0"/>
              <a:t>Underweight </a:t>
            </a:r>
            <a:r>
              <a:rPr lang="en-GB" sz="1800" dirty="0"/>
              <a:t>= &lt;18.5</a:t>
            </a:r>
          </a:p>
          <a:p>
            <a:r>
              <a:rPr lang="en-GB" sz="1800" dirty="0"/>
              <a:t>Normal weight = 18.5–24.9 </a:t>
            </a:r>
          </a:p>
          <a:p>
            <a:r>
              <a:rPr lang="en-GB" sz="1800" dirty="0"/>
              <a:t>Overweight = 25–29.9 </a:t>
            </a:r>
          </a:p>
          <a:p>
            <a:r>
              <a:rPr lang="en-GB" sz="1800" dirty="0"/>
              <a:t>Obesity = BMI of 30 or greater </a:t>
            </a:r>
          </a:p>
          <a:p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165" y="2668044"/>
            <a:ext cx="4488942" cy="338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690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Calibri"/>
                <a:ea typeface="Calibri"/>
                <a:cs typeface="Times New Roman"/>
              </a:rPr>
              <a:t>Some people exercise to control their weight</a:t>
            </a:r>
            <a:br>
              <a:rPr lang="en-GB" sz="2000" dirty="0">
                <a:latin typeface="Calibri"/>
                <a:ea typeface="Calibri"/>
                <a:cs typeface="Times New Roman"/>
              </a:rPr>
            </a:br>
            <a:r>
              <a:rPr lang="en-GB" sz="2000" b="1" dirty="0">
                <a:latin typeface="Calibri"/>
                <a:ea typeface="Calibri"/>
                <a:cs typeface="Times New Roman"/>
              </a:rPr>
              <a:t>Define the term obesity and suggest one limitation of defining this term (2)</a:t>
            </a:r>
            <a:r>
              <a:rPr lang="en-GB" sz="2000" dirty="0">
                <a:latin typeface="Calibri"/>
                <a:ea typeface="Calibri"/>
                <a:cs typeface="Times New Roman"/>
              </a:rPr>
              <a:t/>
            </a:r>
            <a:br>
              <a:rPr lang="en-GB" sz="2000" dirty="0">
                <a:latin typeface="Calibri"/>
                <a:ea typeface="Calibri"/>
                <a:cs typeface="Times New Roman"/>
              </a:rPr>
            </a:br>
            <a:endParaRPr lang="en-GB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26093" y="1716067"/>
            <a:ext cx="7916449" cy="2485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dirty="0" smtClean="0">
                <a:latin typeface="Calibri"/>
                <a:ea typeface="Calibri"/>
                <a:cs typeface="Times New Roman"/>
              </a:rPr>
              <a:t>Obese</a:t>
            </a:r>
            <a:r>
              <a:rPr lang="en-GB" sz="3200" dirty="0">
                <a:latin typeface="Calibri"/>
                <a:ea typeface="Calibri"/>
                <a:cs typeface="Times New Roman"/>
              </a:rPr>
              <a:t>= 20-30% body fay  BMI &gt; 30/40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200" dirty="0" smtClean="0">
                <a:latin typeface="Calibri"/>
                <a:ea typeface="Calibri"/>
                <a:cs typeface="Times New Roman"/>
              </a:rPr>
              <a:t>Limited </a:t>
            </a:r>
            <a:r>
              <a:rPr lang="en-GB" sz="3200" dirty="0">
                <a:latin typeface="Calibri"/>
                <a:ea typeface="Calibri"/>
                <a:cs typeface="Times New Roman"/>
              </a:rPr>
              <a:t>as measurement is inaccurate/ subjective/ big muscles/ large frame / physique </a:t>
            </a:r>
            <a:endParaRPr lang="en-GB" sz="32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747" y="3865433"/>
            <a:ext cx="2199167" cy="2430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353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3720_slide">
  <a:themeElements>
    <a:clrScheme name="Office Them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ind_3720_slide</Template>
  <TotalTime>86</TotalTime>
  <Words>346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ind_3720_slide</vt:lpstr>
      <vt:lpstr>1_Default Design</vt:lpstr>
      <vt:lpstr>Energy Balance, measurement and Obesity </vt:lpstr>
      <vt:lpstr>Energy Balance</vt:lpstr>
      <vt:lpstr>Getting the balance</vt:lpstr>
      <vt:lpstr>Getting the balance</vt:lpstr>
      <vt:lpstr>Getting the balance</vt:lpstr>
      <vt:lpstr>Body Composition </vt:lpstr>
      <vt:lpstr>Testing Body Composition </vt:lpstr>
      <vt:lpstr>PowerPoint Presentation</vt:lpstr>
      <vt:lpstr>Some people exercise to control their weight Define the term obesity and suggest one limitation of defining this term (2) </vt:lpstr>
      <vt:lpstr>PowerPoint Presentation</vt:lpstr>
      <vt:lpstr>Obesity </vt:lpstr>
      <vt:lpstr>PowerPoint Presentation</vt:lpstr>
      <vt:lpstr>Causes of Obesity?</vt:lpstr>
      <vt:lpstr>Causes of Obesity?</vt:lpstr>
      <vt:lpstr>Associated Health Risks</vt:lpstr>
      <vt:lpstr>Preventing Obesity</vt:lpstr>
      <vt:lpstr>How may ‘obesity’ affect performance in different activities? (2 marks) 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Nicola Wilkins</cp:lastModifiedBy>
  <cp:revision>8</cp:revision>
  <dcterms:created xsi:type="dcterms:W3CDTF">2011-02-24T21:55:50Z</dcterms:created>
  <dcterms:modified xsi:type="dcterms:W3CDTF">2013-11-27T21:38:45Z</dcterms:modified>
</cp:coreProperties>
</file>