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91" r:id="rId11"/>
    <p:sldId id="292" r:id="rId12"/>
    <p:sldId id="266" r:id="rId13"/>
    <p:sldId id="267" r:id="rId14"/>
    <p:sldId id="268" r:id="rId15"/>
    <p:sldId id="269" r:id="rId16"/>
    <p:sldId id="293" r:id="rId17"/>
    <p:sldId id="294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95" r:id="rId26"/>
    <p:sldId id="296" r:id="rId27"/>
    <p:sldId id="277" r:id="rId28"/>
    <p:sldId id="278" r:id="rId29"/>
    <p:sldId id="279" r:id="rId30"/>
    <p:sldId id="280" r:id="rId31"/>
    <p:sldId id="281" r:id="rId32"/>
    <p:sldId id="297" r:id="rId33"/>
    <p:sldId id="298" r:id="rId34"/>
    <p:sldId id="303" r:id="rId35"/>
    <p:sldId id="304" r:id="rId36"/>
    <p:sldId id="282" r:id="rId37"/>
    <p:sldId id="283" r:id="rId38"/>
    <p:sldId id="284" r:id="rId39"/>
    <p:sldId id="285" r:id="rId40"/>
    <p:sldId id="286" r:id="rId41"/>
    <p:sldId id="287" r:id="rId42"/>
    <p:sldId id="299" r:id="rId43"/>
    <p:sldId id="300" r:id="rId44"/>
    <p:sldId id="288" r:id="rId45"/>
    <p:sldId id="289" r:id="rId46"/>
    <p:sldId id="290" r:id="rId47"/>
    <p:sldId id="301" r:id="rId48"/>
    <p:sldId id="302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3D8E-00FA-41BF-8848-398428C12578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2464F-4C7A-4868-9B2C-F40F2C77CC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3D8E-00FA-41BF-8848-398428C12578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2464F-4C7A-4868-9B2C-F40F2C77CC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3D8E-00FA-41BF-8848-398428C12578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2464F-4C7A-4868-9B2C-F40F2C77CC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3D8E-00FA-41BF-8848-398428C12578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2464F-4C7A-4868-9B2C-F40F2C77CC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3D8E-00FA-41BF-8848-398428C12578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2464F-4C7A-4868-9B2C-F40F2C77CC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3D8E-00FA-41BF-8848-398428C12578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2464F-4C7A-4868-9B2C-F40F2C77CC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3D8E-00FA-41BF-8848-398428C12578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2464F-4C7A-4868-9B2C-F40F2C77CC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3D8E-00FA-41BF-8848-398428C12578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2464F-4C7A-4868-9B2C-F40F2C77CC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3D8E-00FA-41BF-8848-398428C12578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2464F-4C7A-4868-9B2C-F40F2C77CC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3D8E-00FA-41BF-8848-398428C12578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2464F-4C7A-4868-9B2C-F40F2C77CC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3D8E-00FA-41BF-8848-398428C12578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2464F-4C7A-4868-9B2C-F40F2C77CC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93D8E-00FA-41BF-8848-398428C12578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2464F-4C7A-4868-9B2C-F40F2C77CC9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5E472B-DBD7-4F1C-8823-E1AD9124EDB2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77827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A2 Revision</a:t>
            </a:r>
          </a:p>
        </p:txBody>
      </p:sp>
      <p:sp>
        <p:nvSpPr>
          <p:cNvPr id="77828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Mechanics of movement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Typical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dirty="0" smtClean="0"/>
              <a:t>Explain, in terms of the player moving towards a ball, the difference between velocity </a:t>
            </a:r>
            <a:r>
              <a:rPr lang="en-GB" b="1" dirty="0" smtClean="0"/>
              <a:t>and</a:t>
            </a:r>
            <a:r>
              <a:rPr lang="en-GB" dirty="0" smtClean="0"/>
              <a:t> acceleration.					</a:t>
            </a:r>
            <a:r>
              <a:rPr lang="en-GB" i="1" dirty="0" smtClean="0"/>
              <a:t>(3 marks)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Velocity = rate of change of displacement/displacement ÷ time;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How fast/quickly player moves towards ball;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Acceleration (not speed) = rate of change of velocity/change in velocity ÷ time (taken to change)/[</a:t>
            </a:r>
            <a:r>
              <a:rPr lang="en-GB" dirty="0" err="1" smtClean="0"/>
              <a:t>Vf</a:t>
            </a:r>
            <a:r>
              <a:rPr lang="en-GB" dirty="0" smtClean="0"/>
              <a:t> - Vi] ÷ time/a = </a:t>
            </a:r>
            <a:r>
              <a:rPr lang="en-GB" dirty="0" smtClean="0">
                <a:sym typeface="Wingdings 3"/>
              </a:rPr>
              <a:t></a:t>
            </a:r>
            <a:r>
              <a:rPr lang="en-GB" dirty="0" smtClean="0"/>
              <a:t>v ÷ </a:t>
            </a:r>
            <a:r>
              <a:rPr lang="en-GB" dirty="0" err="1" smtClean="0"/>
              <a:t>t</a:t>
            </a:r>
            <a:r>
              <a:rPr lang="en-GB" dirty="0" smtClean="0"/>
              <a:t>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Push off ground to accelerate (not speed)/change velocity;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(Both) have direction/are vectors.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F5F509-337C-44F1-8D0C-735E6551EEA9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Forces</a:t>
            </a:r>
          </a:p>
        </p:txBody>
      </p:sp>
      <p:sp>
        <p:nvSpPr>
          <p:cNvPr id="87044" name="Text Box 3"/>
          <p:cNvSpPr txBox="1">
            <a:spLocks noChangeArrowheads="1"/>
          </p:cNvSpPr>
          <p:nvPr/>
        </p:nvSpPr>
        <p:spPr bwMode="auto">
          <a:xfrm>
            <a:off x="609600" y="1752600"/>
            <a:ext cx="51863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GB" sz="3200"/>
              <a:t>Forces cause                    ; </a:t>
            </a:r>
          </a:p>
          <a:p>
            <a:pPr eaLnBrk="0" hangingPunct="0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GB" sz="3200"/>
              <a:t>A force is a  </a:t>
            </a:r>
          </a:p>
        </p:txBody>
      </p:sp>
      <p:sp>
        <p:nvSpPr>
          <p:cNvPr id="87045" name="Text Box 4"/>
          <p:cNvSpPr txBox="1">
            <a:spLocks noChangeArrowheads="1"/>
          </p:cNvSpPr>
          <p:nvPr/>
        </p:nvSpPr>
        <p:spPr bwMode="auto">
          <a:xfrm>
            <a:off x="609600" y="3048000"/>
            <a:ext cx="7696200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GB" sz="3200"/>
              <a:t>“A force is that which alters or            to alter a body’s                      or of             </a:t>
            </a:r>
          </a:p>
          <a:p>
            <a:pPr eaLnBrk="0" hangingPunct="0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GB" sz="3200"/>
              <a:t>                            in a               line.”</a:t>
            </a:r>
          </a:p>
          <a:p>
            <a:pPr eaLnBrk="0" hangingPunct="0"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GB" sz="3200"/>
          </a:p>
          <a:p>
            <a:pPr eaLnBrk="0" hangingPunct="0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GB" sz="3200"/>
              <a:t>If a body changes                or                , a            has been applied </a:t>
            </a:r>
          </a:p>
          <a:p>
            <a:pPr eaLnBrk="0" hangingPunct="0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GB" sz="3200"/>
              <a:t>  </a:t>
            </a:r>
          </a:p>
        </p:txBody>
      </p:sp>
      <p:sp>
        <p:nvSpPr>
          <p:cNvPr id="317445" name="Text Box 5"/>
          <p:cNvSpPr txBox="1">
            <a:spLocks noChangeArrowheads="1"/>
          </p:cNvSpPr>
          <p:nvPr/>
        </p:nvSpPr>
        <p:spPr bwMode="auto">
          <a:xfrm>
            <a:off x="1071563" y="5500688"/>
            <a:ext cx="1150937" cy="5794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GB" sz="3200"/>
              <a:t>force</a:t>
            </a:r>
          </a:p>
        </p:txBody>
      </p:sp>
      <p:sp>
        <p:nvSpPr>
          <p:cNvPr id="317446" name="Text Box 6"/>
          <p:cNvSpPr txBox="1">
            <a:spLocks noChangeArrowheads="1"/>
          </p:cNvSpPr>
          <p:nvPr/>
        </p:nvSpPr>
        <p:spPr bwMode="auto">
          <a:xfrm>
            <a:off x="3203575" y="1700213"/>
            <a:ext cx="2162175" cy="5794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GB" sz="3200"/>
              <a:t>movement</a:t>
            </a:r>
          </a:p>
        </p:txBody>
      </p:sp>
      <p:sp>
        <p:nvSpPr>
          <p:cNvPr id="317447" name="Text Box 7"/>
          <p:cNvSpPr txBox="1">
            <a:spLocks noChangeArrowheads="1"/>
          </p:cNvSpPr>
          <p:nvPr/>
        </p:nvSpPr>
        <p:spPr bwMode="auto">
          <a:xfrm>
            <a:off x="2771775" y="2205038"/>
            <a:ext cx="2667000" cy="5794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GB" sz="3200"/>
              <a:t>push or a pull</a:t>
            </a:r>
          </a:p>
        </p:txBody>
      </p:sp>
      <p:sp>
        <p:nvSpPr>
          <p:cNvPr id="317448" name="Text Box 8"/>
          <p:cNvSpPr txBox="1">
            <a:spLocks noChangeArrowheads="1"/>
          </p:cNvSpPr>
          <p:nvPr/>
        </p:nvSpPr>
        <p:spPr bwMode="auto">
          <a:xfrm>
            <a:off x="6084888" y="3068638"/>
            <a:ext cx="1225550" cy="5794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GB" sz="3200"/>
              <a:t>tends</a:t>
            </a:r>
          </a:p>
        </p:txBody>
      </p:sp>
      <p:sp>
        <p:nvSpPr>
          <p:cNvPr id="317449" name="Text Box 9"/>
          <p:cNvSpPr txBox="1">
            <a:spLocks noChangeArrowheads="1"/>
          </p:cNvSpPr>
          <p:nvPr/>
        </p:nvSpPr>
        <p:spPr bwMode="auto">
          <a:xfrm>
            <a:off x="3132138" y="3500438"/>
            <a:ext cx="2378075" cy="5794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GB" sz="3200"/>
              <a:t>state of rest</a:t>
            </a:r>
          </a:p>
        </p:txBody>
      </p:sp>
      <p:sp>
        <p:nvSpPr>
          <p:cNvPr id="317450" name="Text Box 10"/>
          <p:cNvSpPr txBox="1">
            <a:spLocks noChangeArrowheads="1"/>
          </p:cNvSpPr>
          <p:nvPr/>
        </p:nvSpPr>
        <p:spPr bwMode="auto">
          <a:xfrm>
            <a:off x="755650" y="4005263"/>
            <a:ext cx="2954338" cy="5794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GB" sz="3200"/>
              <a:t>uniform motion</a:t>
            </a:r>
          </a:p>
        </p:txBody>
      </p:sp>
      <p:sp>
        <p:nvSpPr>
          <p:cNvPr id="317451" name="Text Box 11"/>
          <p:cNvSpPr txBox="1">
            <a:spLocks noChangeArrowheads="1"/>
          </p:cNvSpPr>
          <p:nvPr/>
        </p:nvSpPr>
        <p:spPr bwMode="auto">
          <a:xfrm>
            <a:off x="4572000" y="4005263"/>
            <a:ext cx="1585913" cy="5794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GB" sz="3200"/>
              <a:t>straight</a:t>
            </a:r>
          </a:p>
        </p:txBody>
      </p:sp>
      <p:sp>
        <p:nvSpPr>
          <p:cNvPr id="317452" name="Text Box 12"/>
          <p:cNvSpPr txBox="1">
            <a:spLocks noChangeArrowheads="1"/>
          </p:cNvSpPr>
          <p:nvPr/>
        </p:nvSpPr>
        <p:spPr bwMode="auto">
          <a:xfrm>
            <a:off x="3929063" y="5000625"/>
            <a:ext cx="1730375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GB" sz="3200"/>
              <a:t>direction</a:t>
            </a:r>
          </a:p>
        </p:txBody>
      </p:sp>
      <p:sp>
        <p:nvSpPr>
          <p:cNvPr id="317453" name="Text Box 13"/>
          <p:cNvSpPr txBox="1">
            <a:spLocks noChangeArrowheads="1"/>
          </p:cNvSpPr>
          <p:nvPr/>
        </p:nvSpPr>
        <p:spPr bwMode="auto">
          <a:xfrm>
            <a:off x="6156325" y="5013325"/>
            <a:ext cx="1585913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GB" sz="3200"/>
              <a:t>velocity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174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174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174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174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174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17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5" grpId="0" build="p" autoUpdateAnimBg="0"/>
      <p:bldP spid="317446" grpId="0" build="p" autoUpdateAnimBg="0"/>
      <p:bldP spid="317447" grpId="0" build="p" autoUpdateAnimBg="0"/>
      <p:bldP spid="317448" grpId="0" animBg="1"/>
      <p:bldP spid="317449" grpId="0" animBg="1"/>
      <p:bldP spid="317450" grpId="0" animBg="1"/>
      <p:bldP spid="317451" grpId="0" animBg="1"/>
      <p:bldP spid="31745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5516CB-7AE5-452B-BCF9-5109A7075231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Forces affecting motion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4895850" cy="2405063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GB" smtClean="0"/>
              <a:t>Action/muscular forces</a:t>
            </a:r>
          </a:p>
          <a:p>
            <a:pPr eaLnBrk="1" hangingPunct="1"/>
            <a:r>
              <a:rPr lang="en-GB" smtClean="0"/>
              <a:t>Reaction forces</a:t>
            </a:r>
          </a:p>
          <a:p>
            <a:pPr eaLnBrk="1" hangingPunct="1"/>
            <a:r>
              <a:rPr lang="en-GB" smtClean="0"/>
              <a:t>Gravity</a:t>
            </a:r>
          </a:p>
          <a:p>
            <a:pPr eaLnBrk="1" hangingPunct="1"/>
            <a:r>
              <a:rPr lang="en-GB" smtClean="0"/>
              <a:t>Air resistance/friction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A4E819-A63D-4EB9-81AA-4E28DC081B12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14400"/>
          </a:xfrm>
        </p:spPr>
        <p:txBody>
          <a:bodyPr/>
          <a:lstStyle/>
          <a:p>
            <a:pPr eaLnBrk="1" hangingPunct="1"/>
            <a:r>
              <a:rPr lang="en-US" smtClean="0"/>
              <a:t>Forces acting on a sprinter</a:t>
            </a:r>
          </a:p>
        </p:txBody>
      </p:sp>
      <p:pic>
        <p:nvPicPr>
          <p:cNvPr id="89092" name="Picture 3" descr="RUNNER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35250" y="1600200"/>
            <a:ext cx="3917950" cy="4525963"/>
          </a:xfrm>
          <a:noFill/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5867400"/>
            <a:ext cx="3581400" cy="990600"/>
            <a:chOff x="528" y="3696"/>
            <a:chExt cx="2256" cy="624"/>
          </a:xfrm>
        </p:grpSpPr>
        <p:sp>
          <p:nvSpPr>
            <p:cNvPr id="89106" name="Line 5"/>
            <p:cNvSpPr>
              <a:spLocks noChangeShapeType="1"/>
            </p:cNvSpPr>
            <p:nvPr/>
          </p:nvSpPr>
          <p:spPr bwMode="auto">
            <a:xfrm flipH="1">
              <a:off x="528" y="3696"/>
              <a:ext cx="1344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9107" name="Text Box 6"/>
            <p:cNvSpPr txBox="1">
              <a:spLocks noChangeArrowheads="1"/>
            </p:cNvSpPr>
            <p:nvPr/>
          </p:nvSpPr>
          <p:spPr bwMode="auto">
            <a:xfrm>
              <a:off x="768" y="3878"/>
              <a:ext cx="2016" cy="44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000"/>
                <a:t>Action force of muscular contraction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295400" y="5105400"/>
            <a:ext cx="1524000" cy="685800"/>
            <a:chOff x="816" y="3216"/>
            <a:chExt cx="960" cy="432"/>
          </a:xfrm>
        </p:grpSpPr>
        <p:sp>
          <p:nvSpPr>
            <p:cNvPr id="89104" name="Line 8"/>
            <p:cNvSpPr>
              <a:spLocks noChangeShapeType="1"/>
            </p:cNvSpPr>
            <p:nvPr/>
          </p:nvSpPr>
          <p:spPr bwMode="auto">
            <a:xfrm flipH="1">
              <a:off x="1248" y="3648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9105" name="Text Box 9"/>
            <p:cNvSpPr txBox="1">
              <a:spLocks noChangeArrowheads="1"/>
            </p:cNvSpPr>
            <p:nvPr/>
          </p:nvSpPr>
          <p:spPr bwMode="auto">
            <a:xfrm>
              <a:off x="816" y="3216"/>
              <a:ext cx="720" cy="25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50000"/>
                </a:spcBef>
              </a:pPr>
              <a:r>
                <a:rPr lang="en-GB" sz="2000"/>
                <a:t>Friction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953000" y="3505200"/>
            <a:ext cx="1295400" cy="1524000"/>
            <a:chOff x="3120" y="2208"/>
            <a:chExt cx="816" cy="960"/>
          </a:xfrm>
        </p:grpSpPr>
        <p:sp>
          <p:nvSpPr>
            <p:cNvPr id="89102" name="Line 11"/>
            <p:cNvSpPr>
              <a:spLocks noChangeShapeType="1"/>
            </p:cNvSpPr>
            <p:nvPr/>
          </p:nvSpPr>
          <p:spPr bwMode="auto">
            <a:xfrm flipH="1">
              <a:off x="3120" y="2208"/>
              <a:ext cx="0" cy="9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9103" name="Text Box 12"/>
            <p:cNvSpPr txBox="1">
              <a:spLocks noChangeArrowheads="1"/>
            </p:cNvSpPr>
            <p:nvPr/>
          </p:nvSpPr>
          <p:spPr bwMode="auto">
            <a:xfrm>
              <a:off x="3216" y="2352"/>
              <a:ext cx="720" cy="25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000"/>
                <a:t>Gravity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1828800" y="2971800"/>
            <a:ext cx="2286000" cy="701675"/>
            <a:chOff x="1152" y="1872"/>
            <a:chExt cx="1440" cy="442"/>
          </a:xfrm>
        </p:grpSpPr>
        <p:sp>
          <p:nvSpPr>
            <p:cNvPr id="89100" name="Line 14"/>
            <p:cNvSpPr>
              <a:spLocks noChangeShapeType="1"/>
            </p:cNvSpPr>
            <p:nvPr/>
          </p:nvSpPr>
          <p:spPr bwMode="auto">
            <a:xfrm flipH="1">
              <a:off x="2112" y="2016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9101" name="Text Box 15"/>
            <p:cNvSpPr txBox="1">
              <a:spLocks noChangeArrowheads="1"/>
            </p:cNvSpPr>
            <p:nvPr/>
          </p:nvSpPr>
          <p:spPr bwMode="auto">
            <a:xfrm>
              <a:off x="1152" y="1872"/>
              <a:ext cx="912" cy="44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Air resistance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2971800" y="5181600"/>
            <a:ext cx="5562600" cy="701675"/>
            <a:chOff x="1872" y="3264"/>
            <a:chExt cx="3504" cy="442"/>
          </a:xfrm>
        </p:grpSpPr>
        <p:sp>
          <p:nvSpPr>
            <p:cNvPr id="89098" name="Line 18"/>
            <p:cNvSpPr>
              <a:spLocks noChangeShapeType="1"/>
            </p:cNvSpPr>
            <p:nvPr/>
          </p:nvSpPr>
          <p:spPr bwMode="auto">
            <a:xfrm flipV="1">
              <a:off x="1872" y="3456"/>
              <a:ext cx="120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9099" name="Text Box 19"/>
            <p:cNvSpPr txBox="1">
              <a:spLocks noChangeArrowheads="1"/>
            </p:cNvSpPr>
            <p:nvPr/>
          </p:nvSpPr>
          <p:spPr bwMode="auto">
            <a:xfrm>
              <a:off x="3024" y="3264"/>
              <a:ext cx="2352" cy="44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000"/>
                <a:t>Equal and opposite Ground Reaction Force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29A164-3DB7-460C-9C2B-F7A31D416DB5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Forces applied - runner</a:t>
            </a:r>
          </a:p>
        </p:txBody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052763"/>
          </a:xfrm>
        </p:spPr>
        <p:txBody>
          <a:bodyPr/>
          <a:lstStyle/>
          <a:p>
            <a:pPr eaLnBrk="1" hangingPunct="1"/>
            <a:r>
              <a:rPr lang="en-GB" smtClean="0"/>
              <a:t>                 forces applied to ground</a:t>
            </a:r>
          </a:p>
          <a:p>
            <a:pPr eaLnBrk="1" hangingPunct="1"/>
            <a:r>
              <a:rPr lang="en-GB" smtClean="0"/>
              <a:t>Reaction force from</a:t>
            </a:r>
          </a:p>
          <a:p>
            <a:pPr eaLnBrk="1" hangingPunct="1"/>
            <a:r>
              <a:rPr lang="en-GB" smtClean="0"/>
              <a:t> </a:t>
            </a:r>
          </a:p>
          <a:p>
            <a:pPr eaLnBrk="1" hangingPunct="1"/>
            <a:r>
              <a:rPr lang="en-GB" smtClean="0"/>
              <a:t>              between ground and foot</a:t>
            </a:r>
          </a:p>
          <a:p>
            <a:pPr eaLnBrk="1" hangingPunct="1"/>
            <a:r>
              <a:rPr lang="en-GB" smtClean="0"/>
              <a:t>Air resistance  </a:t>
            </a:r>
          </a:p>
        </p:txBody>
      </p:sp>
      <p:sp>
        <p:nvSpPr>
          <p:cNvPr id="513028" name="Rectangle 4"/>
          <p:cNvSpPr>
            <a:spLocks noChangeArrowheads="1"/>
          </p:cNvSpPr>
          <p:nvPr/>
        </p:nvSpPr>
        <p:spPr bwMode="auto">
          <a:xfrm>
            <a:off x="900113" y="1557338"/>
            <a:ext cx="1871662" cy="6492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Muscular</a:t>
            </a:r>
          </a:p>
        </p:txBody>
      </p:sp>
      <p:sp>
        <p:nvSpPr>
          <p:cNvPr id="513029" name="Rectangle 5"/>
          <p:cNvSpPr>
            <a:spLocks noChangeArrowheads="1"/>
          </p:cNvSpPr>
          <p:nvPr/>
        </p:nvSpPr>
        <p:spPr bwMode="auto">
          <a:xfrm>
            <a:off x="4427538" y="2133600"/>
            <a:ext cx="1450975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ground</a:t>
            </a:r>
          </a:p>
        </p:txBody>
      </p:sp>
      <p:sp>
        <p:nvSpPr>
          <p:cNvPr id="513030" name="Rectangle 6"/>
          <p:cNvSpPr>
            <a:spLocks noChangeArrowheads="1"/>
          </p:cNvSpPr>
          <p:nvPr/>
        </p:nvSpPr>
        <p:spPr bwMode="auto">
          <a:xfrm>
            <a:off x="900113" y="2708275"/>
            <a:ext cx="1522412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Gravity</a:t>
            </a:r>
          </a:p>
        </p:txBody>
      </p:sp>
      <p:sp>
        <p:nvSpPr>
          <p:cNvPr id="513031" name="Rectangle 7"/>
          <p:cNvSpPr>
            <a:spLocks noChangeArrowheads="1"/>
          </p:cNvSpPr>
          <p:nvPr/>
        </p:nvSpPr>
        <p:spPr bwMode="auto">
          <a:xfrm>
            <a:off x="900113" y="3284538"/>
            <a:ext cx="1595437" cy="604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Friction</a:t>
            </a:r>
          </a:p>
        </p:txBody>
      </p:sp>
      <p:sp>
        <p:nvSpPr>
          <p:cNvPr id="513032" name="Rectangle 8"/>
          <p:cNvSpPr>
            <a:spLocks noChangeArrowheads="1"/>
          </p:cNvSpPr>
          <p:nvPr/>
        </p:nvSpPr>
        <p:spPr bwMode="auto">
          <a:xfrm>
            <a:off x="3419475" y="3933825"/>
            <a:ext cx="3394075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to forward motion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30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30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13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130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130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28" grpId="0" animBg="1"/>
      <p:bldP spid="513029" grpId="0" animBg="1"/>
      <p:bldP spid="513031" grpId="0" animBg="1"/>
      <p:bldP spid="51303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Typical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What forces act on a player when they are running during a game?			</a:t>
            </a:r>
            <a:r>
              <a:rPr lang="en-GB" i="1" dirty="0" smtClean="0"/>
              <a:t>(3 marks)</a:t>
            </a:r>
            <a:r>
              <a:rPr lang="en-GB" dirty="0" smtClean="0"/>
              <a:t> </a:t>
            </a:r>
          </a:p>
          <a:p>
            <a:pPr marL="0" lvl="0" indent="0"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Gravity;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Friction;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Air resistance;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Action force/muscular forces;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Reaction forces/ground reaction force; 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1A52AA-0590-4E95-8848-15CC43C5BC88}" type="slidenum">
              <a:rPr lang="en-GB" smtClean="0"/>
              <a:pPr/>
              <a:t>18</a:t>
            </a:fld>
            <a:endParaRPr lang="en-GB" smtClean="0"/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175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/>
              <a:t>Newton’s Laws</a:t>
            </a:r>
          </a:p>
        </p:txBody>
      </p:sp>
      <p:sp>
        <p:nvSpPr>
          <p:cNvPr id="91140" name="Text Box 3"/>
          <p:cNvSpPr txBox="1">
            <a:spLocks noChangeArrowheads="1"/>
          </p:cNvSpPr>
          <p:nvPr/>
        </p:nvSpPr>
        <p:spPr bwMode="auto">
          <a:xfrm>
            <a:off x="685800" y="1981200"/>
            <a:ext cx="7772400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Tx/>
              <a:buChar char="•"/>
            </a:pPr>
            <a:r>
              <a:rPr lang="en-GB" sz="3200"/>
              <a:t> 1st Law – </a:t>
            </a:r>
          </a:p>
          <a:p>
            <a:pPr eaLnBrk="0" hangingPunct="0">
              <a:buClr>
                <a:schemeClr val="tx1"/>
              </a:buClr>
              <a:buFontTx/>
              <a:buChar char="•"/>
            </a:pPr>
            <a:endParaRPr lang="en-GB" sz="3200"/>
          </a:p>
          <a:p>
            <a:pPr eaLnBrk="0" hangingPunct="0">
              <a:buClr>
                <a:schemeClr val="tx1"/>
              </a:buClr>
              <a:buFontTx/>
              <a:buChar char="•"/>
            </a:pPr>
            <a:r>
              <a:rPr lang="en-GB" sz="3200"/>
              <a:t> A body </a:t>
            </a:r>
            <a:r>
              <a:rPr lang="en-US" sz="3200"/>
              <a:t>will remain in its                          /  </a:t>
            </a:r>
          </a:p>
          <a:p>
            <a:pPr eaLnBrk="0" hangingPunct="0">
              <a:buClr>
                <a:schemeClr val="tx1"/>
              </a:buClr>
            </a:pPr>
            <a:r>
              <a:rPr lang="en-US" sz="3200"/>
              <a:t>          until affected by a  </a:t>
            </a:r>
            <a:endParaRPr lang="en-GB" sz="3200"/>
          </a:p>
          <a:p>
            <a:pPr eaLnBrk="0" hangingPunct="0">
              <a:buClr>
                <a:schemeClr val="tx1"/>
              </a:buClr>
              <a:buFontTx/>
              <a:buChar char="•"/>
            </a:pPr>
            <a:endParaRPr lang="en-GB" sz="3200"/>
          </a:p>
          <a:p>
            <a:pPr eaLnBrk="0" hangingPunct="0">
              <a:buClr>
                <a:schemeClr val="tx1"/>
              </a:buClr>
              <a:buFontTx/>
              <a:buChar char="•"/>
            </a:pPr>
            <a:r>
              <a:rPr lang="en-GB" sz="3200"/>
              <a:t> A body has a                   to change its  </a:t>
            </a:r>
          </a:p>
          <a:p>
            <a:pPr eaLnBrk="0" hangingPunct="0">
              <a:buClr>
                <a:schemeClr val="tx1"/>
              </a:buClr>
            </a:pPr>
            <a:r>
              <a:rPr lang="en-GB" sz="3200"/>
              <a:t>   </a:t>
            </a:r>
          </a:p>
        </p:txBody>
      </p:sp>
      <p:sp>
        <p:nvSpPr>
          <p:cNvPr id="318468" name="Text Box 4"/>
          <p:cNvSpPr txBox="1">
            <a:spLocks noChangeArrowheads="1"/>
          </p:cNvSpPr>
          <p:nvPr/>
        </p:nvSpPr>
        <p:spPr bwMode="auto">
          <a:xfrm>
            <a:off x="2819400" y="1981200"/>
            <a:ext cx="261620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/>
              <a:t>Law of inertia</a:t>
            </a:r>
            <a:endParaRPr lang="en-GB" sz="3200"/>
          </a:p>
        </p:txBody>
      </p:sp>
      <p:sp>
        <p:nvSpPr>
          <p:cNvPr id="318469" name="Text Box 5"/>
          <p:cNvSpPr txBox="1">
            <a:spLocks noChangeArrowheads="1"/>
          </p:cNvSpPr>
          <p:nvPr/>
        </p:nvSpPr>
        <p:spPr bwMode="auto">
          <a:xfrm>
            <a:off x="5292725" y="2924175"/>
            <a:ext cx="2854325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/>
              <a:t>state of motion</a:t>
            </a:r>
            <a:endParaRPr lang="en-GB" sz="3200"/>
          </a:p>
        </p:txBody>
      </p:sp>
      <p:sp>
        <p:nvSpPr>
          <p:cNvPr id="318470" name="Text Box 6"/>
          <p:cNvSpPr txBox="1">
            <a:spLocks noChangeArrowheads="1"/>
          </p:cNvSpPr>
          <p:nvPr/>
        </p:nvSpPr>
        <p:spPr bwMode="auto">
          <a:xfrm>
            <a:off x="3419475" y="4437063"/>
            <a:ext cx="2070100" cy="5794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/>
              <a:t>reluctance</a:t>
            </a:r>
            <a:endParaRPr lang="en-GB" sz="3200"/>
          </a:p>
        </p:txBody>
      </p:sp>
      <p:sp>
        <p:nvSpPr>
          <p:cNvPr id="318471" name="Text Box 7"/>
          <p:cNvSpPr txBox="1">
            <a:spLocks noChangeArrowheads="1"/>
          </p:cNvSpPr>
          <p:nvPr/>
        </p:nvSpPr>
        <p:spPr bwMode="auto">
          <a:xfrm>
            <a:off x="971550" y="3429000"/>
            <a:ext cx="909638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/>
              <a:t>rest</a:t>
            </a:r>
            <a:endParaRPr lang="en-GB" sz="3200"/>
          </a:p>
        </p:txBody>
      </p:sp>
      <p:sp>
        <p:nvSpPr>
          <p:cNvPr id="318472" name="Text Box 8"/>
          <p:cNvSpPr txBox="1">
            <a:spLocks noChangeArrowheads="1"/>
          </p:cNvSpPr>
          <p:nvPr/>
        </p:nvSpPr>
        <p:spPr bwMode="auto">
          <a:xfrm>
            <a:off x="5148263" y="3429000"/>
            <a:ext cx="1125537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/>
              <a:t>force</a:t>
            </a:r>
            <a:endParaRPr lang="en-GB" sz="3200"/>
          </a:p>
        </p:txBody>
      </p:sp>
      <p:sp>
        <p:nvSpPr>
          <p:cNvPr id="318474" name="Text Box 10"/>
          <p:cNvSpPr txBox="1">
            <a:spLocks noChangeArrowheads="1"/>
          </p:cNvSpPr>
          <p:nvPr/>
        </p:nvSpPr>
        <p:spPr bwMode="auto">
          <a:xfrm>
            <a:off x="971550" y="5013325"/>
            <a:ext cx="2854325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/>
              <a:t>state of motion</a:t>
            </a:r>
            <a:endParaRPr lang="en-GB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184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184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84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18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8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18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8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184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184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84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18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8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18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8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184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1847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847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18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8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18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8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184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1847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847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18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8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18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8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3184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3184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84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318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8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318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8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3184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3184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84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318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8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318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8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8" grpId="0" animBg="1"/>
      <p:bldP spid="318469" grpId="0" animBg="1"/>
      <p:bldP spid="318470" grpId="0" animBg="1"/>
      <p:bldP spid="318471" grpId="0" animBg="1"/>
      <p:bldP spid="318472" grpId="0" animBg="1"/>
      <p:bldP spid="31847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687A95-F54D-4C27-8F88-877B8BD35AFB}" type="slidenum">
              <a:rPr lang="en-GB" smtClean="0"/>
              <a:pPr/>
              <a:t>19</a:t>
            </a:fld>
            <a:endParaRPr lang="en-GB" smtClean="0"/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175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/>
              <a:t>Applying Newton’s 1</a:t>
            </a:r>
            <a:r>
              <a:rPr lang="en-GB" baseline="30000" smtClean="0"/>
              <a:t>st</a:t>
            </a:r>
            <a:r>
              <a:rPr lang="en-GB" smtClean="0"/>
              <a:t> Law</a:t>
            </a:r>
          </a:p>
        </p:txBody>
      </p:sp>
      <p:sp>
        <p:nvSpPr>
          <p:cNvPr id="92164" name="Text Box 3"/>
          <p:cNvSpPr txBox="1">
            <a:spLocks noChangeArrowheads="1"/>
          </p:cNvSpPr>
          <p:nvPr/>
        </p:nvSpPr>
        <p:spPr bwMode="auto">
          <a:xfrm>
            <a:off x="755650" y="1700213"/>
            <a:ext cx="7777163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Tx/>
              <a:buChar char="•"/>
            </a:pPr>
            <a:r>
              <a:rPr lang="en-GB" sz="3200"/>
              <a:t> Sprinter remains in                      on </a:t>
            </a:r>
          </a:p>
          <a:p>
            <a:pPr eaLnBrk="0" hangingPunct="0">
              <a:buClr>
                <a:schemeClr val="tx1"/>
              </a:buClr>
            </a:pPr>
            <a:r>
              <a:rPr lang="en-GB" sz="3200"/>
              <a:t>  blocks until a          causes him to </a:t>
            </a:r>
          </a:p>
          <a:p>
            <a:pPr eaLnBrk="0" hangingPunct="0">
              <a:buClr>
                <a:schemeClr val="tx1"/>
              </a:buClr>
            </a:pPr>
            <a:r>
              <a:rPr lang="en-GB" sz="3200"/>
              <a:t>  change his  </a:t>
            </a:r>
          </a:p>
          <a:p>
            <a:pPr>
              <a:buFontTx/>
              <a:buChar char="•"/>
            </a:pPr>
            <a:endParaRPr lang="en-GB" sz="3200"/>
          </a:p>
          <a:p>
            <a:pPr>
              <a:buFontTx/>
              <a:buChar char="•"/>
            </a:pPr>
            <a:r>
              <a:rPr lang="en-GB" sz="3200"/>
              <a:t> Ball keeps moving until a   </a:t>
            </a:r>
          </a:p>
          <a:p>
            <a:r>
              <a:rPr lang="en-GB" sz="3200"/>
              <a:t>  causes it to change its  </a:t>
            </a:r>
          </a:p>
        </p:txBody>
      </p:sp>
      <p:sp>
        <p:nvSpPr>
          <p:cNvPr id="319492" name="Text Box 4"/>
          <p:cNvSpPr txBox="1">
            <a:spLocks noChangeArrowheads="1"/>
          </p:cNvSpPr>
          <p:nvPr/>
        </p:nvSpPr>
        <p:spPr bwMode="auto">
          <a:xfrm>
            <a:off x="5651500" y="3644900"/>
            <a:ext cx="1152525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</a:pPr>
            <a:r>
              <a:rPr lang="en-GB" sz="3200"/>
              <a:t>force </a:t>
            </a:r>
          </a:p>
        </p:txBody>
      </p:sp>
      <p:sp>
        <p:nvSpPr>
          <p:cNvPr id="319493" name="Text Box 5"/>
          <p:cNvSpPr txBox="1">
            <a:spLocks noChangeArrowheads="1"/>
          </p:cNvSpPr>
          <p:nvPr/>
        </p:nvSpPr>
        <p:spPr bwMode="auto">
          <a:xfrm>
            <a:off x="4500563" y="1700213"/>
            <a:ext cx="2374900" cy="5794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</a:pPr>
            <a:r>
              <a:rPr lang="en-GB" sz="3200"/>
              <a:t>set position</a:t>
            </a:r>
          </a:p>
        </p:txBody>
      </p:sp>
      <p:sp>
        <p:nvSpPr>
          <p:cNvPr id="319494" name="Text Box 6"/>
          <p:cNvSpPr txBox="1">
            <a:spLocks noChangeArrowheads="1"/>
          </p:cNvSpPr>
          <p:nvPr/>
        </p:nvSpPr>
        <p:spPr bwMode="auto">
          <a:xfrm>
            <a:off x="3419475" y="2133600"/>
            <a:ext cx="1152525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</a:pPr>
            <a:r>
              <a:rPr lang="en-GB" sz="3200"/>
              <a:t>force</a:t>
            </a:r>
          </a:p>
        </p:txBody>
      </p:sp>
      <p:sp>
        <p:nvSpPr>
          <p:cNvPr id="319495" name="Text Box 7"/>
          <p:cNvSpPr txBox="1">
            <a:spLocks noChangeArrowheads="1"/>
          </p:cNvSpPr>
          <p:nvPr/>
        </p:nvSpPr>
        <p:spPr bwMode="auto">
          <a:xfrm>
            <a:off x="3059113" y="2636838"/>
            <a:ext cx="2879725" cy="5794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</a:pPr>
            <a:r>
              <a:rPr lang="en-GB" sz="3200"/>
              <a:t>state of motion</a:t>
            </a:r>
          </a:p>
        </p:txBody>
      </p:sp>
      <p:sp>
        <p:nvSpPr>
          <p:cNvPr id="319496" name="Text Box 8"/>
          <p:cNvSpPr txBox="1">
            <a:spLocks noChangeArrowheads="1"/>
          </p:cNvSpPr>
          <p:nvPr/>
        </p:nvSpPr>
        <p:spPr bwMode="auto">
          <a:xfrm>
            <a:off x="5148263" y="4149725"/>
            <a:ext cx="2879725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</a:pPr>
            <a:r>
              <a:rPr lang="en-GB" sz="3200"/>
              <a:t>state of motion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2" grpId="0" build="p" autoUpdateAnimBg="0"/>
      <p:bldP spid="319493" grpId="0" build="p" autoUpdateAnimBg="0"/>
      <p:bldP spid="319494" grpId="0" build="p" autoUpdateAnimBg="0"/>
      <p:bldP spid="319495" grpId="0" build="p" autoUpdateAnimBg="0"/>
      <p:bldP spid="31949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78B8CE-36E2-4053-97DE-6320369EDD4C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Biomechanics</a:t>
            </a:r>
          </a:p>
        </p:txBody>
      </p:sp>
      <p:sp>
        <p:nvSpPr>
          <p:cNvPr id="78852" name="Text Box 3"/>
          <p:cNvSpPr txBox="1">
            <a:spLocks noChangeArrowheads="1"/>
          </p:cNvSpPr>
          <p:nvPr/>
        </p:nvSpPr>
        <p:spPr bwMode="auto">
          <a:xfrm>
            <a:off x="5257800" y="2057400"/>
            <a:ext cx="320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GB" sz="3200"/>
              <a:t>Terms:</a:t>
            </a:r>
          </a:p>
        </p:txBody>
      </p:sp>
      <p:pic>
        <p:nvPicPr>
          <p:cNvPr id="78853" name="Picture 4" descr="G04146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86000"/>
            <a:ext cx="4672013" cy="351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05" name="Text Box 5"/>
          <p:cNvSpPr txBox="1">
            <a:spLocks noChangeArrowheads="1"/>
          </p:cNvSpPr>
          <p:nvPr/>
        </p:nvSpPr>
        <p:spPr bwMode="auto">
          <a:xfrm>
            <a:off x="5334000" y="2743200"/>
            <a:ext cx="3200400" cy="15541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Tx/>
              <a:buChar char="•"/>
            </a:pPr>
            <a:r>
              <a:rPr lang="en-GB" sz="3200"/>
              <a:t> Displacement;</a:t>
            </a:r>
          </a:p>
          <a:p>
            <a:pPr eaLnBrk="0" hangingPunct="0">
              <a:buClr>
                <a:schemeClr val="tx1"/>
              </a:buClr>
              <a:buFontTx/>
              <a:buChar char="•"/>
            </a:pPr>
            <a:r>
              <a:rPr lang="en-GB" sz="3200"/>
              <a:t> Velocity;</a:t>
            </a:r>
          </a:p>
          <a:p>
            <a:pPr eaLnBrk="0" hangingPunct="0">
              <a:buClr>
                <a:schemeClr val="tx1"/>
              </a:buClr>
              <a:buFontTx/>
              <a:buChar char="•"/>
            </a:pPr>
            <a:r>
              <a:rPr lang="en-GB" sz="3200"/>
              <a:t> Acceleration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91507E-BF40-4878-9C58-F65F5AF8CC2F}" type="slidenum">
              <a:rPr lang="en-GB" smtClean="0"/>
              <a:pPr/>
              <a:t>20</a:t>
            </a:fld>
            <a:endParaRPr lang="en-GB" smtClean="0"/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Momentum</a:t>
            </a: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557588"/>
          </a:xfrm>
        </p:spPr>
        <p:txBody>
          <a:bodyPr/>
          <a:lstStyle/>
          <a:p>
            <a:pPr eaLnBrk="1" hangingPunct="1"/>
            <a:r>
              <a:rPr lang="en-GB" smtClean="0"/>
              <a:t>In sporting situations,           remains constant; therefore inertia  </a:t>
            </a:r>
          </a:p>
          <a:p>
            <a:pPr eaLnBrk="1" hangingPunct="1"/>
            <a:r>
              <a:rPr lang="en-GB" smtClean="0"/>
              <a:t>All objects in motion have mass and  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Product =  </a:t>
            </a:r>
          </a:p>
          <a:p>
            <a:pPr eaLnBrk="1" hangingPunct="1"/>
            <a:r>
              <a:rPr lang="en-GB" smtClean="0"/>
              <a:t>Momentum =  </a:t>
            </a:r>
          </a:p>
        </p:txBody>
      </p:sp>
      <p:sp>
        <p:nvSpPr>
          <p:cNvPr id="512004" name="Rectangle 4"/>
          <p:cNvSpPr>
            <a:spLocks noChangeArrowheads="1"/>
          </p:cNvSpPr>
          <p:nvPr/>
        </p:nvSpPr>
        <p:spPr bwMode="auto">
          <a:xfrm>
            <a:off x="4716463" y="1557338"/>
            <a:ext cx="1223962" cy="5603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mass</a:t>
            </a:r>
          </a:p>
        </p:txBody>
      </p:sp>
      <p:sp>
        <p:nvSpPr>
          <p:cNvPr id="512005" name="Rectangle 5"/>
          <p:cNvSpPr>
            <a:spLocks noChangeArrowheads="1"/>
          </p:cNvSpPr>
          <p:nvPr/>
        </p:nvSpPr>
        <p:spPr bwMode="auto">
          <a:xfrm>
            <a:off x="5508625" y="2060575"/>
            <a:ext cx="2962275" cy="604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stays the same</a:t>
            </a:r>
          </a:p>
        </p:txBody>
      </p:sp>
      <p:sp>
        <p:nvSpPr>
          <p:cNvPr id="512006" name="Rectangle 6"/>
          <p:cNvSpPr>
            <a:spLocks noChangeArrowheads="1"/>
          </p:cNvSpPr>
          <p:nvPr/>
        </p:nvSpPr>
        <p:spPr bwMode="auto">
          <a:xfrm>
            <a:off x="827088" y="3141663"/>
            <a:ext cx="1595437" cy="6762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velocity</a:t>
            </a:r>
          </a:p>
        </p:txBody>
      </p:sp>
      <p:sp>
        <p:nvSpPr>
          <p:cNvPr id="512007" name="Rectangle 7"/>
          <p:cNvSpPr>
            <a:spLocks noChangeArrowheads="1"/>
          </p:cNvSpPr>
          <p:nvPr/>
        </p:nvSpPr>
        <p:spPr bwMode="auto">
          <a:xfrm>
            <a:off x="2700338" y="3789363"/>
            <a:ext cx="2243137" cy="6762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momentum</a:t>
            </a:r>
          </a:p>
        </p:txBody>
      </p:sp>
      <p:sp>
        <p:nvSpPr>
          <p:cNvPr id="512008" name="Rectangle 8"/>
          <p:cNvSpPr>
            <a:spLocks noChangeArrowheads="1"/>
          </p:cNvSpPr>
          <p:nvPr/>
        </p:nvSpPr>
        <p:spPr bwMode="auto">
          <a:xfrm>
            <a:off x="3419475" y="4365625"/>
            <a:ext cx="3394075" cy="5762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quantity of motion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0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200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120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120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120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4" grpId="0" animBg="1"/>
      <p:bldP spid="512005" grpId="0" animBg="1"/>
      <p:bldP spid="512006" grpId="0" animBg="1"/>
      <p:bldP spid="512007" grpId="0" animBg="1"/>
      <p:bldP spid="51200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7EC05A-DD69-43B7-8EBC-4B68D4023AF1}" type="slidenum">
              <a:rPr lang="en-GB" smtClean="0"/>
              <a:pPr/>
              <a:t>21</a:t>
            </a:fld>
            <a:endParaRPr lang="en-GB" smtClean="0"/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175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/>
              <a:t>Newton’s Laws</a:t>
            </a:r>
          </a:p>
        </p:txBody>
      </p:sp>
      <p:sp>
        <p:nvSpPr>
          <p:cNvPr id="94212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Tx/>
              <a:buChar char="•"/>
            </a:pPr>
            <a:r>
              <a:rPr lang="en-GB" sz="3200"/>
              <a:t> 2nd Law – </a:t>
            </a:r>
          </a:p>
        </p:txBody>
      </p:sp>
      <p:sp>
        <p:nvSpPr>
          <p:cNvPr id="94213" name="Text Box 4"/>
          <p:cNvSpPr txBox="1">
            <a:spLocks noChangeArrowheads="1"/>
          </p:cNvSpPr>
          <p:nvPr/>
        </p:nvSpPr>
        <p:spPr bwMode="auto">
          <a:xfrm>
            <a:off x="533400" y="2438400"/>
            <a:ext cx="8229600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Tx/>
              <a:buChar char="•"/>
            </a:pPr>
            <a:r>
              <a:rPr lang="en-GB" sz="3200"/>
              <a:t> The rate of change of                      </a:t>
            </a:r>
            <a:r>
              <a:rPr lang="en-GB" sz="3200">
                <a:cs typeface="Times New Roman" pitchFamily="18" charset="0"/>
              </a:rPr>
              <a:t>is </a:t>
            </a:r>
          </a:p>
          <a:p>
            <a:pPr eaLnBrk="0" hangingPunct="0">
              <a:buClr>
                <a:schemeClr val="tx1"/>
              </a:buClr>
            </a:pPr>
            <a:r>
              <a:rPr lang="en-GB" sz="3200">
                <a:cs typeface="Times New Roman" pitchFamily="18" charset="0"/>
              </a:rPr>
              <a:t>                                to the force causing  </a:t>
            </a:r>
          </a:p>
          <a:p>
            <a:pPr eaLnBrk="0" hangingPunct="0">
              <a:buClr>
                <a:schemeClr val="tx1"/>
              </a:buClr>
            </a:pPr>
            <a:r>
              <a:rPr lang="en-GB" sz="3200">
                <a:cs typeface="Times New Roman" pitchFamily="18" charset="0"/>
              </a:rPr>
              <a:t>  the change, and the change takes place in </a:t>
            </a:r>
          </a:p>
          <a:p>
            <a:pPr eaLnBrk="0" hangingPunct="0">
              <a:buClr>
                <a:schemeClr val="tx1"/>
              </a:buClr>
            </a:pPr>
            <a:r>
              <a:rPr lang="en-GB" sz="3200">
                <a:cs typeface="Times New Roman" pitchFamily="18" charset="0"/>
              </a:rPr>
              <a:t>  the                in which the force was applied</a:t>
            </a:r>
            <a:r>
              <a:rPr lang="en-GB" sz="3200"/>
              <a:t> </a:t>
            </a:r>
          </a:p>
          <a:p>
            <a:pPr eaLnBrk="0" hangingPunct="0">
              <a:buClr>
                <a:schemeClr val="tx1"/>
              </a:buClr>
              <a:buFontTx/>
              <a:buChar char="•"/>
            </a:pPr>
            <a:r>
              <a:rPr lang="en-GB" sz="3200"/>
              <a:t> In sport,           remains constant and </a:t>
            </a:r>
          </a:p>
          <a:p>
            <a:pPr eaLnBrk="0" hangingPunct="0">
              <a:buClr>
                <a:schemeClr val="tx1"/>
              </a:buClr>
            </a:pPr>
            <a:r>
              <a:rPr lang="en-GB" sz="3200"/>
              <a:t>  therefore momentum equates to </a:t>
            </a:r>
          </a:p>
          <a:p>
            <a:pPr eaLnBrk="0" hangingPunct="0">
              <a:buClr>
                <a:schemeClr val="tx1"/>
              </a:buClr>
            </a:pPr>
            <a:r>
              <a:rPr lang="en-GB" sz="3200"/>
              <a:t>   </a:t>
            </a:r>
          </a:p>
        </p:txBody>
      </p:sp>
      <p:sp>
        <p:nvSpPr>
          <p:cNvPr id="320517" name="Text Box 5"/>
          <p:cNvSpPr txBox="1">
            <a:spLocks noChangeArrowheads="1"/>
          </p:cNvSpPr>
          <p:nvPr/>
        </p:nvSpPr>
        <p:spPr bwMode="auto">
          <a:xfrm>
            <a:off x="2819400" y="1600200"/>
            <a:ext cx="388620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/>
              <a:t>Law of acceleration</a:t>
            </a:r>
            <a:endParaRPr lang="en-GB" sz="3200"/>
          </a:p>
        </p:txBody>
      </p:sp>
      <p:sp>
        <p:nvSpPr>
          <p:cNvPr id="320518" name="Text Box 6"/>
          <p:cNvSpPr txBox="1">
            <a:spLocks noChangeArrowheads="1"/>
          </p:cNvSpPr>
          <p:nvPr/>
        </p:nvSpPr>
        <p:spPr bwMode="auto">
          <a:xfrm>
            <a:off x="4859338" y="2420938"/>
            <a:ext cx="2232025" cy="5794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</a:pPr>
            <a:r>
              <a:rPr lang="en-GB" sz="3200"/>
              <a:t>momentum</a:t>
            </a:r>
          </a:p>
        </p:txBody>
      </p:sp>
      <p:sp>
        <p:nvSpPr>
          <p:cNvPr id="320519" name="Text Box 7"/>
          <p:cNvSpPr txBox="1">
            <a:spLocks noChangeArrowheads="1"/>
          </p:cNvSpPr>
          <p:nvPr/>
        </p:nvSpPr>
        <p:spPr bwMode="auto">
          <a:xfrm>
            <a:off x="827088" y="2924175"/>
            <a:ext cx="3744912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</a:pPr>
            <a:r>
              <a:rPr lang="en-GB" sz="3200">
                <a:cs typeface="Times New Roman" pitchFamily="18" charset="0"/>
              </a:rPr>
              <a:t>directly proportional</a:t>
            </a:r>
            <a:endParaRPr lang="en-GB" sz="3200"/>
          </a:p>
        </p:txBody>
      </p:sp>
      <p:sp>
        <p:nvSpPr>
          <p:cNvPr id="320520" name="Text Box 8"/>
          <p:cNvSpPr txBox="1">
            <a:spLocks noChangeArrowheads="1"/>
          </p:cNvSpPr>
          <p:nvPr/>
        </p:nvSpPr>
        <p:spPr bwMode="auto">
          <a:xfrm>
            <a:off x="1403350" y="3860800"/>
            <a:ext cx="1728788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</a:pPr>
            <a:r>
              <a:rPr lang="en-GB" sz="3200">
                <a:cs typeface="Times New Roman" pitchFamily="18" charset="0"/>
              </a:rPr>
              <a:t>direction</a:t>
            </a:r>
            <a:endParaRPr lang="en-GB" sz="3200"/>
          </a:p>
        </p:txBody>
      </p:sp>
      <p:sp>
        <p:nvSpPr>
          <p:cNvPr id="320521" name="Text Box 9"/>
          <p:cNvSpPr txBox="1">
            <a:spLocks noChangeArrowheads="1"/>
          </p:cNvSpPr>
          <p:nvPr/>
        </p:nvSpPr>
        <p:spPr bwMode="auto">
          <a:xfrm>
            <a:off x="2339975" y="4365625"/>
            <a:ext cx="1223963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</a:pPr>
            <a:r>
              <a:rPr lang="en-GB" sz="3200"/>
              <a:t>mass</a:t>
            </a:r>
          </a:p>
        </p:txBody>
      </p:sp>
      <p:sp>
        <p:nvSpPr>
          <p:cNvPr id="320522" name="Text Box 10"/>
          <p:cNvSpPr txBox="1">
            <a:spLocks noChangeArrowheads="1"/>
          </p:cNvSpPr>
          <p:nvPr/>
        </p:nvSpPr>
        <p:spPr bwMode="auto">
          <a:xfrm>
            <a:off x="827088" y="5373688"/>
            <a:ext cx="2376487" cy="5794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</a:pPr>
            <a:r>
              <a:rPr lang="en-GB" sz="3200"/>
              <a:t>acceleration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205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205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05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20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0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20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0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7" grpId="0" animBg="1"/>
      <p:bldP spid="320518" grpId="0" build="p" autoUpdateAnimBg="0"/>
      <p:bldP spid="320519" grpId="0" build="p" autoUpdateAnimBg="0"/>
      <p:bldP spid="320520" grpId="0" build="p" autoUpdateAnimBg="0"/>
      <p:bldP spid="320521" grpId="0" build="p" autoUpdateAnimBg="0"/>
      <p:bldP spid="320522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0E7E7E-3584-4C89-9085-05107E30D87F}" type="slidenum">
              <a:rPr lang="en-GB" smtClean="0"/>
              <a:pPr/>
              <a:t>22</a:t>
            </a:fld>
            <a:endParaRPr lang="en-GB" smtClean="0"/>
          </a:p>
        </p:txBody>
      </p:sp>
      <p:sp>
        <p:nvSpPr>
          <p:cNvPr id="952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175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/>
              <a:t>Applying Newton’s 2</a:t>
            </a:r>
            <a:r>
              <a:rPr lang="en-GB" baseline="30000" smtClean="0"/>
              <a:t>nd</a:t>
            </a:r>
            <a:r>
              <a:rPr lang="en-GB" smtClean="0"/>
              <a:t> Law</a:t>
            </a:r>
          </a:p>
        </p:txBody>
      </p:sp>
      <p:sp>
        <p:nvSpPr>
          <p:cNvPr id="95236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81534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Tx/>
              <a:buChar char="•"/>
            </a:pPr>
            <a:r>
              <a:rPr lang="en-GB" sz="3200"/>
              <a:t> The                   (size) and                of   </a:t>
            </a:r>
          </a:p>
          <a:p>
            <a:pPr eaLnBrk="0" hangingPunct="0">
              <a:buClr>
                <a:schemeClr val="tx1"/>
              </a:buClr>
            </a:pPr>
            <a:r>
              <a:rPr lang="en-GB" sz="3200"/>
              <a:t>  force applied by the sprinter to the blocks </a:t>
            </a:r>
          </a:p>
          <a:p>
            <a:pPr eaLnBrk="0" hangingPunct="0">
              <a:buClr>
                <a:schemeClr val="tx1"/>
              </a:buClr>
            </a:pPr>
            <a:r>
              <a:rPr lang="en-GB" sz="3200"/>
              <a:t>  determines the                  and                of </a:t>
            </a:r>
          </a:p>
          <a:p>
            <a:pPr eaLnBrk="0" hangingPunct="0">
              <a:buClr>
                <a:schemeClr val="tx1"/>
              </a:buClr>
            </a:pPr>
            <a:r>
              <a:rPr lang="en-GB" sz="3200"/>
              <a:t>  received                     – because mass </a:t>
            </a:r>
          </a:p>
          <a:p>
            <a:pPr eaLnBrk="0" hangingPunct="0">
              <a:buClr>
                <a:schemeClr val="tx1"/>
              </a:buClr>
            </a:pPr>
            <a:r>
              <a:rPr lang="en-GB" sz="3200"/>
              <a:t>  remains constant</a:t>
            </a:r>
          </a:p>
          <a:p>
            <a:pPr eaLnBrk="0" hangingPunct="0">
              <a:buClr>
                <a:schemeClr val="tx1"/>
              </a:buClr>
              <a:buFontTx/>
              <a:buChar char="•"/>
            </a:pPr>
            <a:r>
              <a:rPr lang="en-GB" sz="3200"/>
              <a:t> Acceleration is                      to   </a:t>
            </a:r>
          </a:p>
          <a:p>
            <a:pPr eaLnBrk="0" hangingPunct="0">
              <a:buClr>
                <a:schemeClr val="tx1"/>
              </a:buClr>
            </a:pPr>
            <a:r>
              <a:rPr lang="en-GB" sz="3200"/>
              <a:t>  applied</a:t>
            </a:r>
          </a:p>
          <a:p>
            <a:pPr eaLnBrk="0" hangingPunct="0">
              <a:buClr>
                <a:schemeClr val="tx1"/>
              </a:buClr>
              <a:buFontTx/>
              <a:buChar char="•"/>
            </a:pPr>
            <a:r>
              <a:rPr lang="en-GB" sz="3200"/>
              <a:t> </a:t>
            </a:r>
          </a:p>
        </p:txBody>
      </p:sp>
      <p:sp>
        <p:nvSpPr>
          <p:cNvPr id="321540" name="Text Box 4"/>
          <p:cNvSpPr txBox="1">
            <a:spLocks noChangeArrowheads="1"/>
          </p:cNvSpPr>
          <p:nvPr/>
        </p:nvSpPr>
        <p:spPr bwMode="auto">
          <a:xfrm>
            <a:off x="1619250" y="1557338"/>
            <a:ext cx="2089150" cy="5794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</a:pPr>
            <a:r>
              <a:rPr lang="en-GB" sz="3200"/>
              <a:t>magnitude</a:t>
            </a:r>
          </a:p>
        </p:txBody>
      </p:sp>
      <p:sp>
        <p:nvSpPr>
          <p:cNvPr id="321541" name="Text Box 5"/>
          <p:cNvSpPr txBox="1">
            <a:spLocks noChangeArrowheads="1"/>
          </p:cNvSpPr>
          <p:nvPr/>
        </p:nvSpPr>
        <p:spPr bwMode="auto">
          <a:xfrm>
            <a:off x="5508625" y="1557338"/>
            <a:ext cx="1727200" cy="5794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</a:pPr>
            <a:r>
              <a:rPr lang="en-GB" sz="3200"/>
              <a:t>direction</a:t>
            </a:r>
          </a:p>
        </p:txBody>
      </p:sp>
      <p:sp>
        <p:nvSpPr>
          <p:cNvPr id="321542" name="Text Box 6"/>
          <p:cNvSpPr txBox="1">
            <a:spLocks noChangeArrowheads="1"/>
          </p:cNvSpPr>
          <p:nvPr/>
        </p:nvSpPr>
        <p:spPr bwMode="auto">
          <a:xfrm>
            <a:off x="3492500" y="2565400"/>
            <a:ext cx="2087563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</a:pPr>
            <a:r>
              <a:rPr lang="en-GB" sz="3200"/>
              <a:t>magnitude</a:t>
            </a:r>
          </a:p>
        </p:txBody>
      </p:sp>
      <p:sp>
        <p:nvSpPr>
          <p:cNvPr id="321543" name="Text Box 7"/>
          <p:cNvSpPr txBox="1">
            <a:spLocks noChangeArrowheads="1"/>
          </p:cNvSpPr>
          <p:nvPr/>
        </p:nvSpPr>
        <p:spPr bwMode="auto">
          <a:xfrm>
            <a:off x="6227763" y="2565400"/>
            <a:ext cx="1735137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</a:pPr>
            <a:r>
              <a:rPr lang="en-GB" sz="3200"/>
              <a:t>direction</a:t>
            </a:r>
          </a:p>
        </p:txBody>
      </p:sp>
      <p:sp>
        <p:nvSpPr>
          <p:cNvPr id="321544" name="Text Box 8"/>
          <p:cNvSpPr txBox="1">
            <a:spLocks noChangeArrowheads="1"/>
          </p:cNvSpPr>
          <p:nvPr/>
        </p:nvSpPr>
        <p:spPr bwMode="auto">
          <a:xfrm>
            <a:off x="2411413" y="3068638"/>
            <a:ext cx="2382837" cy="5794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</a:pPr>
            <a:r>
              <a:rPr lang="en-GB" sz="3200"/>
              <a:t>acceleration</a:t>
            </a:r>
          </a:p>
        </p:txBody>
      </p:sp>
      <p:sp>
        <p:nvSpPr>
          <p:cNvPr id="321545" name="Text Box 9"/>
          <p:cNvSpPr txBox="1">
            <a:spLocks noChangeArrowheads="1"/>
          </p:cNvSpPr>
          <p:nvPr/>
        </p:nvSpPr>
        <p:spPr bwMode="auto">
          <a:xfrm>
            <a:off x="3563938" y="4005263"/>
            <a:ext cx="2382837" cy="5794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</a:pPr>
            <a:r>
              <a:rPr lang="en-GB" sz="3200"/>
              <a:t>proportional</a:t>
            </a:r>
          </a:p>
        </p:txBody>
      </p:sp>
      <p:sp>
        <p:nvSpPr>
          <p:cNvPr id="321546" name="Text Box 10"/>
          <p:cNvSpPr txBox="1">
            <a:spLocks noChangeArrowheads="1"/>
          </p:cNvSpPr>
          <p:nvPr/>
        </p:nvSpPr>
        <p:spPr bwMode="auto">
          <a:xfrm>
            <a:off x="6372225" y="4005263"/>
            <a:ext cx="1085850" cy="5794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</a:pPr>
            <a:r>
              <a:rPr lang="en-GB" sz="3200"/>
              <a:t>force</a:t>
            </a:r>
          </a:p>
        </p:txBody>
      </p:sp>
      <p:sp>
        <p:nvSpPr>
          <p:cNvPr id="321547" name="Text Box 11"/>
          <p:cNvSpPr txBox="1">
            <a:spLocks noChangeArrowheads="1"/>
          </p:cNvSpPr>
          <p:nvPr/>
        </p:nvSpPr>
        <p:spPr bwMode="auto">
          <a:xfrm>
            <a:off x="857250" y="5013325"/>
            <a:ext cx="1512888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</a:pPr>
            <a:r>
              <a:rPr lang="en-GB" sz="3200"/>
              <a:t>F ∞ 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40" grpId="0" build="p" autoUpdateAnimBg="0"/>
      <p:bldP spid="321541" grpId="0" build="p" autoUpdateAnimBg="0"/>
      <p:bldP spid="321542" grpId="0" build="p" autoUpdateAnimBg="0"/>
      <p:bldP spid="321543" grpId="0" build="p" autoUpdateAnimBg="0"/>
      <p:bldP spid="321544" grpId="0" build="p" autoUpdateAnimBg="0"/>
      <p:bldP spid="321545" grpId="0" build="p" autoUpdateAnimBg="0"/>
      <p:bldP spid="321546" grpId="0" build="p" autoUpdateAnimBg="0"/>
      <p:bldP spid="321547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4915E9-0C91-4949-85B4-06CA69D635B6}" type="slidenum">
              <a:rPr lang="en-GB" smtClean="0"/>
              <a:pPr/>
              <a:t>23</a:t>
            </a:fld>
            <a:endParaRPr lang="en-GB" smtClean="0"/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8229600" cy="6175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/>
              <a:t>Newton’s Laws</a:t>
            </a:r>
          </a:p>
        </p:txBody>
      </p:sp>
      <p:sp>
        <p:nvSpPr>
          <p:cNvPr id="96260" name="Text Box 3"/>
          <p:cNvSpPr txBox="1">
            <a:spLocks noChangeArrowheads="1"/>
          </p:cNvSpPr>
          <p:nvPr/>
        </p:nvSpPr>
        <p:spPr bwMode="auto">
          <a:xfrm>
            <a:off x="685800" y="2057400"/>
            <a:ext cx="7848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Tx/>
              <a:buChar char="•"/>
            </a:pPr>
            <a:r>
              <a:rPr lang="en-GB" sz="3200"/>
              <a:t> 3rd Law – </a:t>
            </a:r>
          </a:p>
        </p:txBody>
      </p:sp>
      <p:sp>
        <p:nvSpPr>
          <p:cNvPr id="322564" name="Text Box 4"/>
          <p:cNvSpPr txBox="1">
            <a:spLocks noChangeArrowheads="1"/>
          </p:cNvSpPr>
          <p:nvPr/>
        </p:nvSpPr>
        <p:spPr bwMode="auto">
          <a:xfrm>
            <a:off x="2819400" y="2057400"/>
            <a:ext cx="327660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/>
              <a:t>Law of Reaction</a:t>
            </a:r>
            <a:endParaRPr lang="en-GB" sz="3200"/>
          </a:p>
        </p:txBody>
      </p:sp>
      <p:sp>
        <p:nvSpPr>
          <p:cNvPr id="96262" name="Text Box 5"/>
          <p:cNvSpPr txBox="1">
            <a:spLocks noChangeArrowheads="1"/>
          </p:cNvSpPr>
          <p:nvPr/>
        </p:nvSpPr>
        <p:spPr bwMode="auto">
          <a:xfrm>
            <a:off x="762000" y="3124200"/>
            <a:ext cx="7848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Tx/>
              <a:buChar char="•"/>
            </a:pPr>
            <a:r>
              <a:rPr lang="en-GB" sz="3200"/>
              <a:t> To every force there is an            and </a:t>
            </a:r>
          </a:p>
          <a:p>
            <a:pPr eaLnBrk="0" hangingPunct="0">
              <a:buClr>
                <a:schemeClr val="tx1"/>
              </a:buClr>
            </a:pPr>
            <a:r>
              <a:rPr lang="en-GB" sz="3200"/>
              <a:t>                   reaction force</a:t>
            </a:r>
          </a:p>
        </p:txBody>
      </p:sp>
      <p:sp>
        <p:nvSpPr>
          <p:cNvPr id="322566" name="Text Box 6"/>
          <p:cNvSpPr txBox="1">
            <a:spLocks noChangeArrowheads="1"/>
          </p:cNvSpPr>
          <p:nvPr/>
        </p:nvSpPr>
        <p:spPr bwMode="auto">
          <a:xfrm>
            <a:off x="5724525" y="3068638"/>
            <a:ext cx="1223963" cy="5794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</a:pPr>
            <a:r>
              <a:rPr lang="en-GB" sz="3200"/>
              <a:t>equal</a:t>
            </a:r>
          </a:p>
        </p:txBody>
      </p:sp>
      <p:sp>
        <p:nvSpPr>
          <p:cNvPr id="322567" name="Text Box 7"/>
          <p:cNvSpPr txBox="1">
            <a:spLocks noChangeArrowheads="1"/>
          </p:cNvSpPr>
          <p:nvPr/>
        </p:nvSpPr>
        <p:spPr bwMode="auto">
          <a:xfrm>
            <a:off x="1187450" y="3644900"/>
            <a:ext cx="172720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</a:pPr>
            <a:r>
              <a:rPr lang="en-GB" sz="3200"/>
              <a:t>opposite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225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225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25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22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2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22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2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4" grpId="0" animBg="1"/>
      <p:bldP spid="322566" grpId="0" build="p" autoUpdateAnimBg="0"/>
      <p:bldP spid="32256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CA2DF8-A460-4EF2-8FAF-C7DA3EE36C47}" type="slidenum">
              <a:rPr lang="en-GB" smtClean="0"/>
              <a:pPr/>
              <a:t>24</a:t>
            </a:fld>
            <a:endParaRPr lang="en-GB" smtClean="0"/>
          </a:p>
        </p:txBody>
      </p:sp>
      <p:sp>
        <p:nvSpPr>
          <p:cNvPr id="972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Applying Newton’s 3</a:t>
            </a:r>
            <a:r>
              <a:rPr lang="en-GB" baseline="30000" smtClean="0"/>
              <a:t>rd</a:t>
            </a:r>
            <a:r>
              <a:rPr lang="en-GB" smtClean="0"/>
              <a:t> Law</a:t>
            </a:r>
          </a:p>
        </p:txBody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</a:pPr>
            <a:r>
              <a:rPr lang="en-GB" smtClean="0"/>
              <a:t>The sprinter applies a                          to the ground.  This results in a              force causing movement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</a:pPr>
            <a:endParaRPr lang="en-GB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</a:pPr>
            <a:r>
              <a:rPr lang="en-GB" smtClean="0"/>
              <a:t>The sprinter cannot move the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</a:pPr>
            <a:endParaRPr lang="en-GB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</a:pPr>
            <a:r>
              <a:rPr lang="en-GB" smtClean="0"/>
              <a:t>Reaction force from ground =</a:t>
            </a:r>
          </a:p>
        </p:txBody>
      </p:sp>
      <p:sp>
        <p:nvSpPr>
          <p:cNvPr id="323588" name="Rectangle 4"/>
          <p:cNvSpPr>
            <a:spLocks noChangeArrowheads="1"/>
          </p:cNvSpPr>
          <p:nvPr/>
        </p:nvSpPr>
        <p:spPr bwMode="auto">
          <a:xfrm>
            <a:off x="4787900" y="1557338"/>
            <a:ext cx="2881313" cy="5762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buClr>
                <a:schemeClr val="tx1"/>
              </a:buClr>
            </a:pPr>
            <a:r>
              <a:rPr lang="en-GB" sz="3200"/>
              <a:t>muscular force</a:t>
            </a:r>
          </a:p>
        </p:txBody>
      </p:sp>
      <p:sp>
        <p:nvSpPr>
          <p:cNvPr id="323589" name="Rectangle 5"/>
          <p:cNvSpPr>
            <a:spLocks noChangeArrowheads="1"/>
          </p:cNvSpPr>
          <p:nvPr/>
        </p:nvSpPr>
        <p:spPr bwMode="auto">
          <a:xfrm>
            <a:off x="6011863" y="1989138"/>
            <a:ext cx="1657350" cy="5032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buClr>
                <a:schemeClr val="tx1"/>
              </a:buClr>
            </a:pPr>
            <a:r>
              <a:rPr lang="en-GB" sz="3200"/>
              <a:t>reaction</a:t>
            </a:r>
          </a:p>
        </p:txBody>
      </p:sp>
      <p:sp>
        <p:nvSpPr>
          <p:cNvPr id="323590" name="Rectangle 6"/>
          <p:cNvSpPr>
            <a:spLocks noChangeArrowheads="1"/>
          </p:cNvSpPr>
          <p:nvPr/>
        </p:nvSpPr>
        <p:spPr bwMode="auto">
          <a:xfrm>
            <a:off x="6156325" y="3284538"/>
            <a:ext cx="2447925" cy="5762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buClr>
                <a:schemeClr val="tx1"/>
              </a:buClr>
            </a:pPr>
            <a:r>
              <a:rPr lang="en-GB" sz="3200"/>
              <a:t>earth/blocks</a:t>
            </a:r>
          </a:p>
        </p:txBody>
      </p:sp>
      <p:sp>
        <p:nvSpPr>
          <p:cNvPr id="323591" name="Rectangle 7"/>
          <p:cNvSpPr>
            <a:spLocks noChangeArrowheads="1"/>
          </p:cNvSpPr>
          <p:nvPr/>
        </p:nvSpPr>
        <p:spPr bwMode="auto">
          <a:xfrm>
            <a:off x="900113" y="4797425"/>
            <a:ext cx="4465637" cy="5032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buClr>
                <a:schemeClr val="tx1"/>
              </a:buClr>
            </a:pPr>
            <a:r>
              <a:rPr lang="en-GB" sz="3200"/>
              <a:t>Ground Reaction Force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23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23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23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23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8" grpId="0" build="p"/>
      <p:bldP spid="323589" grpId="0" build="p"/>
      <p:bldP spid="323590" grpId="0" build="p"/>
      <p:bldP spid="32359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Typical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dirty="0" smtClean="0"/>
              <a:t>Use Newton’s Laws of motion to explain how a sprinter leaves the starting blocks.	</a:t>
            </a:r>
            <a:r>
              <a:rPr lang="en-GB" i="1" dirty="0" smtClean="0"/>
              <a:t>(6 marks)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892480" cy="5760640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sz="2200" dirty="0" smtClean="0"/>
              <a:t>Newton’s First law – a body remains in a state of motion until acted upon by a force;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200" dirty="0" smtClean="0"/>
              <a:t>Sprinter remains stationary until a force causes them to change their state of motion/overcome their inertia;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200" dirty="0" smtClean="0"/>
              <a:t>Newton’s Second Law- body accelerates/changes momentum with a magnitude that depends on magnitude of force causing change (</a:t>
            </a:r>
            <a:r>
              <a:rPr lang="en-GB" sz="2200" dirty="0" err="1" smtClean="0"/>
              <a:t>nb</a:t>
            </a:r>
            <a:r>
              <a:rPr lang="en-GB" sz="2200" dirty="0" smtClean="0"/>
              <a:t> </a:t>
            </a:r>
            <a:r>
              <a:rPr lang="en-GB" sz="2200" u="sng" dirty="0" smtClean="0"/>
              <a:t>not</a:t>
            </a:r>
            <a:r>
              <a:rPr lang="en-GB" sz="2200" dirty="0" smtClean="0"/>
              <a:t> F=ma);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200" dirty="0" smtClean="0"/>
              <a:t>Also force gives direction;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200" dirty="0" smtClean="0"/>
              <a:t>Sprinter applies force to ground;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200" dirty="0" smtClean="0"/>
              <a:t>Magnitude of muscular force determines acceleration given to sprinter;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200" dirty="0" smtClean="0"/>
              <a:t>Newton’s Third Law – to every force there is an </a:t>
            </a:r>
            <a:r>
              <a:rPr lang="en-GB" sz="2200" u="sng" dirty="0" smtClean="0"/>
              <a:t>equal and opposite</a:t>
            </a:r>
            <a:r>
              <a:rPr lang="en-GB" sz="2200" dirty="0" smtClean="0"/>
              <a:t> reaction force;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200" dirty="0" smtClean="0"/>
              <a:t>Action/applied force are muscular contractions given to earth;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200" dirty="0" smtClean="0"/>
              <a:t>Equal and opposite reaction force moves the lighter mass of the sprinter;</a:t>
            </a:r>
          </a:p>
          <a:p>
            <a:pPr marL="514350" indent="-514350">
              <a:buFont typeface="+mj-lt"/>
              <a:buAutoNum type="arabicPeriod"/>
            </a:pPr>
            <a:endParaRPr lang="en-GB" sz="22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8A8FEF-F5FC-4398-BF60-9BE7ECD91F24}" type="slidenum">
              <a:rPr lang="en-GB" smtClean="0"/>
              <a:pPr/>
              <a:t>27</a:t>
            </a:fld>
            <a:endParaRPr lang="en-GB" smtClean="0"/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Projectile motion</a:t>
            </a:r>
          </a:p>
        </p:txBody>
      </p:sp>
      <p:sp>
        <p:nvSpPr>
          <p:cNvPr id="325635" name="Arc 3"/>
          <p:cNvSpPr>
            <a:spLocks/>
          </p:cNvSpPr>
          <p:nvPr/>
        </p:nvSpPr>
        <p:spPr bwMode="auto">
          <a:xfrm rot="13071570" flipV="1">
            <a:off x="1828800" y="2895600"/>
            <a:ext cx="5888038" cy="4284663"/>
          </a:xfrm>
          <a:custGeom>
            <a:avLst/>
            <a:gdLst>
              <a:gd name="T0" fmla="*/ 0 w 24274"/>
              <a:gd name="T1" fmla="*/ 2147483647 h 21600"/>
              <a:gd name="T2" fmla="*/ 2147483647 w 24274"/>
              <a:gd name="T3" fmla="*/ 2147483647 h 21600"/>
              <a:gd name="T4" fmla="*/ 2147483647 w 24274"/>
              <a:gd name="T5" fmla="*/ 2147483647 h 21600"/>
              <a:gd name="T6" fmla="*/ 0 60000 65536"/>
              <a:gd name="T7" fmla="*/ 0 60000 65536"/>
              <a:gd name="T8" fmla="*/ 0 60000 65536"/>
              <a:gd name="T9" fmla="*/ 0 w 24274"/>
              <a:gd name="T10" fmla="*/ 0 h 21600"/>
              <a:gd name="T11" fmla="*/ 24274 w 2427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274" h="21600" fill="none" extrusionOk="0">
                <a:moveTo>
                  <a:pt x="0" y="166"/>
                </a:moveTo>
                <a:cubicBezTo>
                  <a:pt x="887" y="55"/>
                  <a:pt x="1780" y="-1"/>
                  <a:pt x="2674" y="0"/>
                </a:cubicBezTo>
                <a:cubicBezTo>
                  <a:pt x="14603" y="0"/>
                  <a:pt x="24274" y="9670"/>
                  <a:pt x="24274" y="21600"/>
                </a:cubicBezTo>
              </a:path>
              <a:path w="24274" h="21600" stroke="0" extrusionOk="0">
                <a:moveTo>
                  <a:pt x="0" y="166"/>
                </a:moveTo>
                <a:cubicBezTo>
                  <a:pt x="887" y="55"/>
                  <a:pt x="1780" y="-1"/>
                  <a:pt x="2674" y="0"/>
                </a:cubicBezTo>
                <a:cubicBezTo>
                  <a:pt x="14603" y="0"/>
                  <a:pt x="24274" y="9670"/>
                  <a:pt x="24274" y="21600"/>
                </a:cubicBezTo>
                <a:lnTo>
                  <a:pt x="2674" y="2160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98309" name="Text Box 4"/>
          <p:cNvSpPr txBox="1">
            <a:spLocks noChangeArrowheads="1"/>
          </p:cNvSpPr>
          <p:nvPr/>
        </p:nvSpPr>
        <p:spPr bwMode="auto">
          <a:xfrm>
            <a:off x="304800" y="21336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Tx/>
              <a:buChar char="•"/>
            </a:pPr>
            <a:r>
              <a:rPr lang="en-GB" sz="3200"/>
              <a:t>Flightpath =</a:t>
            </a:r>
          </a:p>
        </p:txBody>
      </p:sp>
      <p:sp>
        <p:nvSpPr>
          <p:cNvPr id="325637" name="Text Box 5"/>
          <p:cNvSpPr txBox="1">
            <a:spLocks noChangeArrowheads="1"/>
          </p:cNvSpPr>
          <p:nvPr/>
        </p:nvSpPr>
        <p:spPr bwMode="auto">
          <a:xfrm>
            <a:off x="2971800" y="2057400"/>
            <a:ext cx="181610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/>
              <a:t>parabola</a:t>
            </a:r>
            <a:endParaRPr lang="en-GB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3256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3256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56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325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5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25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5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5" grpId="0" animBg="1"/>
      <p:bldP spid="32563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ADB3E3-A099-4662-ADF6-F5043717983B}" type="slidenum">
              <a:rPr lang="en-GB" smtClean="0"/>
              <a:pPr/>
              <a:t>28</a:t>
            </a:fld>
            <a:endParaRPr lang="en-GB" smtClean="0"/>
          </a:p>
        </p:txBody>
      </p:sp>
      <p:sp>
        <p:nvSpPr>
          <p:cNvPr id="993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Components</a:t>
            </a:r>
          </a:p>
        </p:txBody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900238"/>
          </a:xfrm>
          <a:noFill/>
        </p:spPr>
        <p:txBody>
          <a:bodyPr/>
          <a:lstStyle/>
          <a:p>
            <a:pPr eaLnBrk="1" hangingPunct="1"/>
            <a:r>
              <a:rPr lang="en-GB" smtClean="0"/>
              <a:t>Motion of projectile has         components</a:t>
            </a:r>
          </a:p>
          <a:p>
            <a:pPr eaLnBrk="1" hangingPunct="1"/>
            <a:r>
              <a:rPr lang="en-GB" smtClean="0"/>
              <a:t>              component</a:t>
            </a:r>
          </a:p>
          <a:p>
            <a:pPr eaLnBrk="1" hangingPunct="1"/>
            <a:r>
              <a:rPr lang="en-GB" smtClean="0"/>
              <a:t>                  component</a:t>
            </a:r>
          </a:p>
        </p:txBody>
      </p:sp>
      <p:sp>
        <p:nvSpPr>
          <p:cNvPr id="326660" name="Rectangle 4"/>
          <p:cNvSpPr>
            <a:spLocks noChangeArrowheads="1"/>
          </p:cNvSpPr>
          <p:nvPr/>
        </p:nvSpPr>
        <p:spPr bwMode="auto">
          <a:xfrm>
            <a:off x="5148263" y="1557338"/>
            <a:ext cx="863600" cy="5762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two</a:t>
            </a:r>
          </a:p>
        </p:txBody>
      </p:sp>
      <p:sp>
        <p:nvSpPr>
          <p:cNvPr id="326661" name="Rectangle 5"/>
          <p:cNvSpPr>
            <a:spLocks noChangeArrowheads="1"/>
          </p:cNvSpPr>
          <p:nvPr/>
        </p:nvSpPr>
        <p:spPr bwMode="auto">
          <a:xfrm>
            <a:off x="827088" y="2205038"/>
            <a:ext cx="1584325" cy="5762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Vertical</a:t>
            </a:r>
          </a:p>
        </p:txBody>
      </p:sp>
      <p:sp>
        <p:nvSpPr>
          <p:cNvPr id="326662" name="Rectangle 6"/>
          <p:cNvSpPr>
            <a:spLocks noChangeArrowheads="1"/>
          </p:cNvSpPr>
          <p:nvPr/>
        </p:nvSpPr>
        <p:spPr bwMode="auto">
          <a:xfrm>
            <a:off x="827088" y="2781300"/>
            <a:ext cx="2016125" cy="5762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/>
              <a:t>Horizontal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6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6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60" grpId="0" build="p"/>
      <p:bldP spid="326661" grpId="0" build="p"/>
      <p:bldP spid="326662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EDB4B6-D929-446E-B301-DAE4C3722141}" type="slidenum">
              <a:rPr lang="en-GB" smtClean="0"/>
              <a:pPr/>
              <a:t>29</a:t>
            </a:fld>
            <a:endParaRPr lang="en-GB" smtClean="0"/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Projectile motion</a:t>
            </a:r>
          </a:p>
        </p:txBody>
      </p:sp>
      <p:sp>
        <p:nvSpPr>
          <p:cNvPr id="100356" name="Text Box 3"/>
          <p:cNvSpPr txBox="1">
            <a:spLocks noChangeArrowheads="1"/>
          </p:cNvSpPr>
          <p:nvPr/>
        </p:nvSpPr>
        <p:spPr bwMode="auto">
          <a:xfrm>
            <a:off x="457200" y="4038600"/>
            <a:ext cx="78486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/>
              <a:t>Vertical motion is affected by gravity –</a:t>
            </a:r>
          </a:p>
          <a:p>
            <a:pPr>
              <a:spcBef>
                <a:spcPct val="50000"/>
              </a:spcBef>
            </a:pPr>
            <a:endParaRPr lang="en-GB" sz="3200"/>
          </a:p>
          <a:p>
            <a:pPr>
              <a:spcBef>
                <a:spcPct val="50000"/>
              </a:spcBef>
            </a:pPr>
            <a:r>
              <a:rPr lang="en-GB" sz="3200"/>
              <a:t>Horizontal motion is affected by friction – </a:t>
            </a:r>
          </a:p>
        </p:txBody>
      </p:sp>
      <p:sp>
        <p:nvSpPr>
          <p:cNvPr id="100357" name="Line 4"/>
          <p:cNvSpPr>
            <a:spLocks noChangeShapeType="1"/>
          </p:cNvSpPr>
          <p:nvPr/>
        </p:nvSpPr>
        <p:spPr bwMode="auto">
          <a:xfrm flipV="1">
            <a:off x="2362200" y="1905000"/>
            <a:ext cx="3262313" cy="1981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GB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362200" y="1828800"/>
            <a:ext cx="3367088" cy="2057400"/>
            <a:chOff x="1488" y="1152"/>
            <a:chExt cx="2121" cy="1296"/>
          </a:xfrm>
        </p:grpSpPr>
        <p:sp>
          <p:nvSpPr>
            <p:cNvPr id="100363" name="Line 6"/>
            <p:cNvSpPr>
              <a:spLocks noChangeShapeType="1"/>
            </p:cNvSpPr>
            <p:nvPr/>
          </p:nvSpPr>
          <p:spPr bwMode="auto">
            <a:xfrm flipV="1">
              <a:off x="1488" y="1152"/>
              <a:ext cx="0" cy="12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00364" name="Line 7"/>
            <p:cNvSpPr>
              <a:spLocks noChangeShapeType="1"/>
            </p:cNvSpPr>
            <p:nvPr/>
          </p:nvSpPr>
          <p:spPr bwMode="auto">
            <a:xfrm flipV="1">
              <a:off x="1497" y="2448"/>
              <a:ext cx="21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GB"/>
            </a:p>
          </p:txBody>
        </p:sp>
      </p:grpSp>
      <p:sp>
        <p:nvSpPr>
          <p:cNvPr id="327688" name="Text Box 8"/>
          <p:cNvSpPr txBox="1">
            <a:spLocks noChangeArrowheads="1"/>
          </p:cNvSpPr>
          <p:nvPr/>
        </p:nvSpPr>
        <p:spPr bwMode="auto">
          <a:xfrm>
            <a:off x="533400" y="2286000"/>
            <a:ext cx="1752600" cy="8223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GB" sz="2400"/>
              <a:t>Vertical component</a:t>
            </a:r>
          </a:p>
        </p:txBody>
      </p:sp>
      <p:sp>
        <p:nvSpPr>
          <p:cNvPr id="327689" name="Text Box 9"/>
          <p:cNvSpPr txBox="1">
            <a:spLocks noChangeArrowheads="1"/>
          </p:cNvSpPr>
          <p:nvPr/>
        </p:nvSpPr>
        <p:spPr bwMode="auto">
          <a:xfrm>
            <a:off x="5181600" y="2971800"/>
            <a:ext cx="1752600" cy="8223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GB" sz="2400"/>
              <a:t>Horizontal component</a:t>
            </a:r>
          </a:p>
        </p:txBody>
      </p:sp>
      <p:sp>
        <p:nvSpPr>
          <p:cNvPr id="327690" name="Text Box 10"/>
          <p:cNvSpPr txBox="1">
            <a:spLocks noChangeArrowheads="1"/>
          </p:cNvSpPr>
          <p:nvPr/>
        </p:nvSpPr>
        <p:spPr bwMode="auto">
          <a:xfrm>
            <a:off x="533400" y="4648200"/>
            <a:ext cx="4324350" cy="584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/>
              <a:t>continually decreasing</a:t>
            </a:r>
            <a:endParaRPr lang="en-GB" sz="3200"/>
          </a:p>
        </p:txBody>
      </p:sp>
      <p:sp>
        <p:nvSpPr>
          <p:cNvPr id="327691" name="Text Box 11"/>
          <p:cNvSpPr txBox="1">
            <a:spLocks noChangeArrowheads="1"/>
          </p:cNvSpPr>
          <p:nvPr/>
        </p:nvSpPr>
        <p:spPr bwMode="auto">
          <a:xfrm>
            <a:off x="2438400" y="6019800"/>
            <a:ext cx="3348038" cy="584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/>
              <a:t>usually negligible</a:t>
            </a:r>
            <a:endParaRPr lang="en-GB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3276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3276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6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27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27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3276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32769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69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327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327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8" grpId="0" build="p" autoUpdateAnimBg="0"/>
      <p:bldP spid="327689" grpId="0" build="p" autoUpdateAnimBg="0"/>
      <p:bldP spid="327690" grpId="0" animBg="1"/>
      <p:bldP spid="32769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6B41F8-ADF2-47D0-A87B-717F2876163D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Displacement or Distance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43000" y="2209800"/>
            <a:ext cx="6705600" cy="3505200"/>
            <a:chOff x="720" y="1392"/>
            <a:chExt cx="4224" cy="2208"/>
          </a:xfrm>
        </p:grpSpPr>
        <p:sp>
          <p:nvSpPr>
            <p:cNvPr id="79884" name="Line 4"/>
            <p:cNvSpPr>
              <a:spLocks noChangeShapeType="1"/>
            </p:cNvSpPr>
            <p:nvPr/>
          </p:nvSpPr>
          <p:spPr bwMode="auto">
            <a:xfrm flipV="1">
              <a:off x="720" y="1728"/>
              <a:ext cx="1104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9885" name="Line 5"/>
            <p:cNvSpPr>
              <a:spLocks noChangeShapeType="1"/>
            </p:cNvSpPr>
            <p:nvPr/>
          </p:nvSpPr>
          <p:spPr bwMode="auto">
            <a:xfrm flipH="1" flipV="1">
              <a:off x="1824" y="1728"/>
              <a:ext cx="384" cy="18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9886" name="Line 6"/>
            <p:cNvSpPr>
              <a:spLocks noChangeShapeType="1"/>
            </p:cNvSpPr>
            <p:nvPr/>
          </p:nvSpPr>
          <p:spPr bwMode="auto">
            <a:xfrm>
              <a:off x="3936" y="1392"/>
              <a:ext cx="1008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9887" name="Line 7"/>
            <p:cNvSpPr>
              <a:spLocks noChangeShapeType="1"/>
            </p:cNvSpPr>
            <p:nvPr/>
          </p:nvSpPr>
          <p:spPr bwMode="auto">
            <a:xfrm flipV="1">
              <a:off x="2832" y="1392"/>
              <a:ext cx="1104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9888" name="Line 8"/>
            <p:cNvSpPr>
              <a:spLocks noChangeShapeType="1"/>
            </p:cNvSpPr>
            <p:nvPr/>
          </p:nvSpPr>
          <p:spPr bwMode="auto">
            <a:xfrm flipV="1">
              <a:off x="2208" y="2352"/>
              <a:ext cx="624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9877" name="Text Box 9"/>
          <p:cNvSpPr txBox="1">
            <a:spLocks noChangeArrowheads="1"/>
          </p:cNvSpPr>
          <p:nvPr/>
        </p:nvSpPr>
        <p:spPr bwMode="auto">
          <a:xfrm>
            <a:off x="685800" y="4191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/>
              <a:t>A</a:t>
            </a:r>
          </a:p>
        </p:txBody>
      </p:sp>
      <p:sp>
        <p:nvSpPr>
          <p:cNvPr id="79878" name="Text Box 10"/>
          <p:cNvSpPr txBox="1">
            <a:spLocks noChangeArrowheads="1"/>
          </p:cNvSpPr>
          <p:nvPr/>
        </p:nvSpPr>
        <p:spPr bwMode="auto">
          <a:xfrm>
            <a:off x="8077200" y="3733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/>
              <a:t>B</a:t>
            </a:r>
          </a:p>
        </p:txBody>
      </p:sp>
      <p:sp>
        <p:nvSpPr>
          <p:cNvPr id="79879" name="Text Box 11"/>
          <p:cNvSpPr txBox="1">
            <a:spLocks noChangeArrowheads="1"/>
          </p:cNvSpPr>
          <p:nvPr/>
        </p:nvSpPr>
        <p:spPr bwMode="auto">
          <a:xfrm>
            <a:off x="304800" y="1600200"/>
            <a:ext cx="3657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Length of journey in meters =</a:t>
            </a:r>
          </a:p>
        </p:txBody>
      </p:sp>
      <p:sp>
        <p:nvSpPr>
          <p:cNvPr id="308236" name="Line 12"/>
          <p:cNvSpPr>
            <a:spLocks noChangeShapeType="1"/>
          </p:cNvSpPr>
          <p:nvPr/>
        </p:nvSpPr>
        <p:spPr bwMode="auto">
          <a:xfrm flipV="1">
            <a:off x="1143000" y="3886200"/>
            <a:ext cx="6705600" cy="381000"/>
          </a:xfrm>
          <a:prstGeom prst="line">
            <a:avLst/>
          </a:prstGeom>
          <a:noFill/>
          <a:ln w="571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9881" name="Text Box 13"/>
          <p:cNvSpPr txBox="1">
            <a:spLocks noChangeArrowheads="1"/>
          </p:cNvSpPr>
          <p:nvPr/>
        </p:nvSpPr>
        <p:spPr bwMode="auto">
          <a:xfrm>
            <a:off x="4800600" y="4800600"/>
            <a:ext cx="4038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Straight line from start to finish in meters =  </a:t>
            </a:r>
          </a:p>
        </p:txBody>
      </p:sp>
      <p:sp>
        <p:nvSpPr>
          <p:cNvPr id="308238" name="Text Box 14"/>
          <p:cNvSpPr txBox="1">
            <a:spLocks noChangeArrowheads="1"/>
          </p:cNvSpPr>
          <p:nvPr/>
        </p:nvSpPr>
        <p:spPr bwMode="auto">
          <a:xfrm>
            <a:off x="1835150" y="1989138"/>
            <a:ext cx="1530350" cy="519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distance</a:t>
            </a:r>
          </a:p>
        </p:txBody>
      </p:sp>
      <p:sp>
        <p:nvSpPr>
          <p:cNvPr id="308239" name="Text Box 15"/>
          <p:cNvSpPr txBox="1">
            <a:spLocks noChangeArrowheads="1"/>
          </p:cNvSpPr>
          <p:nvPr/>
        </p:nvSpPr>
        <p:spPr bwMode="auto">
          <a:xfrm>
            <a:off x="4932363" y="5661025"/>
            <a:ext cx="229235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displacement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36" grpId="0" animBg="1"/>
      <p:bldP spid="308238" grpId="0" animBg="1"/>
      <p:bldP spid="30823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0F34AD-49A9-4F3F-9266-B821C728745C}" type="slidenum">
              <a:rPr lang="en-GB" smtClean="0"/>
              <a:pPr/>
              <a:t>30</a:t>
            </a:fld>
            <a:endParaRPr lang="en-GB" smtClean="0"/>
          </a:p>
        </p:txBody>
      </p:sp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7620000" cy="14319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/>
              <a:t>Variations in vertical and horizontal components</a:t>
            </a:r>
          </a:p>
        </p:txBody>
      </p:sp>
      <p:sp>
        <p:nvSpPr>
          <p:cNvPr id="328707" name="Arc 3"/>
          <p:cNvSpPr>
            <a:spLocks/>
          </p:cNvSpPr>
          <p:nvPr/>
        </p:nvSpPr>
        <p:spPr bwMode="auto">
          <a:xfrm rot="13071570" flipV="1">
            <a:off x="1676400" y="2819400"/>
            <a:ext cx="5888038" cy="4284663"/>
          </a:xfrm>
          <a:custGeom>
            <a:avLst/>
            <a:gdLst>
              <a:gd name="T0" fmla="*/ 0 w 24274"/>
              <a:gd name="T1" fmla="*/ 2147483647 h 21600"/>
              <a:gd name="T2" fmla="*/ 2147483647 w 24274"/>
              <a:gd name="T3" fmla="*/ 2147483647 h 21600"/>
              <a:gd name="T4" fmla="*/ 2147483647 w 24274"/>
              <a:gd name="T5" fmla="*/ 2147483647 h 21600"/>
              <a:gd name="T6" fmla="*/ 0 60000 65536"/>
              <a:gd name="T7" fmla="*/ 0 60000 65536"/>
              <a:gd name="T8" fmla="*/ 0 60000 65536"/>
              <a:gd name="T9" fmla="*/ 0 w 24274"/>
              <a:gd name="T10" fmla="*/ 0 h 21600"/>
              <a:gd name="T11" fmla="*/ 24274 w 2427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274" h="21600" fill="none" extrusionOk="0">
                <a:moveTo>
                  <a:pt x="0" y="166"/>
                </a:moveTo>
                <a:cubicBezTo>
                  <a:pt x="887" y="55"/>
                  <a:pt x="1780" y="-1"/>
                  <a:pt x="2674" y="0"/>
                </a:cubicBezTo>
                <a:cubicBezTo>
                  <a:pt x="14603" y="0"/>
                  <a:pt x="24274" y="9670"/>
                  <a:pt x="24274" y="21600"/>
                </a:cubicBezTo>
              </a:path>
              <a:path w="24274" h="21600" stroke="0" extrusionOk="0">
                <a:moveTo>
                  <a:pt x="0" y="166"/>
                </a:moveTo>
                <a:cubicBezTo>
                  <a:pt x="887" y="55"/>
                  <a:pt x="1780" y="-1"/>
                  <a:pt x="2674" y="0"/>
                </a:cubicBezTo>
                <a:cubicBezTo>
                  <a:pt x="14603" y="0"/>
                  <a:pt x="24274" y="9670"/>
                  <a:pt x="24274" y="21600"/>
                </a:cubicBezTo>
                <a:lnTo>
                  <a:pt x="2674" y="2160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28708" name="Line 4"/>
          <p:cNvSpPr>
            <a:spLocks noChangeShapeType="1"/>
          </p:cNvSpPr>
          <p:nvPr/>
        </p:nvSpPr>
        <p:spPr bwMode="auto">
          <a:xfrm flipV="1">
            <a:off x="990600" y="41148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GB"/>
          </a:p>
        </p:txBody>
      </p:sp>
      <p:sp>
        <p:nvSpPr>
          <p:cNvPr id="328709" name="Line 5"/>
          <p:cNvSpPr>
            <a:spLocks noChangeShapeType="1"/>
          </p:cNvSpPr>
          <p:nvPr/>
        </p:nvSpPr>
        <p:spPr bwMode="auto">
          <a:xfrm flipH="1">
            <a:off x="8153400" y="50292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GB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990600" y="3352800"/>
            <a:ext cx="7848600" cy="1676400"/>
            <a:chOff x="624" y="1824"/>
            <a:chExt cx="4944" cy="1056"/>
          </a:xfrm>
        </p:grpSpPr>
        <p:sp>
          <p:nvSpPr>
            <p:cNvPr id="101387" name="Line 7"/>
            <p:cNvSpPr>
              <a:spLocks noChangeShapeType="1"/>
            </p:cNvSpPr>
            <p:nvPr/>
          </p:nvSpPr>
          <p:spPr bwMode="auto">
            <a:xfrm flipV="1">
              <a:off x="624" y="2784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01388" name="Line 8"/>
            <p:cNvSpPr>
              <a:spLocks noChangeShapeType="1"/>
            </p:cNvSpPr>
            <p:nvPr/>
          </p:nvSpPr>
          <p:spPr bwMode="auto">
            <a:xfrm flipV="1">
              <a:off x="2592" y="1824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01389" name="Line 9"/>
            <p:cNvSpPr>
              <a:spLocks noChangeShapeType="1"/>
            </p:cNvSpPr>
            <p:nvPr/>
          </p:nvSpPr>
          <p:spPr bwMode="auto">
            <a:xfrm flipV="1">
              <a:off x="5184" y="2880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01390" name="Line 10"/>
            <p:cNvSpPr>
              <a:spLocks noChangeShapeType="1"/>
            </p:cNvSpPr>
            <p:nvPr/>
          </p:nvSpPr>
          <p:spPr bwMode="auto">
            <a:xfrm flipV="1">
              <a:off x="1488" y="2112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01391" name="Line 11"/>
            <p:cNvSpPr>
              <a:spLocks noChangeShapeType="1"/>
            </p:cNvSpPr>
            <p:nvPr/>
          </p:nvSpPr>
          <p:spPr bwMode="auto">
            <a:xfrm flipV="1">
              <a:off x="4176" y="2208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GB"/>
            </a:p>
          </p:txBody>
        </p:sp>
      </p:grpSp>
      <p:sp>
        <p:nvSpPr>
          <p:cNvPr id="328716" name="Line 12"/>
          <p:cNvSpPr>
            <a:spLocks noChangeShapeType="1"/>
          </p:cNvSpPr>
          <p:nvPr/>
        </p:nvSpPr>
        <p:spPr bwMode="auto">
          <a:xfrm flipV="1">
            <a:off x="2362200" y="3429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GB"/>
          </a:p>
        </p:txBody>
      </p:sp>
      <p:sp>
        <p:nvSpPr>
          <p:cNvPr id="328717" name="Line 13"/>
          <p:cNvSpPr>
            <a:spLocks noChangeShapeType="1"/>
          </p:cNvSpPr>
          <p:nvPr/>
        </p:nvSpPr>
        <p:spPr bwMode="auto">
          <a:xfrm flipH="1">
            <a:off x="6629400" y="3962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GB"/>
          </a:p>
        </p:txBody>
      </p:sp>
      <p:sp>
        <p:nvSpPr>
          <p:cNvPr id="101386" name="Text Box 14"/>
          <p:cNvSpPr txBox="1">
            <a:spLocks noChangeArrowheads="1"/>
          </p:cNvSpPr>
          <p:nvPr/>
        </p:nvSpPr>
        <p:spPr bwMode="auto">
          <a:xfrm>
            <a:off x="533400" y="1600200"/>
            <a:ext cx="81534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GB" sz="3200"/>
              <a:t>This causes the observed parabolic flight and affects the motion components as follows: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7" grpId="0" animBg="1"/>
      <p:bldP spid="328708" grpId="0" animBg="1"/>
      <p:bldP spid="328709" grpId="0" animBg="1"/>
      <p:bldP spid="328716" grpId="0" animBg="1"/>
      <p:bldP spid="32871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A09199-7DAA-4BA0-BFC6-04239FE4B0E7}" type="slidenum">
              <a:rPr lang="en-GB" smtClean="0"/>
              <a:pPr/>
              <a:t>31</a:t>
            </a:fld>
            <a:endParaRPr lang="en-GB" smtClean="0"/>
          </a:p>
        </p:txBody>
      </p:sp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Projectile motion</a:t>
            </a:r>
          </a:p>
        </p:txBody>
      </p:sp>
      <p:sp>
        <p:nvSpPr>
          <p:cNvPr id="102404" name="Text Box 3"/>
          <p:cNvSpPr txBox="1">
            <a:spLocks noChangeArrowheads="1"/>
          </p:cNvSpPr>
          <p:nvPr/>
        </p:nvSpPr>
        <p:spPr bwMode="auto">
          <a:xfrm>
            <a:off x="457200" y="4191000"/>
            <a:ext cx="677862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GB" sz="3200"/>
              <a:t>Factors affecting distance travelled:</a:t>
            </a:r>
          </a:p>
          <a:p>
            <a:pPr eaLnBrk="0" hangingPunct="0">
              <a:buClr>
                <a:schemeClr val="tx1"/>
              </a:buClr>
              <a:buFontTx/>
              <a:buChar char="•"/>
            </a:pPr>
            <a:r>
              <a:rPr lang="en-GB" sz="3200"/>
              <a:t> </a:t>
            </a:r>
          </a:p>
          <a:p>
            <a:pPr eaLnBrk="0" hangingPunct="0">
              <a:buClr>
                <a:schemeClr val="tx1"/>
              </a:buClr>
              <a:buFontTx/>
              <a:buChar char="•"/>
            </a:pPr>
            <a:r>
              <a:rPr lang="en-GB" sz="3200"/>
              <a:t> </a:t>
            </a:r>
          </a:p>
          <a:p>
            <a:pPr eaLnBrk="0" hangingPunct="0">
              <a:buClr>
                <a:schemeClr val="tx1"/>
              </a:buClr>
              <a:buFontTx/>
              <a:buChar char="•"/>
            </a:pPr>
            <a:r>
              <a:rPr lang="en-GB" sz="3200"/>
              <a:t>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362200" y="1828800"/>
            <a:ext cx="3367088" cy="2057400"/>
            <a:chOff x="1488" y="1152"/>
            <a:chExt cx="2121" cy="1296"/>
          </a:xfrm>
        </p:grpSpPr>
        <p:sp>
          <p:nvSpPr>
            <p:cNvPr id="102409" name="Line 5"/>
            <p:cNvSpPr>
              <a:spLocks noChangeShapeType="1"/>
            </p:cNvSpPr>
            <p:nvPr/>
          </p:nvSpPr>
          <p:spPr bwMode="auto">
            <a:xfrm flipV="1">
              <a:off x="1488" y="1200"/>
              <a:ext cx="2055" cy="124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GB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488" y="1152"/>
              <a:ext cx="2121" cy="1296"/>
              <a:chOff x="1488" y="1152"/>
              <a:chExt cx="2121" cy="1296"/>
            </a:xfrm>
          </p:grpSpPr>
          <p:sp>
            <p:nvSpPr>
              <p:cNvPr id="102411" name="Line 7"/>
              <p:cNvSpPr>
                <a:spLocks noChangeShapeType="1"/>
              </p:cNvSpPr>
              <p:nvPr/>
            </p:nvSpPr>
            <p:spPr bwMode="auto">
              <a:xfrm flipV="1">
                <a:off x="1488" y="1152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102412" name="Line 8"/>
              <p:cNvSpPr>
                <a:spLocks noChangeShapeType="1"/>
              </p:cNvSpPr>
              <p:nvPr/>
            </p:nvSpPr>
            <p:spPr bwMode="auto">
              <a:xfrm flipV="1">
                <a:off x="1497" y="2448"/>
                <a:ext cx="211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GB"/>
              </a:p>
            </p:txBody>
          </p:sp>
        </p:grpSp>
      </p:grp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827088" y="4652963"/>
            <a:ext cx="3251200" cy="5794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GB" sz="3200"/>
              <a:t>Speed of release </a:t>
            </a:r>
          </a:p>
        </p:txBody>
      </p:sp>
      <p:sp>
        <p:nvSpPr>
          <p:cNvPr id="329738" name="Text Box 10"/>
          <p:cNvSpPr txBox="1">
            <a:spLocks noChangeArrowheads="1"/>
          </p:cNvSpPr>
          <p:nvPr/>
        </p:nvSpPr>
        <p:spPr bwMode="auto">
          <a:xfrm>
            <a:off x="827088" y="5157788"/>
            <a:ext cx="3251200" cy="5794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GB" sz="3200"/>
              <a:t>Height of release </a:t>
            </a:r>
          </a:p>
        </p:txBody>
      </p:sp>
      <p:sp>
        <p:nvSpPr>
          <p:cNvPr id="329739" name="Text Box 11"/>
          <p:cNvSpPr txBox="1">
            <a:spLocks noChangeArrowheads="1"/>
          </p:cNvSpPr>
          <p:nvPr/>
        </p:nvSpPr>
        <p:spPr bwMode="auto">
          <a:xfrm>
            <a:off x="827088" y="5661025"/>
            <a:ext cx="316865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GB" sz="3200"/>
              <a:t>Angle of release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7" grpId="0" build="p" autoUpdateAnimBg="0"/>
      <p:bldP spid="329738" grpId="0" build="p" autoUpdateAnimBg="0"/>
      <p:bldP spid="329739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Typical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GB" dirty="0" smtClean="0"/>
              <a:t>Elite golfers use their clubs to overcome the forces acting on the golf ball so that it travels long distances.</a:t>
            </a:r>
          </a:p>
          <a:p>
            <a:pPr>
              <a:buNone/>
            </a:pPr>
            <a:r>
              <a:rPr lang="en-GB" dirty="0" smtClean="0"/>
              <a:t>(</a:t>
            </a:r>
            <a:r>
              <a:rPr lang="en-GB" dirty="0" err="1" smtClean="0"/>
              <a:t>i</a:t>
            </a:r>
            <a:r>
              <a:rPr lang="en-GB" dirty="0" smtClean="0"/>
              <a:t>)	Describe how the impact of the golf club, gravity and air resistance affect the velocity </a:t>
            </a:r>
            <a:r>
              <a:rPr lang="en-GB" b="1" dirty="0" smtClean="0"/>
              <a:t>and</a:t>
            </a:r>
            <a:r>
              <a:rPr lang="en-GB" dirty="0" smtClean="0"/>
              <a:t> acceleration of a golf ball.			</a:t>
            </a:r>
            <a:r>
              <a:rPr lang="en-GB" i="1" dirty="0" smtClean="0"/>
              <a:t>(4 marks)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(ii)The flight of a golf ball is said to be parabolic.  Explain the term parabolic </a:t>
            </a:r>
            <a:r>
              <a:rPr lang="en-GB" b="1" dirty="0" smtClean="0"/>
              <a:t>and</a:t>
            </a:r>
            <a:r>
              <a:rPr lang="en-GB" dirty="0" smtClean="0"/>
              <a:t> the main factors that limit the distance that a golf ball will travel in flight.						</a:t>
            </a:r>
            <a:r>
              <a:rPr lang="en-GB" i="1" dirty="0" smtClean="0"/>
              <a:t>(4 marks)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en-GB" dirty="0" smtClean="0"/>
              <a:t>(</a:t>
            </a:r>
            <a:r>
              <a:rPr lang="en-GB" dirty="0" err="1" smtClean="0"/>
              <a:t>i</a:t>
            </a:r>
            <a:r>
              <a:rPr lang="en-GB" dirty="0" smtClean="0"/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Golf club - Applies force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Gives acceleration/changes momentum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Gravity - Only affects vertical component of flight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Reduces/negative effect on velocity/ decelerates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Air resistance - Affects both vertical and horizontal components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Reduces/negative effect on velocity/ decelerates</a:t>
            </a:r>
          </a:p>
          <a:p>
            <a:pPr marL="514350" indent="-514350">
              <a:buNone/>
            </a:pPr>
            <a:r>
              <a:rPr lang="en-GB" dirty="0" smtClean="0"/>
              <a:t>(ii)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Left and right sides match/mirror each other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Height of release – higher height above landing more distance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Angle of release – closer to 45</a:t>
            </a:r>
            <a:r>
              <a:rPr lang="en-GB" baseline="30000" dirty="0" smtClean="0"/>
              <a:t>°</a:t>
            </a:r>
            <a:r>
              <a:rPr lang="en-GB" dirty="0" smtClean="0"/>
              <a:t> the better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Speed of release – more force more speed more distance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Factors affecting the fight of a parabola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/>
              <a:t>Velocity of Release- </a:t>
            </a:r>
            <a:r>
              <a:rPr lang="en-GB" dirty="0" smtClean="0"/>
              <a:t>increase in speed of release = increase in displacement of projectile.</a:t>
            </a:r>
          </a:p>
          <a:p>
            <a:endParaRPr lang="en-GB" dirty="0" smtClean="0"/>
          </a:p>
          <a:p>
            <a:r>
              <a:rPr lang="en-GB" b="1" u="sng" dirty="0" smtClean="0"/>
              <a:t>Height of Release- </a:t>
            </a:r>
            <a:r>
              <a:rPr lang="en-GB" dirty="0" smtClean="0"/>
              <a:t>increase in release height= increase in displacement of projectile.</a:t>
            </a:r>
          </a:p>
        </p:txBody>
      </p:sp>
    </p:spTree>
    <p:extLst>
      <p:ext uri="{BB962C8B-B14F-4D97-AF65-F5344CB8AC3E}">
        <p14:creationId xmlns:p14="http://schemas.microsoft.com/office/powerpoint/2010/main" val="32457698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Angle of </a:t>
            </a:r>
            <a:r>
              <a:rPr lang="en-GB" b="1" u="sng" dirty="0" smtClean="0"/>
              <a:t>Release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GB" b="1" u="sng" dirty="0" smtClean="0"/>
              <a:t>Release </a:t>
            </a:r>
            <a:r>
              <a:rPr lang="en-GB" b="1" u="sng" dirty="0"/>
              <a:t>height= landing </a:t>
            </a:r>
            <a:r>
              <a:rPr lang="en-GB" b="1" u="sng" dirty="0" smtClean="0"/>
              <a:t>height</a:t>
            </a:r>
          </a:p>
          <a:p>
            <a:pPr marL="0" indent="0">
              <a:buNone/>
            </a:pPr>
            <a:r>
              <a:rPr lang="en-GB" dirty="0" smtClean="0"/>
              <a:t>Lofted pass in footy= 45 degrees</a:t>
            </a:r>
          </a:p>
          <a:p>
            <a:pPr marL="0" indent="0">
              <a:buNone/>
            </a:pPr>
            <a:r>
              <a:rPr lang="en-GB" b="1" u="sng" dirty="0" smtClean="0"/>
              <a:t>2) Release height&gt; landing height</a:t>
            </a:r>
          </a:p>
          <a:p>
            <a:pPr marL="0" indent="0">
              <a:buNone/>
            </a:pPr>
            <a:r>
              <a:rPr lang="en-GB" dirty="0" smtClean="0"/>
              <a:t>Shot put= &lt; 45 degrees</a:t>
            </a:r>
          </a:p>
          <a:p>
            <a:pPr marL="0" indent="0">
              <a:buNone/>
            </a:pPr>
            <a:r>
              <a:rPr lang="en-GB" b="1" u="sng" dirty="0" smtClean="0"/>
              <a:t>3) Release height&lt; landing height</a:t>
            </a:r>
          </a:p>
          <a:p>
            <a:pPr marL="0" indent="0">
              <a:buNone/>
            </a:pPr>
            <a:r>
              <a:rPr lang="en-GB" dirty="0" smtClean="0"/>
              <a:t>Bunker shot in golf &gt;45 degrees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86003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50402A-DF0B-46CF-8B54-6EE4D9486818}" type="slidenum">
              <a:rPr lang="en-GB" smtClean="0"/>
              <a:pPr/>
              <a:t>36</a:t>
            </a:fld>
            <a:endParaRPr lang="en-GB" smtClean="0"/>
          </a:p>
        </p:txBody>
      </p:sp>
      <p:sp>
        <p:nvSpPr>
          <p:cNvPr id="1034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Impulse</a:t>
            </a:r>
          </a:p>
        </p:txBody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17713"/>
            <a:ext cx="6623050" cy="2325687"/>
          </a:xfrm>
          <a:noFill/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GB" smtClean="0"/>
              <a:t> </a:t>
            </a:r>
          </a:p>
          <a:p>
            <a:pPr eaLnBrk="1" hangingPunct="1">
              <a:buClr>
                <a:schemeClr val="tx1"/>
              </a:buClr>
            </a:pPr>
            <a:r>
              <a:rPr lang="en-GB" smtClean="0"/>
              <a:t>Measured during               – force platforms on track</a:t>
            </a:r>
          </a:p>
          <a:p>
            <a:pPr eaLnBrk="1" hangingPunct="1">
              <a:buClr>
                <a:schemeClr val="tx1"/>
              </a:buClr>
            </a:pPr>
            <a:r>
              <a:rPr lang="en-GB" smtClean="0"/>
              <a:t>Displayed as  </a:t>
            </a:r>
          </a:p>
          <a:p>
            <a:pPr eaLnBrk="1" hangingPunct="1">
              <a:buClr>
                <a:schemeClr val="tx1"/>
              </a:buClr>
            </a:pPr>
            <a:endParaRPr lang="en-GB" smtClean="0"/>
          </a:p>
        </p:txBody>
      </p:sp>
      <p:sp>
        <p:nvSpPr>
          <p:cNvPr id="332804" name="Rectangle 4"/>
          <p:cNvSpPr>
            <a:spLocks noChangeArrowheads="1"/>
          </p:cNvSpPr>
          <p:nvPr/>
        </p:nvSpPr>
        <p:spPr bwMode="auto">
          <a:xfrm>
            <a:off x="1042988" y="1916113"/>
            <a:ext cx="2519362" cy="6492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</a:pPr>
            <a:r>
              <a:rPr lang="en-GB" sz="3200"/>
              <a:t>Force x time</a:t>
            </a:r>
          </a:p>
        </p:txBody>
      </p:sp>
      <p:sp>
        <p:nvSpPr>
          <p:cNvPr id="332805" name="Rectangle 5"/>
          <p:cNvSpPr>
            <a:spLocks noChangeArrowheads="1"/>
          </p:cNvSpPr>
          <p:nvPr/>
        </p:nvSpPr>
        <p:spPr bwMode="auto">
          <a:xfrm>
            <a:off x="4211638" y="2565400"/>
            <a:ext cx="1725612" cy="6191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</a:pPr>
            <a:r>
              <a:rPr lang="en-GB" sz="3200"/>
              <a:t>sprinting</a:t>
            </a:r>
          </a:p>
        </p:txBody>
      </p:sp>
      <p:sp>
        <p:nvSpPr>
          <p:cNvPr id="332806" name="Rectangle 6"/>
          <p:cNvSpPr>
            <a:spLocks noChangeArrowheads="1"/>
          </p:cNvSpPr>
          <p:nvPr/>
        </p:nvSpPr>
        <p:spPr bwMode="auto">
          <a:xfrm>
            <a:off x="3492500" y="3644900"/>
            <a:ext cx="3309938" cy="6191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</a:pPr>
            <a:r>
              <a:rPr lang="en-GB" sz="3200"/>
              <a:t>Force.time graph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4" grpId="0" build="p" autoUpdateAnimBg="0"/>
      <p:bldP spid="332805" grpId="0" build="p" autoUpdateAnimBg="0"/>
      <p:bldP spid="332806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E0A2E4-570D-4D15-BEEC-AF56444B9855}" type="slidenum">
              <a:rPr lang="en-GB" smtClean="0"/>
              <a:pPr/>
              <a:t>37</a:t>
            </a:fld>
            <a:endParaRPr lang="en-GB" smtClean="0"/>
          </a:p>
        </p:txBody>
      </p:sp>
      <p:sp>
        <p:nvSpPr>
          <p:cNvPr id="104451" name="Line 2"/>
          <p:cNvSpPr>
            <a:spLocks noChangeShapeType="1"/>
          </p:cNvSpPr>
          <p:nvPr/>
        </p:nvSpPr>
        <p:spPr bwMode="auto">
          <a:xfrm>
            <a:off x="2057400" y="2133600"/>
            <a:ext cx="0" cy="4191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GB"/>
          </a:p>
        </p:txBody>
      </p:sp>
      <p:sp>
        <p:nvSpPr>
          <p:cNvPr id="104452" name="Line 3"/>
          <p:cNvSpPr>
            <a:spLocks noChangeShapeType="1"/>
          </p:cNvSpPr>
          <p:nvPr/>
        </p:nvSpPr>
        <p:spPr bwMode="auto">
          <a:xfrm flipH="1" flipV="1">
            <a:off x="2057400" y="4038600"/>
            <a:ext cx="55626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GB"/>
          </a:p>
        </p:txBody>
      </p:sp>
      <p:sp>
        <p:nvSpPr>
          <p:cNvPr id="104453" name="Text Box 4"/>
          <p:cNvSpPr txBox="1">
            <a:spLocks noChangeArrowheads="1"/>
          </p:cNvSpPr>
          <p:nvPr/>
        </p:nvSpPr>
        <p:spPr bwMode="auto">
          <a:xfrm>
            <a:off x="7772400" y="37338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time</a:t>
            </a:r>
          </a:p>
        </p:txBody>
      </p:sp>
      <p:sp>
        <p:nvSpPr>
          <p:cNvPr id="104454" name="Text Box 5"/>
          <p:cNvSpPr txBox="1">
            <a:spLocks noChangeArrowheads="1"/>
          </p:cNvSpPr>
          <p:nvPr/>
        </p:nvSpPr>
        <p:spPr bwMode="auto">
          <a:xfrm>
            <a:off x="457200" y="38100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force</a:t>
            </a:r>
          </a:p>
        </p:txBody>
      </p:sp>
      <p:sp>
        <p:nvSpPr>
          <p:cNvPr id="104455" name="Text Box 6"/>
          <p:cNvSpPr txBox="1">
            <a:spLocks noChangeArrowheads="1"/>
          </p:cNvSpPr>
          <p:nvPr/>
        </p:nvSpPr>
        <p:spPr bwMode="auto">
          <a:xfrm>
            <a:off x="304800" y="55626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negative</a:t>
            </a:r>
          </a:p>
        </p:txBody>
      </p:sp>
      <p:sp>
        <p:nvSpPr>
          <p:cNvPr id="104456" name="Text Box 7"/>
          <p:cNvSpPr txBox="1">
            <a:spLocks noChangeArrowheads="1"/>
          </p:cNvSpPr>
          <p:nvPr/>
        </p:nvSpPr>
        <p:spPr bwMode="auto">
          <a:xfrm>
            <a:off x="304800" y="21336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positive</a:t>
            </a:r>
          </a:p>
        </p:txBody>
      </p:sp>
      <p:sp>
        <p:nvSpPr>
          <p:cNvPr id="333832" name="Text Box 8"/>
          <p:cNvSpPr txBox="1">
            <a:spLocks noChangeArrowheads="1"/>
          </p:cNvSpPr>
          <p:nvPr/>
        </p:nvSpPr>
        <p:spPr bwMode="auto">
          <a:xfrm>
            <a:off x="2667000" y="609600"/>
            <a:ext cx="5434013" cy="13112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GB" sz="3200"/>
              <a:t> Impulse = force x time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GB" sz="3200"/>
              <a:t> shown as area under graph</a:t>
            </a:r>
          </a:p>
        </p:txBody>
      </p:sp>
      <p:sp>
        <p:nvSpPr>
          <p:cNvPr id="104458" name="Freeform 9"/>
          <p:cNvSpPr>
            <a:spLocks/>
          </p:cNvSpPr>
          <p:nvPr/>
        </p:nvSpPr>
        <p:spPr bwMode="auto">
          <a:xfrm>
            <a:off x="2051050" y="3284538"/>
            <a:ext cx="5562600" cy="1968500"/>
          </a:xfrm>
          <a:custGeom>
            <a:avLst/>
            <a:gdLst>
              <a:gd name="T0" fmla="*/ 0 w 3504"/>
              <a:gd name="T1" fmla="*/ 2147483647 h 1240"/>
              <a:gd name="T2" fmla="*/ 2147483647 w 3504"/>
              <a:gd name="T3" fmla="*/ 2147483647 h 1240"/>
              <a:gd name="T4" fmla="*/ 2147483647 w 3504"/>
              <a:gd name="T5" fmla="*/ 2147483647 h 1240"/>
              <a:gd name="T6" fmla="*/ 2147483647 w 3504"/>
              <a:gd name="T7" fmla="*/ 2147483647 h 1240"/>
              <a:gd name="T8" fmla="*/ 2147483647 w 3504"/>
              <a:gd name="T9" fmla="*/ 2147483647 h 1240"/>
              <a:gd name="T10" fmla="*/ 2147483647 w 3504"/>
              <a:gd name="T11" fmla="*/ 2147483647 h 1240"/>
              <a:gd name="T12" fmla="*/ 2147483647 w 3504"/>
              <a:gd name="T13" fmla="*/ 2147483647 h 1240"/>
              <a:gd name="T14" fmla="*/ 2147483647 w 3504"/>
              <a:gd name="T15" fmla="*/ 2147483647 h 1240"/>
              <a:gd name="T16" fmla="*/ 2147483647 w 3504"/>
              <a:gd name="T17" fmla="*/ 2147483647 h 1240"/>
              <a:gd name="T18" fmla="*/ 2147483647 w 3504"/>
              <a:gd name="T19" fmla="*/ 2147483647 h 1240"/>
              <a:gd name="T20" fmla="*/ 2147483647 w 3504"/>
              <a:gd name="T21" fmla="*/ 2147483647 h 1240"/>
              <a:gd name="T22" fmla="*/ 2147483647 w 3504"/>
              <a:gd name="T23" fmla="*/ 2147483647 h 1240"/>
              <a:gd name="T24" fmla="*/ 2147483647 w 3504"/>
              <a:gd name="T25" fmla="*/ 2147483647 h 124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504"/>
              <a:gd name="T40" fmla="*/ 0 h 1240"/>
              <a:gd name="T41" fmla="*/ 3504 w 3504"/>
              <a:gd name="T42" fmla="*/ 1240 h 124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504" h="1240">
                <a:moveTo>
                  <a:pt x="0" y="504"/>
                </a:moveTo>
                <a:cubicBezTo>
                  <a:pt x="16" y="572"/>
                  <a:pt x="32" y="640"/>
                  <a:pt x="96" y="744"/>
                </a:cubicBezTo>
                <a:cubicBezTo>
                  <a:pt x="160" y="848"/>
                  <a:pt x="272" y="1048"/>
                  <a:pt x="384" y="1128"/>
                </a:cubicBezTo>
                <a:cubicBezTo>
                  <a:pt x="496" y="1208"/>
                  <a:pt x="656" y="1208"/>
                  <a:pt x="768" y="1224"/>
                </a:cubicBezTo>
                <a:cubicBezTo>
                  <a:pt x="880" y="1240"/>
                  <a:pt x="952" y="1232"/>
                  <a:pt x="1056" y="1224"/>
                </a:cubicBezTo>
                <a:cubicBezTo>
                  <a:pt x="1160" y="1216"/>
                  <a:pt x="1280" y="1224"/>
                  <a:pt x="1392" y="1176"/>
                </a:cubicBezTo>
                <a:cubicBezTo>
                  <a:pt x="1504" y="1128"/>
                  <a:pt x="1632" y="1048"/>
                  <a:pt x="1728" y="936"/>
                </a:cubicBezTo>
                <a:cubicBezTo>
                  <a:pt x="1824" y="824"/>
                  <a:pt x="1880" y="632"/>
                  <a:pt x="1968" y="504"/>
                </a:cubicBezTo>
                <a:cubicBezTo>
                  <a:pt x="2056" y="376"/>
                  <a:pt x="2144" y="248"/>
                  <a:pt x="2256" y="168"/>
                </a:cubicBezTo>
                <a:cubicBezTo>
                  <a:pt x="2368" y="88"/>
                  <a:pt x="2512" y="48"/>
                  <a:pt x="2640" y="24"/>
                </a:cubicBezTo>
                <a:cubicBezTo>
                  <a:pt x="2768" y="0"/>
                  <a:pt x="2920" y="8"/>
                  <a:pt x="3024" y="24"/>
                </a:cubicBezTo>
                <a:cubicBezTo>
                  <a:pt x="3128" y="40"/>
                  <a:pt x="3184" y="48"/>
                  <a:pt x="3264" y="120"/>
                </a:cubicBezTo>
                <a:cubicBezTo>
                  <a:pt x="3344" y="192"/>
                  <a:pt x="3464" y="400"/>
                  <a:pt x="3504" y="456"/>
                </a:cubicBezTo>
              </a:path>
            </a:pathLst>
          </a:cu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8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32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B096C7-5D32-4F53-8DF7-E644F2CB3EFF}" type="slidenum">
              <a:rPr lang="en-GB" smtClean="0"/>
              <a:pPr/>
              <a:t>38</a:t>
            </a:fld>
            <a:endParaRPr lang="en-GB" smtClean="0"/>
          </a:p>
        </p:txBody>
      </p:sp>
      <p:sp>
        <p:nvSpPr>
          <p:cNvPr id="1054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2017713"/>
            <a:ext cx="8193088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GB" smtClean="0"/>
              <a:t>Impulse is mainly concerned with </a:t>
            </a:r>
          </a:p>
          <a:p>
            <a:pPr eaLnBrk="1" hangingPunct="1">
              <a:buClr>
                <a:schemeClr val="tx1"/>
              </a:buClr>
            </a:pPr>
            <a:endParaRPr lang="en-GB" smtClean="0"/>
          </a:p>
          <a:p>
            <a:pPr eaLnBrk="1" hangingPunct="1">
              <a:buClr>
                <a:schemeClr val="tx1"/>
              </a:buClr>
            </a:pPr>
            <a:r>
              <a:rPr lang="en-GB" smtClean="0"/>
              <a:t>Involves </a:t>
            </a:r>
          </a:p>
          <a:p>
            <a:pPr eaLnBrk="1" hangingPunct="1">
              <a:buClr>
                <a:schemeClr val="tx1"/>
              </a:buClr>
            </a:pPr>
            <a:r>
              <a:rPr lang="en-GB" smtClean="0"/>
              <a:t>Two parts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endParaRPr lang="en-GB" smtClean="0"/>
          </a:p>
        </p:txBody>
      </p:sp>
      <p:sp>
        <p:nvSpPr>
          <p:cNvPr id="334851" name="Text Box 3"/>
          <p:cNvSpPr txBox="1">
            <a:spLocks noChangeArrowheads="1"/>
          </p:cNvSpPr>
          <p:nvPr/>
        </p:nvSpPr>
        <p:spPr bwMode="auto">
          <a:xfrm>
            <a:off x="1219200" y="2590800"/>
            <a:ext cx="487680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/>
              <a:t>single events – a footfall</a:t>
            </a:r>
            <a:endParaRPr lang="en-GB" sz="3200"/>
          </a:p>
        </p:txBody>
      </p:sp>
      <p:sp>
        <p:nvSpPr>
          <p:cNvPr id="334852" name="Text Box 4"/>
          <p:cNvSpPr txBox="1">
            <a:spLocks noChangeArrowheads="1"/>
          </p:cNvSpPr>
          <p:nvPr/>
        </p:nvSpPr>
        <p:spPr bwMode="auto">
          <a:xfrm>
            <a:off x="2895600" y="3200400"/>
            <a:ext cx="441960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/>
              <a:t>horizontal forces only</a:t>
            </a:r>
            <a:endParaRPr lang="en-GB" sz="3200"/>
          </a:p>
        </p:txBody>
      </p:sp>
      <p:sp>
        <p:nvSpPr>
          <p:cNvPr id="334853" name="Text Box 5"/>
          <p:cNvSpPr txBox="1">
            <a:spLocks noChangeArrowheads="1"/>
          </p:cNvSpPr>
          <p:nvPr/>
        </p:nvSpPr>
        <p:spPr bwMode="auto">
          <a:xfrm>
            <a:off x="3200400" y="3810000"/>
            <a:ext cx="259080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/>
              <a:t>to a footfall</a:t>
            </a:r>
            <a:endParaRPr lang="en-GB" sz="3200"/>
          </a:p>
        </p:txBody>
      </p:sp>
      <p:sp>
        <p:nvSpPr>
          <p:cNvPr id="334854" name="Text Box 6"/>
          <p:cNvSpPr txBox="1">
            <a:spLocks noChangeArrowheads="1"/>
          </p:cNvSpPr>
          <p:nvPr/>
        </p:nvSpPr>
        <p:spPr bwMode="auto">
          <a:xfrm>
            <a:off x="1219200" y="4343400"/>
            <a:ext cx="693420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/>
              <a:t>landing – negative horizontal forces</a:t>
            </a:r>
            <a:endParaRPr lang="en-GB" sz="3200"/>
          </a:p>
        </p:txBody>
      </p:sp>
      <p:sp>
        <p:nvSpPr>
          <p:cNvPr id="334855" name="Text Box 7"/>
          <p:cNvSpPr txBox="1">
            <a:spLocks noChangeArrowheads="1"/>
          </p:cNvSpPr>
          <p:nvPr/>
        </p:nvSpPr>
        <p:spPr bwMode="auto">
          <a:xfrm>
            <a:off x="1219200" y="5029200"/>
            <a:ext cx="723900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/>
              <a:t>Push-off – positive horizontal forces</a:t>
            </a:r>
            <a:endParaRPr lang="en-GB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348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348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48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34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4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34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4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348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348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48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34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4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34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4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348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348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48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34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4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34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4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348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348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48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3348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3348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48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334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4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334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4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1" grpId="0" animBg="1"/>
      <p:bldP spid="334852" grpId="0" animBg="1"/>
      <p:bldP spid="334853" grpId="0" animBg="1"/>
      <p:bldP spid="334854" grpId="0" animBg="1"/>
      <p:bldP spid="33485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5C14AC-842E-43D8-A598-0371DAC8D5D8}" type="slidenum">
              <a:rPr lang="en-GB" smtClean="0"/>
              <a:pPr/>
              <a:t>39</a:t>
            </a:fld>
            <a:endParaRPr lang="en-GB" smtClean="0"/>
          </a:p>
        </p:txBody>
      </p:sp>
      <p:sp>
        <p:nvSpPr>
          <p:cNvPr id="1064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Typically</a:t>
            </a:r>
          </a:p>
        </p:txBody>
      </p:sp>
      <p:sp>
        <p:nvSpPr>
          <p:cNvPr id="106500" name="Line 3"/>
          <p:cNvSpPr>
            <a:spLocks noChangeShapeType="1"/>
          </p:cNvSpPr>
          <p:nvPr/>
        </p:nvSpPr>
        <p:spPr bwMode="auto">
          <a:xfrm>
            <a:off x="2057400" y="2133600"/>
            <a:ext cx="0" cy="4191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GB"/>
          </a:p>
        </p:txBody>
      </p:sp>
      <p:sp>
        <p:nvSpPr>
          <p:cNvPr id="106501" name="Line 4"/>
          <p:cNvSpPr>
            <a:spLocks noChangeShapeType="1"/>
          </p:cNvSpPr>
          <p:nvPr/>
        </p:nvSpPr>
        <p:spPr bwMode="auto">
          <a:xfrm flipH="1" flipV="1">
            <a:off x="2057400" y="4038600"/>
            <a:ext cx="55626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GB"/>
          </a:p>
        </p:txBody>
      </p:sp>
      <p:sp>
        <p:nvSpPr>
          <p:cNvPr id="106502" name="Text Box 5"/>
          <p:cNvSpPr txBox="1">
            <a:spLocks noChangeArrowheads="1"/>
          </p:cNvSpPr>
          <p:nvPr/>
        </p:nvSpPr>
        <p:spPr bwMode="auto">
          <a:xfrm>
            <a:off x="7696200" y="36576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time</a:t>
            </a:r>
          </a:p>
        </p:txBody>
      </p:sp>
      <p:sp>
        <p:nvSpPr>
          <p:cNvPr id="106503" name="Text Box 6"/>
          <p:cNvSpPr txBox="1">
            <a:spLocks noChangeArrowheads="1"/>
          </p:cNvSpPr>
          <p:nvPr/>
        </p:nvSpPr>
        <p:spPr bwMode="auto">
          <a:xfrm>
            <a:off x="685800" y="3886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force</a:t>
            </a:r>
          </a:p>
        </p:txBody>
      </p:sp>
      <p:sp>
        <p:nvSpPr>
          <p:cNvPr id="106504" name="Text Box 7"/>
          <p:cNvSpPr txBox="1">
            <a:spLocks noChangeArrowheads="1"/>
          </p:cNvSpPr>
          <p:nvPr/>
        </p:nvSpPr>
        <p:spPr bwMode="auto">
          <a:xfrm>
            <a:off x="838200" y="55626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neg</a:t>
            </a:r>
          </a:p>
        </p:txBody>
      </p:sp>
      <p:sp>
        <p:nvSpPr>
          <p:cNvPr id="106505" name="Text Box 8"/>
          <p:cNvSpPr txBox="1">
            <a:spLocks noChangeArrowheads="1"/>
          </p:cNvSpPr>
          <p:nvPr/>
        </p:nvSpPr>
        <p:spPr bwMode="auto">
          <a:xfrm>
            <a:off x="762000" y="21336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pos</a:t>
            </a:r>
          </a:p>
        </p:txBody>
      </p:sp>
      <p:sp>
        <p:nvSpPr>
          <p:cNvPr id="106506" name="Arc 9"/>
          <p:cNvSpPr>
            <a:spLocks/>
          </p:cNvSpPr>
          <p:nvPr/>
        </p:nvSpPr>
        <p:spPr bwMode="auto">
          <a:xfrm rot="10794724">
            <a:off x="2057400" y="4038600"/>
            <a:ext cx="992188" cy="1143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6507" name="Arc 10"/>
          <p:cNvSpPr>
            <a:spLocks/>
          </p:cNvSpPr>
          <p:nvPr/>
        </p:nvSpPr>
        <p:spPr bwMode="auto">
          <a:xfrm rot="155979">
            <a:off x="5332413" y="3113088"/>
            <a:ext cx="1293812" cy="927100"/>
          </a:xfrm>
          <a:custGeom>
            <a:avLst/>
            <a:gdLst>
              <a:gd name="T0" fmla="*/ 0 w 24019"/>
              <a:gd name="T1" fmla="*/ 2147483647 h 21600"/>
              <a:gd name="T2" fmla="*/ 2147483647 w 24019"/>
              <a:gd name="T3" fmla="*/ 2147483647 h 21600"/>
              <a:gd name="T4" fmla="*/ 2147483647 w 24019"/>
              <a:gd name="T5" fmla="*/ 2147483647 h 21600"/>
              <a:gd name="T6" fmla="*/ 0 60000 65536"/>
              <a:gd name="T7" fmla="*/ 0 60000 65536"/>
              <a:gd name="T8" fmla="*/ 0 60000 65536"/>
              <a:gd name="T9" fmla="*/ 0 w 24019"/>
              <a:gd name="T10" fmla="*/ 0 h 21600"/>
              <a:gd name="T11" fmla="*/ 24019 w 2401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19" h="21600" fill="none" extrusionOk="0">
                <a:moveTo>
                  <a:pt x="-1" y="135"/>
                </a:moveTo>
                <a:cubicBezTo>
                  <a:pt x="803" y="45"/>
                  <a:pt x="1610" y="-1"/>
                  <a:pt x="2419" y="0"/>
                </a:cubicBezTo>
                <a:cubicBezTo>
                  <a:pt x="14348" y="0"/>
                  <a:pt x="24019" y="9670"/>
                  <a:pt x="24019" y="21600"/>
                </a:cubicBezTo>
              </a:path>
              <a:path w="24019" h="21600" stroke="0" extrusionOk="0">
                <a:moveTo>
                  <a:pt x="-1" y="135"/>
                </a:moveTo>
                <a:cubicBezTo>
                  <a:pt x="803" y="45"/>
                  <a:pt x="1610" y="-1"/>
                  <a:pt x="2419" y="0"/>
                </a:cubicBezTo>
                <a:cubicBezTo>
                  <a:pt x="14348" y="0"/>
                  <a:pt x="24019" y="9670"/>
                  <a:pt x="24019" y="21600"/>
                </a:cubicBezTo>
                <a:lnTo>
                  <a:pt x="2419" y="21600"/>
                </a:lnTo>
                <a:close/>
              </a:path>
            </a:pathLst>
          </a:cu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6508" name="Arc 11"/>
          <p:cNvSpPr>
            <a:spLocks/>
          </p:cNvSpPr>
          <p:nvPr/>
        </p:nvSpPr>
        <p:spPr bwMode="auto">
          <a:xfrm rot="5387296">
            <a:off x="3047206" y="4039394"/>
            <a:ext cx="1144588" cy="1143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6509" name="Arc 12"/>
          <p:cNvSpPr>
            <a:spLocks/>
          </p:cNvSpPr>
          <p:nvPr/>
        </p:nvSpPr>
        <p:spPr bwMode="auto">
          <a:xfrm rot="-5307418">
            <a:off x="4331494" y="2907506"/>
            <a:ext cx="1009650" cy="1296988"/>
          </a:xfrm>
          <a:custGeom>
            <a:avLst/>
            <a:gdLst>
              <a:gd name="T0" fmla="*/ 0 w 21999"/>
              <a:gd name="T1" fmla="*/ 2147483647 h 21600"/>
              <a:gd name="T2" fmla="*/ 2147483647 w 21999"/>
              <a:gd name="T3" fmla="*/ 2147483647 h 21600"/>
              <a:gd name="T4" fmla="*/ 2147483647 w 21999"/>
              <a:gd name="T5" fmla="*/ 2147483647 h 21600"/>
              <a:gd name="T6" fmla="*/ 0 60000 65536"/>
              <a:gd name="T7" fmla="*/ 0 60000 65536"/>
              <a:gd name="T8" fmla="*/ 0 60000 65536"/>
              <a:gd name="T9" fmla="*/ 0 w 21999"/>
              <a:gd name="T10" fmla="*/ 0 h 21600"/>
              <a:gd name="T11" fmla="*/ 21999 w 2199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999" h="21600" fill="none" extrusionOk="0">
                <a:moveTo>
                  <a:pt x="-1" y="4"/>
                </a:moveTo>
                <a:cubicBezTo>
                  <a:pt x="154" y="1"/>
                  <a:pt x="308" y="-1"/>
                  <a:pt x="463" y="0"/>
                </a:cubicBezTo>
                <a:cubicBezTo>
                  <a:pt x="11746" y="0"/>
                  <a:pt x="21128" y="8684"/>
                  <a:pt x="21998" y="19934"/>
                </a:cubicBezTo>
              </a:path>
              <a:path w="21999" h="21600" stroke="0" extrusionOk="0">
                <a:moveTo>
                  <a:pt x="-1" y="4"/>
                </a:moveTo>
                <a:cubicBezTo>
                  <a:pt x="154" y="1"/>
                  <a:pt x="308" y="-1"/>
                  <a:pt x="463" y="0"/>
                </a:cubicBezTo>
                <a:cubicBezTo>
                  <a:pt x="11746" y="0"/>
                  <a:pt x="21128" y="8684"/>
                  <a:pt x="21998" y="19934"/>
                </a:cubicBezTo>
                <a:lnTo>
                  <a:pt x="463" y="21600"/>
                </a:lnTo>
                <a:close/>
              </a:path>
            </a:pathLst>
          </a:cu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35885" name="Text Box 13"/>
          <p:cNvSpPr txBox="1">
            <a:spLocks noChangeArrowheads="1"/>
          </p:cNvSpPr>
          <p:nvPr/>
        </p:nvSpPr>
        <p:spPr bwMode="auto">
          <a:xfrm>
            <a:off x="2895600" y="5334000"/>
            <a:ext cx="1524000" cy="11874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Landing - negative impulse</a:t>
            </a:r>
          </a:p>
        </p:txBody>
      </p:sp>
      <p:sp>
        <p:nvSpPr>
          <p:cNvPr id="335886" name="Text Box 14"/>
          <p:cNvSpPr txBox="1">
            <a:spLocks noChangeArrowheads="1"/>
          </p:cNvSpPr>
          <p:nvPr/>
        </p:nvSpPr>
        <p:spPr bwMode="auto">
          <a:xfrm>
            <a:off x="4953000" y="1828800"/>
            <a:ext cx="1600200" cy="11874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Push-off - positive impulse</a:t>
            </a:r>
          </a:p>
        </p:txBody>
      </p:sp>
      <p:sp>
        <p:nvSpPr>
          <p:cNvPr id="335887" name="Text Box 15"/>
          <p:cNvSpPr txBox="1">
            <a:spLocks noChangeArrowheads="1"/>
          </p:cNvSpPr>
          <p:nvPr/>
        </p:nvSpPr>
        <p:spPr bwMode="auto">
          <a:xfrm>
            <a:off x="5486400" y="4648200"/>
            <a:ext cx="3657600" cy="11874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Net impulse  is difference between positive and negative impulses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85" grpId="0" build="p" autoUpdateAnimBg="0"/>
      <p:bldP spid="335886" grpId="0" build="p" autoUpdateAnimBg="0"/>
      <p:bldP spid="33588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8E6EC4-8466-4E2E-BCD1-73560E18BB6C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Displacement and velocity</a:t>
            </a:r>
          </a:p>
        </p:txBody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Velocity </a:t>
            </a:r>
          </a:p>
          <a:p>
            <a:pPr eaLnBrk="1" hangingPunct="1"/>
            <a:r>
              <a:rPr lang="en-US" smtClean="0"/>
              <a:t>Displacement and velocity have</a:t>
            </a:r>
          </a:p>
        </p:txBody>
      </p:sp>
      <p:sp>
        <p:nvSpPr>
          <p:cNvPr id="309252" name="Text Box 4"/>
          <p:cNvSpPr txBox="1">
            <a:spLocks noChangeArrowheads="1"/>
          </p:cNvSpPr>
          <p:nvPr/>
        </p:nvSpPr>
        <p:spPr bwMode="auto">
          <a:xfrm>
            <a:off x="6572250" y="2214563"/>
            <a:ext cx="1779588" cy="5794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/>
              <a:t>direction</a:t>
            </a:r>
            <a:endParaRPr lang="en-GB" sz="3200"/>
          </a:p>
        </p:txBody>
      </p:sp>
      <p:sp>
        <p:nvSpPr>
          <p:cNvPr id="309254" name="Text Box 6"/>
          <p:cNvSpPr txBox="1">
            <a:spLocks noChangeArrowheads="1"/>
          </p:cNvSpPr>
          <p:nvPr/>
        </p:nvSpPr>
        <p:spPr bwMode="auto">
          <a:xfrm>
            <a:off x="2286000" y="1571625"/>
            <a:ext cx="5476875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/>
              <a:t>displacement divided by time</a:t>
            </a:r>
            <a:endParaRPr lang="en-GB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9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9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2" grpId="0" animBg="1"/>
      <p:bldP spid="30925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281BF9-3817-42AF-A003-90AAE691FAEB}" type="slidenum">
              <a:rPr lang="en-GB" smtClean="0"/>
              <a:pPr/>
              <a:t>40</a:t>
            </a:fld>
            <a:endParaRPr lang="en-GB" smtClean="0"/>
          </a:p>
        </p:txBody>
      </p:sp>
      <p:sp>
        <p:nvSpPr>
          <p:cNvPr id="1075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Typically</a:t>
            </a:r>
          </a:p>
        </p:txBody>
      </p:sp>
      <p:sp>
        <p:nvSpPr>
          <p:cNvPr id="107524" name="Line 3"/>
          <p:cNvSpPr>
            <a:spLocks noChangeShapeType="1"/>
          </p:cNvSpPr>
          <p:nvPr/>
        </p:nvSpPr>
        <p:spPr bwMode="auto">
          <a:xfrm>
            <a:off x="2057400" y="2133600"/>
            <a:ext cx="0" cy="4191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GB"/>
          </a:p>
        </p:txBody>
      </p:sp>
      <p:sp>
        <p:nvSpPr>
          <p:cNvPr id="107525" name="Line 4"/>
          <p:cNvSpPr>
            <a:spLocks noChangeShapeType="1"/>
          </p:cNvSpPr>
          <p:nvPr/>
        </p:nvSpPr>
        <p:spPr bwMode="auto">
          <a:xfrm flipH="1" flipV="1">
            <a:off x="2057400" y="4038600"/>
            <a:ext cx="55626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GB"/>
          </a:p>
        </p:txBody>
      </p:sp>
      <p:sp>
        <p:nvSpPr>
          <p:cNvPr id="107526" name="Text Box 5"/>
          <p:cNvSpPr txBox="1">
            <a:spLocks noChangeArrowheads="1"/>
          </p:cNvSpPr>
          <p:nvPr/>
        </p:nvSpPr>
        <p:spPr bwMode="auto">
          <a:xfrm>
            <a:off x="7696200" y="36576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time</a:t>
            </a:r>
          </a:p>
        </p:txBody>
      </p:sp>
      <p:sp>
        <p:nvSpPr>
          <p:cNvPr id="107527" name="Text Box 6"/>
          <p:cNvSpPr txBox="1">
            <a:spLocks noChangeArrowheads="1"/>
          </p:cNvSpPr>
          <p:nvPr/>
        </p:nvSpPr>
        <p:spPr bwMode="auto">
          <a:xfrm>
            <a:off x="685800" y="3886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force</a:t>
            </a:r>
          </a:p>
        </p:txBody>
      </p:sp>
      <p:sp>
        <p:nvSpPr>
          <p:cNvPr id="107528" name="Text Box 7"/>
          <p:cNvSpPr txBox="1">
            <a:spLocks noChangeArrowheads="1"/>
          </p:cNvSpPr>
          <p:nvPr/>
        </p:nvSpPr>
        <p:spPr bwMode="auto">
          <a:xfrm>
            <a:off x="838200" y="55626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neg</a:t>
            </a:r>
          </a:p>
        </p:txBody>
      </p:sp>
      <p:sp>
        <p:nvSpPr>
          <p:cNvPr id="107529" name="Text Box 8"/>
          <p:cNvSpPr txBox="1">
            <a:spLocks noChangeArrowheads="1"/>
          </p:cNvSpPr>
          <p:nvPr/>
        </p:nvSpPr>
        <p:spPr bwMode="auto">
          <a:xfrm>
            <a:off x="762000" y="21336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pos</a:t>
            </a:r>
          </a:p>
        </p:txBody>
      </p:sp>
      <p:sp>
        <p:nvSpPr>
          <p:cNvPr id="107530" name="Arc 9"/>
          <p:cNvSpPr>
            <a:spLocks/>
          </p:cNvSpPr>
          <p:nvPr/>
        </p:nvSpPr>
        <p:spPr bwMode="auto">
          <a:xfrm rot="10794724">
            <a:off x="2055813" y="4038600"/>
            <a:ext cx="992187" cy="838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7531" name="Arc 10"/>
          <p:cNvSpPr>
            <a:spLocks/>
          </p:cNvSpPr>
          <p:nvPr/>
        </p:nvSpPr>
        <p:spPr bwMode="auto">
          <a:xfrm rot="2801">
            <a:off x="5105400" y="2284413"/>
            <a:ext cx="1293813" cy="1752600"/>
          </a:xfrm>
          <a:custGeom>
            <a:avLst/>
            <a:gdLst>
              <a:gd name="T0" fmla="*/ 0 w 24019"/>
              <a:gd name="T1" fmla="*/ 2147483647 h 21600"/>
              <a:gd name="T2" fmla="*/ 2147483647 w 24019"/>
              <a:gd name="T3" fmla="*/ 2147483647 h 21600"/>
              <a:gd name="T4" fmla="*/ 2147483647 w 24019"/>
              <a:gd name="T5" fmla="*/ 2147483647 h 21600"/>
              <a:gd name="T6" fmla="*/ 0 60000 65536"/>
              <a:gd name="T7" fmla="*/ 0 60000 65536"/>
              <a:gd name="T8" fmla="*/ 0 60000 65536"/>
              <a:gd name="T9" fmla="*/ 0 w 24019"/>
              <a:gd name="T10" fmla="*/ 0 h 21600"/>
              <a:gd name="T11" fmla="*/ 24019 w 2401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19" h="21600" fill="none" extrusionOk="0">
                <a:moveTo>
                  <a:pt x="-1" y="135"/>
                </a:moveTo>
                <a:cubicBezTo>
                  <a:pt x="803" y="45"/>
                  <a:pt x="1610" y="-1"/>
                  <a:pt x="2419" y="0"/>
                </a:cubicBezTo>
                <a:cubicBezTo>
                  <a:pt x="14348" y="0"/>
                  <a:pt x="24019" y="9670"/>
                  <a:pt x="24019" y="21600"/>
                </a:cubicBezTo>
              </a:path>
              <a:path w="24019" h="21600" stroke="0" extrusionOk="0">
                <a:moveTo>
                  <a:pt x="-1" y="135"/>
                </a:moveTo>
                <a:cubicBezTo>
                  <a:pt x="803" y="45"/>
                  <a:pt x="1610" y="-1"/>
                  <a:pt x="2419" y="0"/>
                </a:cubicBezTo>
                <a:cubicBezTo>
                  <a:pt x="14348" y="0"/>
                  <a:pt x="24019" y="9670"/>
                  <a:pt x="24019" y="21600"/>
                </a:cubicBezTo>
                <a:lnTo>
                  <a:pt x="2419" y="21600"/>
                </a:lnTo>
                <a:close/>
              </a:path>
            </a:pathLst>
          </a:cu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7532" name="Arc 11"/>
          <p:cNvSpPr>
            <a:spLocks/>
          </p:cNvSpPr>
          <p:nvPr/>
        </p:nvSpPr>
        <p:spPr bwMode="auto">
          <a:xfrm rot="5387296">
            <a:off x="3046413" y="4038600"/>
            <a:ext cx="838200" cy="838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7533" name="Arc 12"/>
          <p:cNvSpPr>
            <a:spLocks/>
          </p:cNvSpPr>
          <p:nvPr/>
        </p:nvSpPr>
        <p:spPr bwMode="auto">
          <a:xfrm rot="-5307418">
            <a:off x="3723481" y="2524919"/>
            <a:ext cx="1774825" cy="1296988"/>
          </a:xfrm>
          <a:custGeom>
            <a:avLst/>
            <a:gdLst>
              <a:gd name="T0" fmla="*/ 0 w 21999"/>
              <a:gd name="T1" fmla="*/ 2147483647 h 21600"/>
              <a:gd name="T2" fmla="*/ 2147483647 w 21999"/>
              <a:gd name="T3" fmla="*/ 2147483647 h 21600"/>
              <a:gd name="T4" fmla="*/ 2147483647 w 21999"/>
              <a:gd name="T5" fmla="*/ 2147483647 h 21600"/>
              <a:gd name="T6" fmla="*/ 0 60000 65536"/>
              <a:gd name="T7" fmla="*/ 0 60000 65536"/>
              <a:gd name="T8" fmla="*/ 0 60000 65536"/>
              <a:gd name="T9" fmla="*/ 0 w 21999"/>
              <a:gd name="T10" fmla="*/ 0 h 21600"/>
              <a:gd name="T11" fmla="*/ 21999 w 2199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999" h="21600" fill="none" extrusionOk="0">
                <a:moveTo>
                  <a:pt x="-1" y="4"/>
                </a:moveTo>
                <a:cubicBezTo>
                  <a:pt x="154" y="1"/>
                  <a:pt x="308" y="-1"/>
                  <a:pt x="463" y="0"/>
                </a:cubicBezTo>
                <a:cubicBezTo>
                  <a:pt x="11746" y="0"/>
                  <a:pt x="21128" y="8684"/>
                  <a:pt x="21998" y="19934"/>
                </a:cubicBezTo>
              </a:path>
              <a:path w="21999" h="21600" stroke="0" extrusionOk="0">
                <a:moveTo>
                  <a:pt x="-1" y="4"/>
                </a:moveTo>
                <a:cubicBezTo>
                  <a:pt x="154" y="1"/>
                  <a:pt x="308" y="-1"/>
                  <a:pt x="463" y="0"/>
                </a:cubicBezTo>
                <a:cubicBezTo>
                  <a:pt x="11746" y="0"/>
                  <a:pt x="21128" y="8684"/>
                  <a:pt x="21998" y="19934"/>
                </a:cubicBezTo>
                <a:lnTo>
                  <a:pt x="463" y="21600"/>
                </a:lnTo>
                <a:close/>
              </a:path>
            </a:pathLst>
          </a:cu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36909" name="Text Box 13"/>
          <p:cNvSpPr txBox="1">
            <a:spLocks noChangeArrowheads="1"/>
          </p:cNvSpPr>
          <p:nvPr/>
        </p:nvSpPr>
        <p:spPr bwMode="auto">
          <a:xfrm>
            <a:off x="3352800" y="5029200"/>
            <a:ext cx="1371600" cy="11874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Small negative impulse</a:t>
            </a:r>
          </a:p>
        </p:txBody>
      </p:sp>
      <p:sp>
        <p:nvSpPr>
          <p:cNvPr id="336910" name="Text Box 14"/>
          <p:cNvSpPr txBox="1">
            <a:spLocks noChangeArrowheads="1"/>
          </p:cNvSpPr>
          <p:nvPr/>
        </p:nvSpPr>
        <p:spPr bwMode="auto">
          <a:xfrm>
            <a:off x="6172200" y="1752600"/>
            <a:ext cx="1371600" cy="11874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Large positive impulse</a:t>
            </a:r>
          </a:p>
        </p:txBody>
      </p:sp>
      <p:sp>
        <p:nvSpPr>
          <p:cNvPr id="336911" name="Text Box 15"/>
          <p:cNvSpPr txBox="1">
            <a:spLocks noChangeArrowheads="1"/>
          </p:cNvSpPr>
          <p:nvPr/>
        </p:nvSpPr>
        <p:spPr bwMode="auto">
          <a:xfrm>
            <a:off x="6096000" y="4876800"/>
            <a:ext cx="2590800" cy="15525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Net impulse is positive – performer is accelerating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909" grpId="0" build="p" autoUpdateAnimBg="0"/>
      <p:bldP spid="336910" grpId="0" build="p" autoUpdateAnimBg="0"/>
      <p:bldP spid="336911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E0B09D-A98C-419A-8B68-B2B67BC54497}" type="slidenum">
              <a:rPr lang="en-GB" smtClean="0"/>
              <a:pPr/>
              <a:t>41</a:t>
            </a:fld>
            <a:endParaRPr lang="en-GB" smtClean="0"/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Typically</a:t>
            </a:r>
          </a:p>
        </p:txBody>
      </p:sp>
      <p:sp>
        <p:nvSpPr>
          <p:cNvPr id="108548" name="Line 3"/>
          <p:cNvSpPr>
            <a:spLocks noChangeShapeType="1"/>
          </p:cNvSpPr>
          <p:nvPr/>
        </p:nvSpPr>
        <p:spPr bwMode="auto">
          <a:xfrm>
            <a:off x="2057400" y="2133600"/>
            <a:ext cx="0" cy="4191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GB"/>
          </a:p>
        </p:txBody>
      </p:sp>
      <p:sp>
        <p:nvSpPr>
          <p:cNvPr id="108549" name="Line 4"/>
          <p:cNvSpPr>
            <a:spLocks noChangeShapeType="1"/>
          </p:cNvSpPr>
          <p:nvPr/>
        </p:nvSpPr>
        <p:spPr bwMode="auto">
          <a:xfrm flipH="1" flipV="1">
            <a:off x="2057400" y="4038600"/>
            <a:ext cx="55626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GB"/>
          </a:p>
        </p:txBody>
      </p:sp>
      <p:sp>
        <p:nvSpPr>
          <p:cNvPr id="108550" name="Text Box 5"/>
          <p:cNvSpPr txBox="1">
            <a:spLocks noChangeArrowheads="1"/>
          </p:cNvSpPr>
          <p:nvPr/>
        </p:nvSpPr>
        <p:spPr bwMode="auto">
          <a:xfrm>
            <a:off x="7696200" y="36576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time</a:t>
            </a:r>
          </a:p>
        </p:txBody>
      </p:sp>
      <p:sp>
        <p:nvSpPr>
          <p:cNvPr id="108551" name="Text Box 6"/>
          <p:cNvSpPr txBox="1">
            <a:spLocks noChangeArrowheads="1"/>
          </p:cNvSpPr>
          <p:nvPr/>
        </p:nvSpPr>
        <p:spPr bwMode="auto">
          <a:xfrm>
            <a:off x="685800" y="3886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force</a:t>
            </a:r>
          </a:p>
        </p:txBody>
      </p:sp>
      <p:sp>
        <p:nvSpPr>
          <p:cNvPr id="108552" name="Text Box 7"/>
          <p:cNvSpPr txBox="1">
            <a:spLocks noChangeArrowheads="1"/>
          </p:cNvSpPr>
          <p:nvPr/>
        </p:nvSpPr>
        <p:spPr bwMode="auto">
          <a:xfrm>
            <a:off x="838200" y="55626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neg</a:t>
            </a:r>
          </a:p>
        </p:txBody>
      </p:sp>
      <p:sp>
        <p:nvSpPr>
          <p:cNvPr id="108553" name="Text Box 8"/>
          <p:cNvSpPr txBox="1">
            <a:spLocks noChangeArrowheads="1"/>
          </p:cNvSpPr>
          <p:nvPr/>
        </p:nvSpPr>
        <p:spPr bwMode="auto">
          <a:xfrm>
            <a:off x="762000" y="21336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pos</a:t>
            </a:r>
          </a:p>
        </p:txBody>
      </p:sp>
      <p:sp>
        <p:nvSpPr>
          <p:cNvPr id="108554" name="Arc 9"/>
          <p:cNvSpPr>
            <a:spLocks/>
          </p:cNvSpPr>
          <p:nvPr/>
        </p:nvSpPr>
        <p:spPr bwMode="auto">
          <a:xfrm rot="10794724">
            <a:off x="2055813" y="4035425"/>
            <a:ext cx="1295400" cy="16779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8555" name="Arc 10"/>
          <p:cNvSpPr>
            <a:spLocks/>
          </p:cNvSpPr>
          <p:nvPr/>
        </p:nvSpPr>
        <p:spPr bwMode="auto">
          <a:xfrm rot="2801">
            <a:off x="5103813" y="3121025"/>
            <a:ext cx="915987" cy="912813"/>
          </a:xfrm>
          <a:custGeom>
            <a:avLst/>
            <a:gdLst>
              <a:gd name="T0" fmla="*/ 0 w 24019"/>
              <a:gd name="T1" fmla="*/ 2147483647 h 21600"/>
              <a:gd name="T2" fmla="*/ 2147483647 w 24019"/>
              <a:gd name="T3" fmla="*/ 2147483647 h 21600"/>
              <a:gd name="T4" fmla="*/ 2147483647 w 24019"/>
              <a:gd name="T5" fmla="*/ 2147483647 h 21600"/>
              <a:gd name="T6" fmla="*/ 0 60000 65536"/>
              <a:gd name="T7" fmla="*/ 0 60000 65536"/>
              <a:gd name="T8" fmla="*/ 0 60000 65536"/>
              <a:gd name="T9" fmla="*/ 0 w 24019"/>
              <a:gd name="T10" fmla="*/ 0 h 21600"/>
              <a:gd name="T11" fmla="*/ 24019 w 2401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19" h="21600" fill="none" extrusionOk="0">
                <a:moveTo>
                  <a:pt x="-1" y="135"/>
                </a:moveTo>
                <a:cubicBezTo>
                  <a:pt x="803" y="45"/>
                  <a:pt x="1610" y="-1"/>
                  <a:pt x="2419" y="0"/>
                </a:cubicBezTo>
                <a:cubicBezTo>
                  <a:pt x="14348" y="0"/>
                  <a:pt x="24019" y="9670"/>
                  <a:pt x="24019" y="21600"/>
                </a:cubicBezTo>
              </a:path>
              <a:path w="24019" h="21600" stroke="0" extrusionOk="0">
                <a:moveTo>
                  <a:pt x="-1" y="135"/>
                </a:moveTo>
                <a:cubicBezTo>
                  <a:pt x="803" y="45"/>
                  <a:pt x="1610" y="-1"/>
                  <a:pt x="2419" y="0"/>
                </a:cubicBezTo>
                <a:cubicBezTo>
                  <a:pt x="14348" y="0"/>
                  <a:pt x="24019" y="9670"/>
                  <a:pt x="24019" y="21600"/>
                </a:cubicBezTo>
                <a:lnTo>
                  <a:pt x="2419" y="21600"/>
                </a:lnTo>
                <a:close/>
              </a:path>
            </a:pathLst>
          </a:cu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8556" name="Arc 11"/>
          <p:cNvSpPr>
            <a:spLocks/>
          </p:cNvSpPr>
          <p:nvPr/>
        </p:nvSpPr>
        <p:spPr bwMode="auto">
          <a:xfrm rot="5387296">
            <a:off x="2971007" y="4342606"/>
            <a:ext cx="1676400" cy="1065213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8557" name="Arc 12"/>
          <p:cNvSpPr>
            <a:spLocks/>
          </p:cNvSpPr>
          <p:nvPr/>
        </p:nvSpPr>
        <p:spPr bwMode="auto">
          <a:xfrm rot="-5307418">
            <a:off x="4316413" y="3135313"/>
            <a:ext cx="941387" cy="915987"/>
          </a:xfrm>
          <a:custGeom>
            <a:avLst/>
            <a:gdLst>
              <a:gd name="T0" fmla="*/ 0 w 21999"/>
              <a:gd name="T1" fmla="*/ 2147483647 h 21600"/>
              <a:gd name="T2" fmla="*/ 2147483647 w 21999"/>
              <a:gd name="T3" fmla="*/ 2147483647 h 21600"/>
              <a:gd name="T4" fmla="*/ 2147483647 w 21999"/>
              <a:gd name="T5" fmla="*/ 2147483647 h 21600"/>
              <a:gd name="T6" fmla="*/ 0 60000 65536"/>
              <a:gd name="T7" fmla="*/ 0 60000 65536"/>
              <a:gd name="T8" fmla="*/ 0 60000 65536"/>
              <a:gd name="T9" fmla="*/ 0 w 21999"/>
              <a:gd name="T10" fmla="*/ 0 h 21600"/>
              <a:gd name="T11" fmla="*/ 21999 w 2199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999" h="21600" fill="none" extrusionOk="0">
                <a:moveTo>
                  <a:pt x="-1" y="4"/>
                </a:moveTo>
                <a:cubicBezTo>
                  <a:pt x="154" y="1"/>
                  <a:pt x="308" y="-1"/>
                  <a:pt x="463" y="0"/>
                </a:cubicBezTo>
                <a:cubicBezTo>
                  <a:pt x="11746" y="0"/>
                  <a:pt x="21128" y="8684"/>
                  <a:pt x="21998" y="19934"/>
                </a:cubicBezTo>
              </a:path>
              <a:path w="21999" h="21600" stroke="0" extrusionOk="0">
                <a:moveTo>
                  <a:pt x="-1" y="4"/>
                </a:moveTo>
                <a:cubicBezTo>
                  <a:pt x="154" y="1"/>
                  <a:pt x="308" y="-1"/>
                  <a:pt x="463" y="0"/>
                </a:cubicBezTo>
                <a:cubicBezTo>
                  <a:pt x="11746" y="0"/>
                  <a:pt x="21128" y="8684"/>
                  <a:pt x="21998" y="19934"/>
                </a:cubicBezTo>
                <a:lnTo>
                  <a:pt x="463" y="21600"/>
                </a:lnTo>
                <a:close/>
              </a:path>
            </a:pathLst>
          </a:cu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37933" name="Text Box 13"/>
          <p:cNvSpPr txBox="1">
            <a:spLocks noChangeArrowheads="1"/>
          </p:cNvSpPr>
          <p:nvPr/>
        </p:nvSpPr>
        <p:spPr bwMode="auto">
          <a:xfrm>
            <a:off x="4114800" y="5334000"/>
            <a:ext cx="1371600" cy="11874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Large negative impulse</a:t>
            </a:r>
          </a:p>
        </p:txBody>
      </p:sp>
      <p:sp>
        <p:nvSpPr>
          <p:cNvPr id="337934" name="Text Box 14"/>
          <p:cNvSpPr txBox="1">
            <a:spLocks noChangeArrowheads="1"/>
          </p:cNvSpPr>
          <p:nvPr/>
        </p:nvSpPr>
        <p:spPr bwMode="auto">
          <a:xfrm>
            <a:off x="6172200" y="1752600"/>
            <a:ext cx="1371600" cy="11874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Small positive impulse</a:t>
            </a:r>
          </a:p>
        </p:txBody>
      </p:sp>
      <p:sp>
        <p:nvSpPr>
          <p:cNvPr id="337935" name="Text Box 15"/>
          <p:cNvSpPr txBox="1">
            <a:spLocks noChangeArrowheads="1"/>
          </p:cNvSpPr>
          <p:nvPr/>
        </p:nvSpPr>
        <p:spPr bwMode="auto">
          <a:xfrm>
            <a:off x="6096000" y="4876800"/>
            <a:ext cx="2590800" cy="15525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Net impulse is negative – performer is decelerating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33" grpId="0" build="p" autoUpdateAnimBg="0"/>
      <p:bldP spid="337934" grpId="0" build="p" autoUpdateAnimBg="0"/>
      <p:bldP spid="337935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Typical question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GB" dirty="0" smtClean="0"/>
              <a:t>(</a:t>
            </a:r>
            <a:r>
              <a:rPr lang="en-GB" dirty="0" err="1" smtClean="0"/>
              <a:t>i</a:t>
            </a:r>
            <a:r>
              <a:rPr lang="en-GB" dirty="0" smtClean="0"/>
              <a:t>)	As a sprinter accelerates along the track at the beginning of a race, they generate a large impulse.  What do you understand by the term impulse?					</a:t>
            </a:r>
            <a:r>
              <a:rPr lang="en-GB" i="1" dirty="0" smtClean="0"/>
              <a:t>(2 marks)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 (ii)Sketch </a:t>
            </a:r>
            <a:r>
              <a:rPr lang="en-GB" b="1" dirty="0" smtClean="0"/>
              <a:t>and</a:t>
            </a:r>
            <a:r>
              <a:rPr lang="en-GB" dirty="0" smtClean="0"/>
              <a:t> label a graph to show the typical impulse generated by the sprinter at this stage of a race.					</a:t>
            </a:r>
            <a:r>
              <a:rPr lang="en-GB" i="1" dirty="0" smtClean="0"/>
              <a:t>(6 marks)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820472" cy="594928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en-GB" dirty="0" smtClean="0"/>
              <a:t>(</a:t>
            </a:r>
            <a:r>
              <a:rPr lang="en-GB" dirty="0" err="1" smtClean="0"/>
              <a:t>i</a:t>
            </a:r>
            <a:r>
              <a:rPr lang="en-GB" dirty="0" smtClean="0"/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Impulse is force x time/force applied in unit of time;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Equates to change in momentum;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If mass constant equates to change in acceleration;	</a:t>
            </a:r>
          </a:p>
          <a:p>
            <a:pPr marL="514350" indent="-514350">
              <a:buNone/>
            </a:pPr>
            <a:r>
              <a:rPr lang="en-GB" dirty="0" smtClean="0"/>
              <a:t>(ii)	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Positive clearly larger than negative;				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x axis – time;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y axis - force;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Units of force shown as </a:t>
            </a:r>
            <a:r>
              <a:rPr lang="en-GB" dirty="0" err="1" smtClean="0"/>
              <a:t>Newtons</a:t>
            </a:r>
            <a:r>
              <a:rPr lang="en-GB" dirty="0" smtClean="0"/>
              <a:t>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Units of time shown as milliseconds/less than 1 second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Time intersecting at zero on force axes;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Positive and negative force axes labelled;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Shape of graph - negative and positive components of force shown with negative first;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Negative and positive components of force labelled;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78B379-25D3-4FCE-BD84-B4EC0E1EFE39}" type="slidenum">
              <a:rPr lang="en-GB" smtClean="0"/>
              <a:pPr/>
              <a:t>44</a:t>
            </a:fld>
            <a:endParaRPr lang="en-GB" smtClean="0"/>
          </a:p>
        </p:txBody>
      </p:sp>
      <p:sp>
        <p:nvSpPr>
          <p:cNvPr id="1095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Angular motion</a:t>
            </a:r>
          </a:p>
        </p:txBody>
      </p:sp>
      <p:sp>
        <p:nvSpPr>
          <p:cNvPr id="109572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8229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en-GB" sz="3200"/>
              <a:t>During free rotation –                        </a:t>
            </a:r>
            <a:r>
              <a:rPr lang="en-US" sz="3200"/>
              <a:t>remains constant</a:t>
            </a:r>
            <a:r>
              <a:rPr lang="en-GB" sz="3200"/>
              <a:t> </a:t>
            </a:r>
          </a:p>
        </p:txBody>
      </p:sp>
      <p:sp>
        <p:nvSpPr>
          <p:cNvPr id="338948" name="Text Box 4"/>
          <p:cNvSpPr txBox="1">
            <a:spLocks noChangeArrowheads="1"/>
          </p:cNvSpPr>
          <p:nvPr/>
        </p:nvSpPr>
        <p:spPr bwMode="auto">
          <a:xfrm>
            <a:off x="4714875" y="1714500"/>
            <a:ext cx="3814763" cy="584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/>
              <a:t>angular momentum</a:t>
            </a:r>
            <a:endParaRPr lang="en-GB" sz="3200"/>
          </a:p>
        </p:txBody>
      </p:sp>
      <p:sp>
        <p:nvSpPr>
          <p:cNvPr id="338949" name="Text Box 5"/>
          <p:cNvSpPr txBox="1">
            <a:spLocks noChangeArrowheads="1"/>
          </p:cNvSpPr>
          <p:nvPr/>
        </p:nvSpPr>
        <p:spPr bwMode="auto">
          <a:xfrm>
            <a:off x="457200" y="3200400"/>
            <a:ext cx="8229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en-GB" sz="3200"/>
              <a:t>This situation occurs when                    and                during flight and during ice-skating (ignore friction) 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643563" y="3214688"/>
            <a:ext cx="2714625" cy="584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</a:pPr>
            <a:r>
              <a:rPr lang="en-GB" sz="3200"/>
              <a:t>somersaulting 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571625" y="3643313"/>
            <a:ext cx="1714500" cy="584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</a:pPr>
            <a:r>
              <a:rPr lang="en-GB" sz="3200"/>
              <a:t>spinning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389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389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89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8" grpId="0" animBg="1"/>
      <p:bldP spid="338949" grpId="0" build="p" autoUpdateAnimBg="0"/>
      <p:bldP spid="7" grpId="0" build="p" autoUpdateAnimBg="0"/>
      <p:bldP spid="8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4FBB08-6F68-4AFA-B834-F810AE1E43AA}" type="slidenum">
              <a:rPr lang="en-GB" smtClean="0"/>
              <a:pPr/>
              <a:t>45</a:t>
            </a:fld>
            <a:endParaRPr lang="en-GB" smtClean="0"/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343400"/>
          </a:xfrm>
        </p:spPr>
        <p:txBody>
          <a:bodyPr/>
          <a:lstStyle/>
          <a:p>
            <a:pPr eaLnBrk="1" hangingPunct="1"/>
            <a:r>
              <a:rPr lang="en-US" smtClean="0"/>
              <a:t>Angular momentum is the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Angular momentum =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Angular velocity =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Moment of inertia =</a:t>
            </a:r>
          </a:p>
        </p:txBody>
      </p:sp>
      <p:sp>
        <p:nvSpPr>
          <p:cNvPr id="11059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Angular Momentum</a:t>
            </a:r>
          </a:p>
        </p:txBody>
      </p:sp>
      <p:sp>
        <p:nvSpPr>
          <p:cNvPr id="339972" name="Text Box 4"/>
          <p:cNvSpPr txBox="1">
            <a:spLocks noChangeArrowheads="1"/>
          </p:cNvSpPr>
          <p:nvPr/>
        </p:nvSpPr>
        <p:spPr bwMode="auto">
          <a:xfrm>
            <a:off x="1143000" y="2514600"/>
            <a:ext cx="3571875" cy="584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/>
              <a:t>quantity of rotation</a:t>
            </a:r>
            <a:endParaRPr lang="en-GB" sz="3200"/>
          </a:p>
        </p:txBody>
      </p:sp>
      <p:sp>
        <p:nvSpPr>
          <p:cNvPr id="339973" name="Text Box 5"/>
          <p:cNvSpPr txBox="1">
            <a:spLocks noChangeArrowheads="1"/>
          </p:cNvSpPr>
          <p:nvPr/>
        </p:nvSpPr>
        <p:spPr bwMode="auto">
          <a:xfrm>
            <a:off x="1066800" y="3810000"/>
            <a:ext cx="6577013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/>
              <a:t>angular velocity x moment of inertia</a:t>
            </a:r>
            <a:endParaRPr lang="en-GB" sz="3200"/>
          </a:p>
        </p:txBody>
      </p:sp>
      <p:sp>
        <p:nvSpPr>
          <p:cNvPr id="339974" name="Text Box 6"/>
          <p:cNvSpPr txBox="1">
            <a:spLocks noChangeArrowheads="1"/>
          </p:cNvSpPr>
          <p:nvPr/>
        </p:nvSpPr>
        <p:spPr bwMode="auto">
          <a:xfrm>
            <a:off x="1143000" y="4876800"/>
            <a:ext cx="4214813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/>
              <a:t>rate of rotation or spin</a:t>
            </a:r>
            <a:endParaRPr lang="en-GB" sz="3200"/>
          </a:p>
        </p:txBody>
      </p:sp>
      <p:sp>
        <p:nvSpPr>
          <p:cNvPr id="339975" name="Text Box 7"/>
          <p:cNvSpPr txBox="1">
            <a:spLocks noChangeArrowheads="1"/>
          </p:cNvSpPr>
          <p:nvPr/>
        </p:nvSpPr>
        <p:spPr bwMode="auto">
          <a:xfrm>
            <a:off x="1143000" y="6019800"/>
            <a:ext cx="4286250" cy="584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/>
              <a:t>spread of body’s mass</a:t>
            </a:r>
            <a:endParaRPr lang="en-GB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399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3997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997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39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9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39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9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399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3997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997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39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9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39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9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399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399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99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39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9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39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9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399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399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99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39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9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39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9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2" grpId="0" animBg="1"/>
      <p:bldP spid="339973" grpId="0" animBg="1"/>
      <p:bldP spid="339974" grpId="0" animBg="1"/>
      <p:bldP spid="33997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A55E38-DC38-48CC-A00F-FFDD95A1F99A}" type="slidenum">
              <a:rPr lang="en-GB" smtClean="0"/>
              <a:pPr/>
              <a:t>46</a:t>
            </a:fld>
            <a:endParaRPr lang="en-GB" smtClean="0"/>
          </a:p>
        </p:txBody>
      </p:sp>
      <p:sp>
        <p:nvSpPr>
          <p:cNvPr id="1116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Constant angular momentum</a:t>
            </a:r>
          </a:p>
        </p:txBody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754063"/>
          </a:xfrm>
        </p:spPr>
        <p:txBody>
          <a:bodyPr/>
          <a:lstStyle/>
          <a:p>
            <a:pPr eaLnBrk="1" hangingPunct="1"/>
            <a:r>
              <a:rPr lang="en-US" smtClean="0"/>
              <a:t>If you change the moment of inertia; </a:t>
            </a:r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468313" y="2205038"/>
            <a:ext cx="7772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/>
              <a:t>   then the                           also changes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32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/>
              <a:t>Tuck body up small to           moment of inertia and                angular velocity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/>
              <a:t>Seen during                       and</a:t>
            </a:r>
          </a:p>
        </p:txBody>
      </p:sp>
      <p:sp>
        <p:nvSpPr>
          <p:cNvPr id="340998" name="Rectangle 6"/>
          <p:cNvSpPr>
            <a:spLocks noChangeArrowheads="1"/>
          </p:cNvSpPr>
          <p:nvPr/>
        </p:nvSpPr>
        <p:spPr bwMode="auto">
          <a:xfrm>
            <a:off x="2339975" y="2205038"/>
            <a:ext cx="3024188" cy="5508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/>
              <a:t>angular velocity</a:t>
            </a:r>
          </a:p>
        </p:txBody>
      </p:sp>
      <p:sp>
        <p:nvSpPr>
          <p:cNvPr id="340999" name="Rectangle 7"/>
          <p:cNvSpPr>
            <a:spLocks noChangeArrowheads="1"/>
          </p:cNvSpPr>
          <p:nvPr/>
        </p:nvSpPr>
        <p:spPr bwMode="auto">
          <a:xfrm>
            <a:off x="4859338" y="3213100"/>
            <a:ext cx="1225550" cy="5508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/>
              <a:t>lower</a:t>
            </a:r>
          </a:p>
        </p:txBody>
      </p:sp>
      <p:sp>
        <p:nvSpPr>
          <p:cNvPr id="341000" name="Rectangle 8"/>
          <p:cNvSpPr>
            <a:spLocks noChangeArrowheads="1"/>
          </p:cNvSpPr>
          <p:nvPr/>
        </p:nvSpPr>
        <p:spPr bwMode="auto">
          <a:xfrm>
            <a:off x="2843213" y="3716338"/>
            <a:ext cx="1730375" cy="477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/>
              <a:t>increase</a:t>
            </a:r>
          </a:p>
        </p:txBody>
      </p:sp>
      <p:sp>
        <p:nvSpPr>
          <p:cNvPr id="341001" name="Rectangle 9"/>
          <p:cNvSpPr>
            <a:spLocks noChangeArrowheads="1"/>
          </p:cNvSpPr>
          <p:nvPr/>
        </p:nvSpPr>
        <p:spPr bwMode="auto">
          <a:xfrm>
            <a:off x="3132138" y="4221163"/>
            <a:ext cx="2378075" cy="477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/>
              <a:t>somersaults</a:t>
            </a:r>
          </a:p>
        </p:txBody>
      </p:sp>
      <p:sp>
        <p:nvSpPr>
          <p:cNvPr id="341002" name="Rectangle 10"/>
          <p:cNvSpPr>
            <a:spLocks noChangeArrowheads="1"/>
          </p:cNvSpPr>
          <p:nvPr/>
        </p:nvSpPr>
        <p:spPr bwMode="auto">
          <a:xfrm>
            <a:off x="971550" y="4797425"/>
            <a:ext cx="3314700" cy="5508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/>
              <a:t>ice-skating spins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8" grpId="0" build="p"/>
      <p:bldP spid="340999" grpId="0" build="p"/>
      <p:bldP spid="341000" grpId="0" build="p"/>
      <p:bldP spid="341001" grpId="0" build="p"/>
      <p:bldP spid="341002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Typical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dirty="0" smtClean="0"/>
              <a:t>Explain the mechanical principles that allow spinning ice-skaters to adjust their rate of spin.							</a:t>
            </a:r>
            <a:r>
              <a:rPr lang="en-GB" i="1" dirty="0" smtClean="0"/>
              <a:t>(6 marks)</a:t>
            </a:r>
            <a:endParaRPr lang="en-GB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sz="2400" dirty="0" smtClean="0"/>
              <a:t>Ice may be regarded as a friction free surface/friction is negligible;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400" dirty="0" smtClean="0"/>
              <a:t>During spins angular momentum remains constant;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400" dirty="0" smtClean="0"/>
              <a:t>Angular momentum is the quantity of rotation;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400" dirty="0" smtClean="0"/>
              <a:t>Angular momentum = angular velocity x moment of inertia;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400" u="sng" dirty="0" smtClean="0"/>
              <a:t>Angular</a:t>
            </a:r>
            <a:r>
              <a:rPr lang="en-GB" sz="2400" dirty="0" smtClean="0"/>
              <a:t> velocity = rate of spin/how fast skater spins;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400" u="sng" dirty="0" smtClean="0"/>
              <a:t>Moment</a:t>
            </a:r>
            <a:r>
              <a:rPr lang="en-GB" sz="2400" dirty="0" smtClean="0"/>
              <a:t> of inertia = distribution/spread of mass around axis;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400" dirty="0" smtClean="0"/>
              <a:t>Changing/reducing </a:t>
            </a:r>
            <a:r>
              <a:rPr lang="en-GB" sz="2400" u="sng" dirty="0" smtClean="0"/>
              <a:t>moment</a:t>
            </a:r>
            <a:r>
              <a:rPr lang="en-GB" sz="2400" dirty="0" smtClean="0"/>
              <a:t> of inertia affects/increases </a:t>
            </a:r>
            <a:r>
              <a:rPr lang="en-GB" sz="2400" u="sng" dirty="0" smtClean="0"/>
              <a:t>angular</a:t>
            </a:r>
            <a:r>
              <a:rPr lang="en-GB" sz="2400" dirty="0" smtClean="0"/>
              <a:t> velocity;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400" dirty="0" smtClean="0"/>
              <a:t>Skater brings arms into body allowing rate of spin to increase;</a:t>
            </a:r>
          </a:p>
          <a:p>
            <a:pPr marL="514350" indent="-514350">
              <a:buFont typeface="+mj-lt"/>
              <a:buAutoNum type="arabicPeriod"/>
            </a:pPr>
            <a:endParaRPr lang="en-GB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BB0621-EB03-4C1B-BED5-5801B840CEE2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Velocity/time graphs – 100-m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828800" y="1905000"/>
            <a:ext cx="5105400" cy="3886200"/>
            <a:chOff x="1152" y="1200"/>
            <a:chExt cx="3216" cy="2448"/>
          </a:xfrm>
        </p:grpSpPr>
        <p:sp>
          <p:nvSpPr>
            <p:cNvPr id="81939" name="Line 4"/>
            <p:cNvSpPr>
              <a:spLocks noChangeShapeType="1"/>
            </p:cNvSpPr>
            <p:nvPr/>
          </p:nvSpPr>
          <p:spPr bwMode="auto">
            <a:xfrm>
              <a:off x="1152" y="1200"/>
              <a:ext cx="0" cy="24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40" name="Line 5"/>
            <p:cNvSpPr>
              <a:spLocks noChangeShapeType="1"/>
            </p:cNvSpPr>
            <p:nvPr/>
          </p:nvSpPr>
          <p:spPr bwMode="auto">
            <a:xfrm>
              <a:off x="1152" y="3648"/>
              <a:ext cx="32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1925" name="Text Box 6"/>
          <p:cNvSpPr txBox="1">
            <a:spLocks noChangeArrowheads="1"/>
          </p:cNvSpPr>
          <p:nvPr/>
        </p:nvSpPr>
        <p:spPr bwMode="auto">
          <a:xfrm>
            <a:off x="304800" y="32004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Velocity</a:t>
            </a:r>
          </a:p>
        </p:txBody>
      </p:sp>
      <p:sp>
        <p:nvSpPr>
          <p:cNvPr id="81926" name="Text Box 7"/>
          <p:cNvSpPr txBox="1">
            <a:spLocks noChangeArrowheads="1"/>
          </p:cNvSpPr>
          <p:nvPr/>
        </p:nvSpPr>
        <p:spPr bwMode="auto">
          <a:xfrm>
            <a:off x="4038600" y="6019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Time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828800" y="1676400"/>
            <a:ext cx="4648200" cy="4114800"/>
            <a:chOff x="1152" y="1056"/>
            <a:chExt cx="2928" cy="2592"/>
          </a:xfrm>
        </p:grpSpPr>
        <p:sp>
          <p:nvSpPr>
            <p:cNvPr id="81929" name="Line 9"/>
            <p:cNvSpPr>
              <a:spLocks noChangeShapeType="1"/>
            </p:cNvSpPr>
            <p:nvPr/>
          </p:nvSpPr>
          <p:spPr bwMode="auto">
            <a:xfrm flipV="1">
              <a:off x="1152" y="2688"/>
              <a:ext cx="336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30" name="Line 10"/>
            <p:cNvSpPr>
              <a:spLocks noChangeShapeType="1"/>
            </p:cNvSpPr>
            <p:nvPr/>
          </p:nvSpPr>
          <p:spPr bwMode="auto">
            <a:xfrm flipV="1">
              <a:off x="1488" y="2160"/>
              <a:ext cx="24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31" name="Line 11"/>
            <p:cNvSpPr>
              <a:spLocks noChangeShapeType="1"/>
            </p:cNvSpPr>
            <p:nvPr/>
          </p:nvSpPr>
          <p:spPr bwMode="auto">
            <a:xfrm flipV="1">
              <a:off x="1728" y="1776"/>
              <a:ext cx="288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32" name="Line 12"/>
            <p:cNvSpPr>
              <a:spLocks noChangeShapeType="1"/>
            </p:cNvSpPr>
            <p:nvPr/>
          </p:nvSpPr>
          <p:spPr bwMode="auto">
            <a:xfrm flipV="1">
              <a:off x="2016" y="1440"/>
              <a:ext cx="288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33" name="Line 13"/>
            <p:cNvSpPr>
              <a:spLocks noChangeShapeType="1"/>
            </p:cNvSpPr>
            <p:nvPr/>
          </p:nvSpPr>
          <p:spPr bwMode="auto">
            <a:xfrm flipV="1">
              <a:off x="2304" y="1248"/>
              <a:ext cx="28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34" name="Line 14"/>
            <p:cNvSpPr>
              <a:spLocks noChangeShapeType="1"/>
            </p:cNvSpPr>
            <p:nvPr/>
          </p:nvSpPr>
          <p:spPr bwMode="auto">
            <a:xfrm flipV="1">
              <a:off x="2592" y="1104"/>
              <a:ext cx="28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35" name="Line 15"/>
            <p:cNvSpPr>
              <a:spLocks noChangeShapeType="1"/>
            </p:cNvSpPr>
            <p:nvPr/>
          </p:nvSpPr>
          <p:spPr bwMode="auto">
            <a:xfrm flipV="1">
              <a:off x="2880" y="1056"/>
              <a:ext cx="336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36" name="Line 16"/>
            <p:cNvSpPr>
              <a:spLocks noChangeShapeType="1"/>
            </p:cNvSpPr>
            <p:nvPr/>
          </p:nvSpPr>
          <p:spPr bwMode="auto">
            <a:xfrm flipV="1">
              <a:off x="3216" y="1056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37" name="Line 17"/>
            <p:cNvSpPr>
              <a:spLocks noChangeShapeType="1"/>
            </p:cNvSpPr>
            <p:nvPr/>
          </p:nvSpPr>
          <p:spPr bwMode="auto">
            <a:xfrm>
              <a:off x="3456" y="1056"/>
              <a:ext cx="28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38" name="Line 18"/>
            <p:cNvSpPr>
              <a:spLocks noChangeShapeType="1"/>
            </p:cNvSpPr>
            <p:nvPr/>
          </p:nvSpPr>
          <p:spPr bwMode="auto">
            <a:xfrm>
              <a:off x="3744" y="1104"/>
              <a:ext cx="336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2339" name="Text Box 19"/>
          <p:cNvSpPr txBox="1">
            <a:spLocks noChangeArrowheads="1"/>
          </p:cNvSpPr>
          <p:nvPr/>
        </p:nvSpPr>
        <p:spPr bwMode="auto">
          <a:xfrm>
            <a:off x="5715000" y="2971800"/>
            <a:ext cx="1736725" cy="10668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/>
              <a:t>Velocity changes</a:t>
            </a:r>
            <a:endParaRPr lang="en-GB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12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2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54A4E7-3F49-49DB-8B11-29D44189204A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Change in velocity</a:t>
            </a:r>
          </a:p>
        </p:txBody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839200" cy="2438400"/>
          </a:xfrm>
        </p:spPr>
        <p:txBody>
          <a:bodyPr/>
          <a:lstStyle/>
          <a:p>
            <a:pPr eaLnBrk="1" hangingPunct="1"/>
            <a:r>
              <a:rPr lang="en-US" smtClean="0"/>
              <a:t>Average velocity changes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Change in velocity over a period of time is called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4800600"/>
            <a:ext cx="8610600" cy="1066800"/>
            <a:chOff x="336" y="3024"/>
            <a:chExt cx="5424" cy="672"/>
          </a:xfrm>
        </p:grpSpPr>
        <p:sp>
          <p:nvSpPr>
            <p:cNvPr id="82953" name="Text Box 5"/>
            <p:cNvSpPr txBox="1">
              <a:spLocks noChangeArrowheads="1"/>
            </p:cNvSpPr>
            <p:nvPr/>
          </p:nvSpPr>
          <p:spPr bwMode="auto">
            <a:xfrm>
              <a:off x="336" y="3024"/>
              <a:ext cx="5424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3200"/>
                <a:t>Acceleration =</a:t>
              </a:r>
            </a:p>
            <a:p>
              <a:pPr eaLnBrk="0" hangingPunct="0"/>
              <a:r>
                <a:rPr lang="en-US" sz="3200"/>
                <a:t>                                       </a:t>
              </a:r>
            </a:p>
          </p:txBody>
        </p:sp>
        <p:sp>
          <p:nvSpPr>
            <p:cNvPr id="82954" name="Line 6"/>
            <p:cNvSpPr>
              <a:spLocks noChangeShapeType="1"/>
            </p:cNvSpPr>
            <p:nvPr/>
          </p:nvSpPr>
          <p:spPr bwMode="auto">
            <a:xfrm flipV="1">
              <a:off x="2160" y="3360"/>
              <a:ext cx="340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3351" name="Text Box 7"/>
          <p:cNvSpPr txBox="1">
            <a:spLocks noChangeArrowheads="1"/>
          </p:cNvSpPr>
          <p:nvPr/>
        </p:nvSpPr>
        <p:spPr bwMode="auto">
          <a:xfrm>
            <a:off x="1981200" y="3657600"/>
            <a:ext cx="266700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/>
              <a:t>acceleration</a:t>
            </a:r>
            <a:endParaRPr lang="en-GB" sz="3200"/>
          </a:p>
        </p:txBody>
      </p:sp>
      <p:sp>
        <p:nvSpPr>
          <p:cNvPr id="313352" name="Text Box 8"/>
          <p:cNvSpPr txBox="1">
            <a:spLocks noChangeArrowheads="1"/>
          </p:cNvSpPr>
          <p:nvPr/>
        </p:nvSpPr>
        <p:spPr bwMode="auto">
          <a:xfrm>
            <a:off x="3276600" y="4648200"/>
            <a:ext cx="5399088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/>
              <a:t>final velocity – initial velocity</a:t>
            </a:r>
            <a:endParaRPr lang="en-GB" sz="3200"/>
          </a:p>
        </p:txBody>
      </p:sp>
      <p:sp>
        <p:nvSpPr>
          <p:cNvPr id="313353" name="Text Box 9"/>
          <p:cNvSpPr txBox="1">
            <a:spLocks noChangeArrowheads="1"/>
          </p:cNvSpPr>
          <p:nvPr/>
        </p:nvSpPr>
        <p:spPr bwMode="auto">
          <a:xfrm>
            <a:off x="4572000" y="5486400"/>
            <a:ext cx="220980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/>
              <a:t>time taken</a:t>
            </a:r>
            <a:endParaRPr lang="en-GB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133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133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33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13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3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13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3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133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133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33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13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3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13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3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133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133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33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13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3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13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3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51" grpId="0" animBg="1"/>
      <p:bldP spid="313352" grpId="0" animBg="1"/>
      <p:bldP spid="3133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D8514E-B1DB-4F37-8A20-EEA6AAC822DB}" type="slidenum">
              <a:rPr lang="en-GB" smtClean="0"/>
              <a:pPr/>
              <a:t>7</a:t>
            </a:fld>
            <a:endParaRPr lang="en-GB" smtClean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828800" y="1905000"/>
            <a:ext cx="5105400" cy="3886200"/>
            <a:chOff x="1152" y="1200"/>
            <a:chExt cx="3216" cy="2448"/>
          </a:xfrm>
        </p:grpSpPr>
        <p:sp>
          <p:nvSpPr>
            <p:cNvPr id="83987" name="Line 3"/>
            <p:cNvSpPr>
              <a:spLocks noChangeShapeType="1"/>
            </p:cNvSpPr>
            <p:nvPr/>
          </p:nvSpPr>
          <p:spPr bwMode="auto">
            <a:xfrm>
              <a:off x="1152" y="1200"/>
              <a:ext cx="0" cy="24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3988" name="Line 4"/>
            <p:cNvSpPr>
              <a:spLocks noChangeShapeType="1"/>
            </p:cNvSpPr>
            <p:nvPr/>
          </p:nvSpPr>
          <p:spPr bwMode="auto">
            <a:xfrm>
              <a:off x="1152" y="3648"/>
              <a:ext cx="32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3972" name="Text Box 5"/>
          <p:cNvSpPr txBox="1">
            <a:spLocks noChangeArrowheads="1"/>
          </p:cNvSpPr>
          <p:nvPr/>
        </p:nvSpPr>
        <p:spPr bwMode="auto">
          <a:xfrm>
            <a:off x="304800" y="32004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Velocity</a:t>
            </a:r>
          </a:p>
        </p:txBody>
      </p:sp>
      <p:sp>
        <p:nvSpPr>
          <p:cNvPr id="83973" name="Text Box 6"/>
          <p:cNvSpPr txBox="1">
            <a:spLocks noChangeArrowheads="1"/>
          </p:cNvSpPr>
          <p:nvPr/>
        </p:nvSpPr>
        <p:spPr bwMode="auto">
          <a:xfrm>
            <a:off x="4038600" y="6019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Time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828800" y="1676400"/>
            <a:ext cx="4648200" cy="4114800"/>
            <a:chOff x="1152" y="1056"/>
            <a:chExt cx="2928" cy="2592"/>
          </a:xfrm>
        </p:grpSpPr>
        <p:sp>
          <p:nvSpPr>
            <p:cNvPr id="83977" name="Line 8"/>
            <p:cNvSpPr>
              <a:spLocks noChangeShapeType="1"/>
            </p:cNvSpPr>
            <p:nvPr/>
          </p:nvSpPr>
          <p:spPr bwMode="auto">
            <a:xfrm flipV="1">
              <a:off x="1152" y="2688"/>
              <a:ext cx="336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3978" name="Line 9"/>
            <p:cNvSpPr>
              <a:spLocks noChangeShapeType="1"/>
            </p:cNvSpPr>
            <p:nvPr/>
          </p:nvSpPr>
          <p:spPr bwMode="auto">
            <a:xfrm flipV="1">
              <a:off x="1488" y="2160"/>
              <a:ext cx="24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3979" name="Line 10"/>
            <p:cNvSpPr>
              <a:spLocks noChangeShapeType="1"/>
            </p:cNvSpPr>
            <p:nvPr/>
          </p:nvSpPr>
          <p:spPr bwMode="auto">
            <a:xfrm flipV="1">
              <a:off x="1728" y="1776"/>
              <a:ext cx="288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3980" name="Line 11"/>
            <p:cNvSpPr>
              <a:spLocks noChangeShapeType="1"/>
            </p:cNvSpPr>
            <p:nvPr/>
          </p:nvSpPr>
          <p:spPr bwMode="auto">
            <a:xfrm flipV="1">
              <a:off x="2016" y="1440"/>
              <a:ext cx="288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3981" name="Line 12"/>
            <p:cNvSpPr>
              <a:spLocks noChangeShapeType="1"/>
            </p:cNvSpPr>
            <p:nvPr/>
          </p:nvSpPr>
          <p:spPr bwMode="auto">
            <a:xfrm flipV="1">
              <a:off x="2304" y="1248"/>
              <a:ext cx="28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3982" name="Line 13"/>
            <p:cNvSpPr>
              <a:spLocks noChangeShapeType="1"/>
            </p:cNvSpPr>
            <p:nvPr/>
          </p:nvSpPr>
          <p:spPr bwMode="auto">
            <a:xfrm flipV="1">
              <a:off x="2592" y="1104"/>
              <a:ext cx="28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3983" name="Line 14"/>
            <p:cNvSpPr>
              <a:spLocks noChangeShapeType="1"/>
            </p:cNvSpPr>
            <p:nvPr/>
          </p:nvSpPr>
          <p:spPr bwMode="auto">
            <a:xfrm flipV="1">
              <a:off x="2880" y="1056"/>
              <a:ext cx="336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3984" name="Line 15"/>
            <p:cNvSpPr>
              <a:spLocks noChangeShapeType="1"/>
            </p:cNvSpPr>
            <p:nvPr/>
          </p:nvSpPr>
          <p:spPr bwMode="auto">
            <a:xfrm flipV="1">
              <a:off x="3216" y="1056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3985" name="Line 16"/>
            <p:cNvSpPr>
              <a:spLocks noChangeShapeType="1"/>
            </p:cNvSpPr>
            <p:nvPr/>
          </p:nvSpPr>
          <p:spPr bwMode="auto">
            <a:xfrm>
              <a:off x="3456" y="1056"/>
              <a:ext cx="28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3986" name="Line 17"/>
            <p:cNvSpPr>
              <a:spLocks noChangeShapeType="1"/>
            </p:cNvSpPr>
            <p:nvPr/>
          </p:nvSpPr>
          <p:spPr bwMode="auto">
            <a:xfrm>
              <a:off x="3744" y="1104"/>
              <a:ext cx="336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3975" name="Text Box 18"/>
          <p:cNvSpPr txBox="1">
            <a:spLocks noChangeArrowheads="1"/>
          </p:cNvSpPr>
          <p:nvPr/>
        </p:nvSpPr>
        <p:spPr bwMode="auto">
          <a:xfrm>
            <a:off x="5105400" y="2590800"/>
            <a:ext cx="3810000" cy="30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/>
              <a:t>On a velocity-time graph acceleration is shown by the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/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/>
              <a:t>of the line</a:t>
            </a:r>
          </a:p>
        </p:txBody>
      </p:sp>
      <p:sp>
        <p:nvSpPr>
          <p:cNvPr id="314387" name="Text Box 19"/>
          <p:cNvSpPr txBox="1">
            <a:spLocks noChangeArrowheads="1"/>
          </p:cNvSpPr>
          <p:nvPr/>
        </p:nvSpPr>
        <p:spPr bwMode="auto">
          <a:xfrm>
            <a:off x="5148263" y="4076700"/>
            <a:ext cx="2087562" cy="10668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/>
              <a:t>steepness (gradient)</a:t>
            </a:r>
            <a:endParaRPr lang="en-GB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143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1438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438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14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4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14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4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8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02822D-8A52-4A7D-9E28-22061C9D03BA}" type="slidenum">
              <a:rPr lang="en-GB" smtClean="0"/>
              <a:pPr/>
              <a:t>8</a:t>
            </a:fld>
            <a:endParaRPr lang="en-GB" smtClean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828800" y="1905000"/>
            <a:ext cx="5105400" cy="3886200"/>
            <a:chOff x="1152" y="1200"/>
            <a:chExt cx="3216" cy="2448"/>
          </a:xfrm>
        </p:grpSpPr>
        <p:sp>
          <p:nvSpPr>
            <p:cNvPr id="85015" name="Line 3"/>
            <p:cNvSpPr>
              <a:spLocks noChangeShapeType="1"/>
            </p:cNvSpPr>
            <p:nvPr/>
          </p:nvSpPr>
          <p:spPr bwMode="auto">
            <a:xfrm>
              <a:off x="1152" y="1200"/>
              <a:ext cx="0" cy="24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5016" name="Line 4"/>
            <p:cNvSpPr>
              <a:spLocks noChangeShapeType="1"/>
            </p:cNvSpPr>
            <p:nvPr/>
          </p:nvSpPr>
          <p:spPr bwMode="auto">
            <a:xfrm>
              <a:off x="1152" y="3648"/>
              <a:ext cx="32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4996" name="Text Box 5"/>
          <p:cNvSpPr txBox="1">
            <a:spLocks noChangeArrowheads="1"/>
          </p:cNvSpPr>
          <p:nvPr/>
        </p:nvSpPr>
        <p:spPr bwMode="auto">
          <a:xfrm>
            <a:off x="304800" y="32004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Velocity</a:t>
            </a:r>
          </a:p>
        </p:txBody>
      </p:sp>
      <p:sp>
        <p:nvSpPr>
          <p:cNvPr id="84997" name="Text Box 6"/>
          <p:cNvSpPr txBox="1">
            <a:spLocks noChangeArrowheads="1"/>
          </p:cNvSpPr>
          <p:nvPr/>
        </p:nvSpPr>
        <p:spPr bwMode="auto">
          <a:xfrm>
            <a:off x="4038600" y="6019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Time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828800" y="1676400"/>
            <a:ext cx="4648200" cy="4114800"/>
            <a:chOff x="1152" y="1056"/>
            <a:chExt cx="2928" cy="2592"/>
          </a:xfrm>
        </p:grpSpPr>
        <p:sp>
          <p:nvSpPr>
            <p:cNvPr id="85005" name="Line 8"/>
            <p:cNvSpPr>
              <a:spLocks noChangeShapeType="1"/>
            </p:cNvSpPr>
            <p:nvPr/>
          </p:nvSpPr>
          <p:spPr bwMode="auto">
            <a:xfrm flipV="1">
              <a:off x="1152" y="2688"/>
              <a:ext cx="336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5006" name="Line 9"/>
            <p:cNvSpPr>
              <a:spLocks noChangeShapeType="1"/>
            </p:cNvSpPr>
            <p:nvPr/>
          </p:nvSpPr>
          <p:spPr bwMode="auto">
            <a:xfrm flipV="1">
              <a:off x="1488" y="2160"/>
              <a:ext cx="24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5007" name="Line 10"/>
            <p:cNvSpPr>
              <a:spLocks noChangeShapeType="1"/>
            </p:cNvSpPr>
            <p:nvPr/>
          </p:nvSpPr>
          <p:spPr bwMode="auto">
            <a:xfrm flipV="1">
              <a:off x="1728" y="1776"/>
              <a:ext cx="288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5008" name="Line 11"/>
            <p:cNvSpPr>
              <a:spLocks noChangeShapeType="1"/>
            </p:cNvSpPr>
            <p:nvPr/>
          </p:nvSpPr>
          <p:spPr bwMode="auto">
            <a:xfrm flipV="1">
              <a:off x="2016" y="1440"/>
              <a:ext cx="288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5009" name="Line 12"/>
            <p:cNvSpPr>
              <a:spLocks noChangeShapeType="1"/>
            </p:cNvSpPr>
            <p:nvPr/>
          </p:nvSpPr>
          <p:spPr bwMode="auto">
            <a:xfrm flipV="1">
              <a:off x="2304" y="1248"/>
              <a:ext cx="28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5010" name="Line 13"/>
            <p:cNvSpPr>
              <a:spLocks noChangeShapeType="1"/>
            </p:cNvSpPr>
            <p:nvPr/>
          </p:nvSpPr>
          <p:spPr bwMode="auto">
            <a:xfrm flipV="1">
              <a:off x="2592" y="1104"/>
              <a:ext cx="28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5011" name="Line 14"/>
            <p:cNvSpPr>
              <a:spLocks noChangeShapeType="1"/>
            </p:cNvSpPr>
            <p:nvPr/>
          </p:nvSpPr>
          <p:spPr bwMode="auto">
            <a:xfrm flipV="1">
              <a:off x="2880" y="1056"/>
              <a:ext cx="336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5012" name="Line 15"/>
            <p:cNvSpPr>
              <a:spLocks noChangeShapeType="1"/>
            </p:cNvSpPr>
            <p:nvPr/>
          </p:nvSpPr>
          <p:spPr bwMode="auto">
            <a:xfrm flipV="1">
              <a:off x="3216" y="1056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5013" name="Line 16"/>
            <p:cNvSpPr>
              <a:spLocks noChangeShapeType="1"/>
            </p:cNvSpPr>
            <p:nvPr/>
          </p:nvSpPr>
          <p:spPr bwMode="auto">
            <a:xfrm>
              <a:off x="3456" y="1056"/>
              <a:ext cx="28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5014" name="Line 17"/>
            <p:cNvSpPr>
              <a:spLocks noChangeShapeType="1"/>
            </p:cNvSpPr>
            <p:nvPr/>
          </p:nvSpPr>
          <p:spPr bwMode="auto">
            <a:xfrm>
              <a:off x="3744" y="1104"/>
              <a:ext cx="336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4999" name="Text Box 18"/>
          <p:cNvSpPr txBox="1">
            <a:spLocks noChangeArrowheads="1"/>
          </p:cNvSpPr>
          <p:nvPr/>
        </p:nvSpPr>
        <p:spPr bwMode="auto">
          <a:xfrm>
            <a:off x="5029200" y="472440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Highest acceleration?</a:t>
            </a:r>
          </a:p>
        </p:txBody>
      </p:sp>
      <p:sp>
        <p:nvSpPr>
          <p:cNvPr id="85000" name="Text Box 19"/>
          <p:cNvSpPr txBox="1">
            <a:spLocks noChangeArrowheads="1"/>
          </p:cNvSpPr>
          <p:nvPr/>
        </p:nvSpPr>
        <p:spPr bwMode="auto">
          <a:xfrm>
            <a:off x="5638800" y="37338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zero acceleration?</a:t>
            </a:r>
          </a:p>
        </p:txBody>
      </p:sp>
      <p:sp>
        <p:nvSpPr>
          <p:cNvPr id="85001" name="Text Box 20"/>
          <p:cNvSpPr txBox="1">
            <a:spLocks noChangeArrowheads="1"/>
          </p:cNvSpPr>
          <p:nvPr/>
        </p:nvSpPr>
        <p:spPr bwMode="auto">
          <a:xfrm>
            <a:off x="6248400" y="28194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deceleration?</a:t>
            </a:r>
          </a:p>
        </p:txBody>
      </p:sp>
      <p:sp>
        <p:nvSpPr>
          <p:cNvPr id="315413" name="Line 21"/>
          <p:cNvSpPr>
            <a:spLocks noChangeShapeType="1"/>
          </p:cNvSpPr>
          <p:nvPr/>
        </p:nvSpPr>
        <p:spPr bwMode="auto">
          <a:xfrm flipH="1">
            <a:off x="2209800" y="4953000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15414" name="Line 22"/>
          <p:cNvSpPr>
            <a:spLocks noChangeShapeType="1"/>
          </p:cNvSpPr>
          <p:nvPr/>
        </p:nvSpPr>
        <p:spPr bwMode="auto">
          <a:xfrm flipH="1" flipV="1">
            <a:off x="5334000" y="1752600"/>
            <a:ext cx="304800" cy="2286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15415" name="Line 23"/>
          <p:cNvSpPr>
            <a:spLocks noChangeShapeType="1"/>
          </p:cNvSpPr>
          <p:nvPr/>
        </p:nvSpPr>
        <p:spPr bwMode="auto">
          <a:xfrm flipH="1" flipV="1">
            <a:off x="6172200" y="1981200"/>
            <a:ext cx="762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413" grpId="0" animBg="1"/>
      <p:bldP spid="315414" grpId="0" animBg="1"/>
      <p:bldP spid="3154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AC8E2B-18EA-423E-BDB8-1E87D5A5BD61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Vectors and scalars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Displacement, velocity and acceleration have direction as well as magnitude =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Temperature, time, speed, etc do not have direction =</a:t>
            </a:r>
          </a:p>
        </p:txBody>
      </p:sp>
      <p:sp>
        <p:nvSpPr>
          <p:cNvPr id="316420" name="Text Box 4"/>
          <p:cNvSpPr txBox="1">
            <a:spLocks noChangeArrowheads="1"/>
          </p:cNvSpPr>
          <p:nvPr/>
        </p:nvSpPr>
        <p:spPr bwMode="auto">
          <a:xfrm>
            <a:off x="900113" y="2708275"/>
            <a:ext cx="1584325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/>
              <a:t>vectors</a:t>
            </a:r>
            <a:endParaRPr lang="en-GB" sz="3200"/>
          </a:p>
        </p:txBody>
      </p:sp>
      <p:sp>
        <p:nvSpPr>
          <p:cNvPr id="316421" name="Text Box 5"/>
          <p:cNvSpPr txBox="1">
            <a:spLocks noChangeArrowheads="1"/>
          </p:cNvSpPr>
          <p:nvPr/>
        </p:nvSpPr>
        <p:spPr bwMode="auto">
          <a:xfrm>
            <a:off x="2916238" y="3716338"/>
            <a:ext cx="1584325" cy="5794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/>
              <a:t>scalars</a:t>
            </a:r>
            <a:endParaRPr lang="en-GB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164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164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64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16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6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16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6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164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164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64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16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6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16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6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20" grpId="0" animBg="1"/>
      <p:bldP spid="3164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1438</Words>
  <Application>Microsoft Office PowerPoint</Application>
  <PresentationFormat>On-screen Show (4:3)</PresentationFormat>
  <Paragraphs>396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A2 Revision</vt:lpstr>
      <vt:lpstr>Biomechanics</vt:lpstr>
      <vt:lpstr>Displacement or Distance</vt:lpstr>
      <vt:lpstr>Displacement and velocity</vt:lpstr>
      <vt:lpstr>Velocity/time graphs – 100-m</vt:lpstr>
      <vt:lpstr>Change in velocity</vt:lpstr>
      <vt:lpstr>PowerPoint Presentation</vt:lpstr>
      <vt:lpstr>PowerPoint Presentation</vt:lpstr>
      <vt:lpstr>Vectors and scalars</vt:lpstr>
      <vt:lpstr>Typical Question</vt:lpstr>
      <vt:lpstr>Answer</vt:lpstr>
      <vt:lpstr>Forces</vt:lpstr>
      <vt:lpstr>Forces affecting motion</vt:lpstr>
      <vt:lpstr>Forces acting on a sprinter</vt:lpstr>
      <vt:lpstr>Forces applied - runner</vt:lpstr>
      <vt:lpstr>Typical question</vt:lpstr>
      <vt:lpstr>Answer</vt:lpstr>
      <vt:lpstr>Newton’s Laws</vt:lpstr>
      <vt:lpstr>Applying Newton’s 1st Law</vt:lpstr>
      <vt:lpstr>Momentum</vt:lpstr>
      <vt:lpstr>Newton’s Laws</vt:lpstr>
      <vt:lpstr>Applying Newton’s 2nd Law</vt:lpstr>
      <vt:lpstr>Newton’s Laws</vt:lpstr>
      <vt:lpstr>Applying Newton’s 3rd Law</vt:lpstr>
      <vt:lpstr>Typical question</vt:lpstr>
      <vt:lpstr>Answer</vt:lpstr>
      <vt:lpstr>Projectile motion</vt:lpstr>
      <vt:lpstr>Components</vt:lpstr>
      <vt:lpstr>Projectile motion</vt:lpstr>
      <vt:lpstr>Variations in vertical and horizontal components</vt:lpstr>
      <vt:lpstr>Projectile motion</vt:lpstr>
      <vt:lpstr>Typical question</vt:lpstr>
      <vt:lpstr>Answer</vt:lpstr>
      <vt:lpstr>Factors affecting the fight of a parabola </vt:lpstr>
      <vt:lpstr>Angle of Release</vt:lpstr>
      <vt:lpstr>Impulse</vt:lpstr>
      <vt:lpstr>PowerPoint Presentation</vt:lpstr>
      <vt:lpstr>PowerPoint Presentation</vt:lpstr>
      <vt:lpstr>Typically</vt:lpstr>
      <vt:lpstr>Typically</vt:lpstr>
      <vt:lpstr>Typically</vt:lpstr>
      <vt:lpstr>Typical question</vt:lpstr>
      <vt:lpstr>Answer</vt:lpstr>
      <vt:lpstr>Angular motion</vt:lpstr>
      <vt:lpstr>Angular Momentum</vt:lpstr>
      <vt:lpstr>Constant angular momentum</vt:lpstr>
      <vt:lpstr>Typical question</vt:lpstr>
      <vt:lpstr>Answer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A2 Revision</dc:title>
  <dc:creator>Mike</dc:creator>
  <cp:lastModifiedBy>Nicola Wilkins</cp:lastModifiedBy>
  <cp:revision>6</cp:revision>
  <dcterms:created xsi:type="dcterms:W3CDTF">2011-05-03T14:02:15Z</dcterms:created>
  <dcterms:modified xsi:type="dcterms:W3CDTF">2013-06-11T08:21:30Z</dcterms:modified>
</cp:coreProperties>
</file>