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8" r:id="rId3"/>
    <p:sldId id="277" r:id="rId4"/>
    <p:sldId id="284" r:id="rId5"/>
    <p:sldId id="286" r:id="rId6"/>
    <p:sldId id="283" r:id="rId7"/>
    <p:sldId id="279" r:id="rId8"/>
    <p:sldId id="264" r:id="rId9"/>
    <p:sldId id="281" r:id="rId10"/>
    <p:sldId id="268" r:id="rId11"/>
    <p:sldId id="270" r:id="rId12"/>
    <p:sldId id="26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2616-E702-4595-B77D-C84A1B554B62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75B80-CC15-45C3-B41E-938494A92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5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EB146-0893-4829-BAE3-8EA98597C33D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911EB-4CD8-4ECC-B7DD-0C5A21E1774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Measuring Anxiety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1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SCAT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performer’s competitive trait anxiety and the competitive situation together generate a threatening situation, which in turn increases the performer’s competitive state anxiety.</a:t>
            </a:r>
          </a:p>
        </p:txBody>
      </p:sp>
    </p:spTree>
    <p:extLst>
      <p:ext uri="{BB962C8B-B14F-4D97-AF65-F5344CB8AC3E}">
        <p14:creationId xmlns:p14="http://schemas.microsoft.com/office/powerpoint/2010/main" val="8373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Competitive Sport </a:t>
            </a:r>
            <a:r>
              <a:rPr lang="en-GB" dirty="0"/>
              <a:t>A</a:t>
            </a:r>
            <a:r>
              <a:rPr lang="en-GB" dirty="0" smtClean="0"/>
              <a:t>nxiety </a:t>
            </a:r>
            <a:r>
              <a:rPr lang="en-GB" dirty="0"/>
              <a:t>I</a:t>
            </a:r>
            <a:r>
              <a:rPr lang="en-GB" dirty="0" smtClean="0"/>
              <a:t>nventory CSAI-2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To identify the type of anxiety experienced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Measures sate anxiety and responding behaviour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Cognitive, somatic anxiety and self confidence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Given out </a:t>
            </a:r>
            <a:r>
              <a:rPr lang="en-GB" dirty="0" smtClean="0"/>
              <a:t>an hour before </a:t>
            </a:r>
            <a:r>
              <a:rPr lang="en-GB" dirty="0"/>
              <a:t>competition 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 smtClean="0"/>
              <a:t>Enables </a:t>
            </a:r>
            <a:r>
              <a:rPr lang="en-GB" dirty="0"/>
              <a:t>researchers to discover baseline levels of anxiety and compare it with pre-competition levels to see if they differ.</a:t>
            </a:r>
          </a:p>
        </p:txBody>
      </p:sp>
    </p:spTree>
    <p:extLst>
      <p:ext uri="{BB962C8B-B14F-4D97-AF65-F5344CB8AC3E}">
        <p14:creationId xmlns:p14="http://schemas.microsoft.com/office/powerpoint/2010/main" val="2410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Sport Competition Anxiety </a:t>
            </a:r>
            <a:br>
              <a:rPr lang="en-GB" dirty="0" smtClean="0"/>
            </a:br>
            <a:r>
              <a:rPr lang="en-GB" dirty="0" smtClean="0"/>
              <a:t>SCAT</a:t>
            </a:r>
            <a:endParaRPr lang="en-GB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SCAT developed, this aimed </a:t>
            </a:r>
            <a:r>
              <a:rPr lang="en-GB" dirty="0"/>
              <a:t>to </a:t>
            </a:r>
            <a:r>
              <a:rPr lang="en-GB" dirty="0" smtClean="0"/>
              <a:t>measure competitive trait anxiety of a performer in pre competitive environment. </a:t>
            </a:r>
          </a:p>
          <a:p>
            <a:r>
              <a:rPr lang="en-GB" dirty="0" smtClean="0"/>
              <a:t>15 statements </a:t>
            </a:r>
            <a:endParaRPr lang="en-GB" dirty="0"/>
          </a:p>
          <a:p>
            <a:r>
              <a:rPr lang="en-GB" dirty="0" smtClean="0"/>
              <a:t>Scoring </a:t>
            </a:r>
            <a:r>
              <a:rPr lang="en-GB" dirty="0"/>
              <a:t>from a sport specific situation gives an indication of that person’s level of state anxiety in competition-specific situations.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/>
              <a:t>Many elite performers complete personality and anxiety tests as part of their preparation for </a:t>
            </a:r>
            <a:r>
              <a:rPr lang="en-GB" b="1" i="1" dirty="0" smtClean="0"/>
              <a:t>competition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Name </a:t>
            </a:r>
            <a:r>
              <a:rPr lang="en-GB" b="1" dirty="0"/>
              <a:t>one </a:t>
            </a:r>
            <a:r>
              <a:rPr lang="en-GB" dirty="0"/>
              <a:t>self-report questionnaire often used to measure anxiety </a:t>
            </a:r>
            <a:r>
              <a:rPr lang="en-GB" b="1" dirty="0"/>
              <a:t>and </a:t>
            </a:r>
            <a:r>
              <a:rPr lang="en-GB" dirty="0"/>
              <a:t>outline the disadvantages of using this form of data collection. </a:t>
            </a:r>
            <a:r>
              <a:rPr lang="en-GB" i="1" dirty="0"/>
              <a:t>(3 marks)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Answers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i="1" dirty="0" smtClean="0"/>
              <a:t>3 </a:t>
            </a:r>
            <a:r>
              <a:rPr lang="en-GB" i="1" dirty="0"/>
              <a:t>marks for 3 of:</a:t>
            </a:r>
          </a:p>
          <a:p>
            <a:pPr marL="0" indent="0">
              <a:buNone/>
            </a:pPr>
            <a:r>
              <a:rPr lang="en-GB" b="1" dirty="0"/>
              <a:t>Named test</a:t>
            </a:r>
          </a:p>
          <a:p>
            <a:r>
              <a:rPr lang="en-GB" dirty="0"/>
              <a:t>A. Sport Competition Anxiety Test/SCAT</a:t>
            </a:r>
          </a:p>
          <a:p>
            <a:r>
              <a:rPr lang="en-GB" dirty="0"/>
              <a:t>B. State Trait Anxiety Inventory/STAI</a:t>
            </a:r>
          </a:p>
          <a:p>
            <a:r>
              <a:rPr lang="en-GB" dirty="0"/>
              <a:t>C. Competitive Sport Anxiety Inventory/CSAI-2</a:t>
            </a:r>
          </a:p>
          <a:p>
            <a:pPr marL="0" indent="0">
              <a:buNone/>
            </a:pPr>
            <a:r>
              <a:rPr lang="en-GB" b="1" dirty="0"/>
              <a:t>Disadvantages</a:t>
            </a:r>
          </a:p>
          <a:p>
            <a:r>
              <a:rPr lang="en-GB" dirty="0"/>
              <a:t>D. Misinterpretation of questions/lack of understanding</a:t>
            </a:r>
          </a:p>
          <a:p>
            <a:r>
              <a:rPr lang="en-GB" dirty="0"/>
              <a:t>E. Answers may not be truthful/provide socially desirable answers</a:t>
            </a:r>
          </a:p>
          <a:p>
            <a:r>
              <a:rPr lang="en-GB" dirty="0"/>
              <a:t>F. Questions may not allow for full answers/limited options to express</a:t>
            </a:r>
          </a:p>
          <a:p>
            <a:r>
              <a:rPr lang="en-GB" dirty="0"/>
              <a:t>emotions</a:t>
            </a:r>
          </a:p>
          <a:p>
            <a:r>
              <a:rPr lang="en-GB" dirty="0"/>
              <a:t>G. Inappropriate questions/biased questions</a:t>
            </a:r>
          </a:p>
          <a:p>
            <a:r>
              <a:rPr lang="en-GB" dirty="0"/>
              <a:t>H. Situation when completed may not be ideal/may rush to complete</a:t>
            </a:r>
          </a:p>
          <a:p>
            <a:r>
              <a:rPr lang="en-GB" dirty="0"/>
              <a:t>questionnaire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4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/>
              <a:t>Different methods of assessment can be used to measure anxiety levels and also to identify potential elite performers. </a:t>
            </a:r>
            <a:endParaRPr lang="en-GB" b="1" i="1" dirty="0" smtClean="0"/>
          </a:p>
          <a:p>
            <a:endParaRPr lang="en-GB" b="1" dirty="0"/>
          </a:p>
          <a:p>
            <a:pPr marL="0" indent="0" algn="ctr">
              <a:buNone/>
            </a:pPr>
            <a:r>
              <a:rPr lang="en-GB" dirty="0" smtClean="0"/>
              <a:t>What </a:t>
            </a:r>
            <a:r>
              <a:rPr lang="en-GB" dirty="0"/>
              <a:t>are the disadvantages of using observation as a method to assess anxiety? </a:t>
            </a:r>
            <a:r>
              <a:rPr lang="en-GB" i="1" dirty="0"/>
              <a:t>(3 marks)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1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A. Subjective/not objective</a:t>
            </a:r>
          </a:p>
          <a:p>
            <a:r>
              <a:rPr lang="en-GB" dirty="0"/>
              <a:t>B. Reliant on skill of the observer</a:t>
            </a:r>
          </a:p>
          <a:p>
            <a:r>
              <a:rPr lang="en-GB" dirty="0"/>
              <a:t>C. Time consuming/expensive/needs to be completed several times</a:t>
            </a:r>
          </a:p>
          <a:p>
            <a:r>
              <a:rPr lang="en-GB" dirty="0"/>
              <a:t>D. Observer needs to know normal behaviour patterns of performer </a:t>
            </a:r>
            <a:r>
              <a:rPr lang="en-GB" dirty="0" smtClean="0"/>
              <a:t>for comparison</a:t>
            </a:r>
            <a:endParaRPr lang="en-GB" dirty="0"/>
          </a:p>
          <a:p>
            <a:r>
              <a:rPr lang="en-GB" dirty="0"/>
              <a:t>E. May need several observers (at the same time)</a:t>
            </a:r>
          </a:p>
          <a:p>
            <a:r>
              <a:rPr lang="en-GB" dirty="0"/>
              <a:t>F. If performer knows observation is occurring they may </a:t>
            </a:r>
            <a:r>
              <a:rPr lang="en-GB" dirty="0" smtClean="0"/>
              <a:t>behave differently/become </a:t>
            </a:r>
            <a:r>
              <a:rPr lang="en-GB" dirty="0"/>
              <a:t>more anxious/increased state</a:t>
            </a:r>
          </a:p>
          <a:p>
            <a:pPr marL="0" indent="0">
              <a:buNone/>
            </a:pPr>
            <a:r>
              <a:rPr lang="en-GB" dirty="0"/>
              <a:t>anxiety/experience evaluation apprehension/social </a:t>
            </a:r>
            <a:r>
              <a:rPr lang="en-GB" dirty="0" smtClean="0"/>
              <a:t> inhibition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6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71600" y="609600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85000"/>
              </a:lnSpc>
            </a:pPr>
            <a:r>
              <a:rPr lang="en-GB" sz="8000" dirty="0">
                <a:solidFill>
                  <a:schemeClr val="tx2"/>
                </a:solidFill>
                <a:latin typeface="Comic Sans MS" pitchFamily="66" charset="0"/>
              </a:rPr>
              <a:t>Anxiety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7777163" cy="901700"/>
          </a:xfrm>
          <a:prstGeom prst="rect">
            <a:avLst/>
          </a:prstGeom>
          <a:noFill/>
          <a:ln w="76200">
            <a:solidFill>
              <a:srgbClr val="33CC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‘Anxiety occurs when there is a substantial imbalance between the individual’s perception of their ability and their perception of the demands and importance of the situation.’ (MARTENS)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3429000"/>
            <a:ext cx="388778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latin typeface="Comic Sans MS" pitchFamily="66" charset="0"/>
              </a:rPr>
              <a:t>Perception of the situational </a:t>
            </a:r>
          </a:p>
          <a:p>
            <a:pPr algn="ctr"/>
            <a:r>
              <a:rPr lang="en-GB" sz="1600">
                <a:latin typeface="Comic Sans MS" pitchFamily="66" charset="0"/>
              </a:rPr>
              <a:t>Demands.</a:t>
            </a:r>
          </a:p>
          <a:p>
            <a:pPr algn="ctr"/>
            <a:r>
              <a:rPr lang="en-GB" sz="1600">
                <a:latin typeface="Comic Sans MS" pitchFamily="66" charset="0"/>
              </a:rPr>
              <a:t>e.g. I must win my leg of the relay if my</a:t>
            </a:r>
          </a:p>
          <a:p>
            <a:pPr algn="ctr"/>
            <a:r>
              <a:rPr lang="en-GB" sz="1600">
                <a:latin typeface="Comic Sans MS" pitchFamily="66" charset="0"/>
              </a:rPr>
              <a:t>team is to have the chance of winning.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55875" y="5229225"/>
            <a:ext cx="453707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latin typeface="Comic Sans MS" pitchFamily="66" charset="0"/>
              </a:rPr>
              <a:t>Perception of the importance of the situation.</a:t>
            </a:r>
          </a:p>
          <a:p>
            <a:pPr algn="ctr"/>
            <a:r>
              <a:rPr lang="en-GB" sz="1600">
                <a:latin typeface="Comic Sans MS" pitchFamily="66" charset="0"/>
              </a:rPr>
              <a:t>e.g. The result of this competition hinges</a:t>
            </a:r>
          </a:p>
          <a:p>
            <a:pPr algn="ctr"/>
            <a:r>
              <a:rPr lang="en-GB" sz="1600">
                <a:latin typeface="Comic Sans MS" pitchFamily="66" charset="0"/>
              </a:rPr>
              <a:t>on this relay race.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84888" y="3429000"/>
            <a:ext cx="28797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latin typeface="Comic Sans MS" pitchFamily="66" charset="0"/>
              </a:rPr>
              <a:t>Perception of ability to cope.</a:t>
            </a:r>
          </a:p>
          <a:p>
            <a:pPr algn="ctr"/>
            <a:r>
              <a:rPr lang="en-GB" sz="1600">
                <a:latin typeface="Comic Sans MS" pitchFamily="66" charset="0"/>
              </a:rPr>
              <a:t>e.g. I am not as good as my</a:t>
            </a:r>
          </a:p>
          <a:p>
            <a:pPr algn="ctr"/>
            <a:r>
              <a:rPr lang="en-GB" sz="1600">
                <a:latin typeface="Comic Sans MS" pitchFamily="66" charset="0"/>
              </a:rPr>
              <a:t>opponent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56100" y="3573463"/>
            <a:ext cx="1366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latin typeface="Comic Sans MS" pitchFamily="66" charset="0"/>
              </a:rPr>
              <a:t>ANXIETY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5003800" y="4221163"/>
            <a:ext cx="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4067175" y="4005263"/>
            <a:ext cx="576263" cy="2873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 flipV="1">
            <a:off x="5508625" y="4005263"/>
            <a:ext cx="576263" cy="2873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Methods 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Observation</a:t>
            </a:r>
          </a:p>
          <a:p>
            <a:r>
              <a:rPr lang="en-GB" dirty="0" smtClean="0"/>
              <a:t>Physiological/ Biofeedback</a:t>
            </a:r>
          </a:p>
          <a:p>
            <a:r>
              <a:rPr lang="en-GB" dirty="0" smtClean="0"/>
              <a:t>Self Report Questionnaire s</a:t>
            </a:r>
          </a:p>
          <a:p>
            <a:endParaRPr lang="en-GB" dirty="0"/>
          </a:p>
          <a:p>
            <a:r>
              <a:rPr lang="en-GB" dirty="0" smtClean="0"/>
              <a:t>Can you think of advantages and disadvantages for each?</a:t>
            </a:r>
          </a:p>
        </p:txBody>
      </p:sp>
    </p:spTree>
    <p:extLst>
      <p:ext uri="{BB962C8B-B14F-4D97-AF65-F5344CB8AC3E}">
        <p14:creationId xmlns:p14="http://schemas.microsoft.com/office/powerpoint/2010/main" val="2412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Measures of Anxiety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 u="sng" dirty="0"/>
              <a:t>Physiological Tests- </a:t>
            </a:r>
            <a:r>
              <a:rPr lang="en-GB" sz="2800" dirty="0"/>
              <a:t>biological tests, such as monitoring HR, or galvanic skin response (sweat levels on the skin)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Advantages- can be done during performance, factual measures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Disadvantages- measuring equipment can be restrictive and the athlete might not be willing to take part in competition, being measured can increase stress.</a:t>
            </a:r>
            <a:r>
              <a:rPr lang="en-GB" sz="2400" dirty="0"/>
              <a:t> </a:t>
            </a:r>
            <a:r>
              <a:rPr lang="en-GB" dirty="0"/>
              <a:t> 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endParaRPr lang="en-GB"/>
          </a:p>
          <a:p>
            <a:pPr lvl="4">
              <a:buFont typeface="Wingdings" pitchFamily="2" charset="2"/>
              <a:buNone/>
            </a:pPr>
            <a:endParaRPr lang="en-GB"/>
          </a:p>
        </p:txBody>
      </p:sp>
      <p:pic>
        <p:nvPicPr>
          <p:cNvPr id="31747" name="Picture 3" descr="E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1148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gs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648200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blood-pressur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81388"/>
            <a:ext cx="3262313" cy="33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9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Measures of Anxiety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u="sng" dirty="0"/>
              <a:t>Observations</a:t>
            </a:r>
            <a:r>
              <a:rPr lang="en-GB" sz="2800" dirty="0"/>
              <a:t>- involves watching others as they perform, can be done live or via video for example.</a:t>
            </a:r>
          </a:p>
          <a:p>
            <a:pPr lvl="1"/>
            <a:r>
              <a:rPr lang="en-GB" dirty="0"/>
              <a:t>Advantage- a realistic, true to life picture can be obtained</a:t>
            </a:r>
          </a:p>
          <a:p>
            <a:pPr lvl="1"/>
            <a:r>
              <a:rPr lang="en-GB" dirty="0"/>
              <a:t>Disadvantage- the observer may be biased and need training themselves. Performers’ arousal levels may be increased if the know they are being watched. </a:t>
            </a:r>
            <a:r>
              <a:rPr lang="en-GB" dirty="0" smtClean="0"/>
              <a:t>Time consuming, need more than one person, subjective, evaluation apprehension.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3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GB">
                <a:latin typeface="Comic Sans MS" pitchFamily="66" charset="0"/>
              </a:rPr>
              <a:t>Measures of Anxiety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Questionnaires- </a:t>
            </a:r>
            <a:r>
              <a:rPr lang="en-GB" dirty="0" smtClean="0"/>
              <a:t>SCAT/CSAI-2/STAI</a:t>
            </a:r>
            <a:endParaRPr lang="en-GB" dirty="0"/>
          </a:p>
          <a:p>
            <a:pPr lvl="1"/>
            <a:r>
              <a:rPr lang="en-GB" dirty="0"/>
              <a:t>Advantages- quick, easy, cheap, deal with lots of info.</a:t>
            </a:r>
          </a:p>
          <a:p>
            <a:pPr lvl="1"/>
            <a:r>
              <a:rPr lang="en-GB" dirty="0"/>
              <a:t>Disadvantages- people tend to give socially acceptable answers and might misunderstand some questions</a:t>
            </a:r>
            <a:r>
              <a:rPr lang="en-GB" dirty="0" smtClean="0"/>
              <a:t>.</a:t>
            </a:r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State Trait Anxiety Inventory </a:t>
            </a:r>
            <a:br>
              <a:rPr lang="en-GB" dirty="0" smtClean="0"/>
            </a:br>
            <a:r>
              <a:rPr lang="en-GB" dirty="0" smtClean="0"/>
              <a:t>STAI </a:t>
            </a:r>
            <a:endParaRPr lang="en-GB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self-report questionnaire in which people rate how nervous they feel in both general and in specific situations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20 statements for state anxiety</a:t>
            </a:r>
          </a:p>
          <a:p>
            <a:r>
              <a:rPr lang="en-GB" dirty="0" smtClean="0"/>
              <a:t>20 statements for trait anxiety </a:t>
            </a:r>
            <a:endParaRPr lang="en-GB" dirty="0"/>
          </a:p>
          <a:p>
            <a:r>
              <a:rPr lang="en-GB" dirty="0"/>
              <a:t>The scoring system for the questions gives an indication of both the state anxiety and the trait anxiety of the performer.</a:t>
            </a:r>
          </a:p>
        </p:txBody>
      </p:sp>
    </p:spTree>
    <p:extLst>
      <p:ext uri="{BB962C8B-B14F-4D97-AF65-F5344CB8AC3E}">
        <p14:creationId xmlns:p14="http://schemas.microsoft.com/office/powerpoint/2010/main" val="5533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GB" sz="8000">
                <a:latin typeface="Comic Sans MS" pitchFamily="66" charset="0"/>
              </a:rPr>
              <a:t>Anxiety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Competitive Anxiety</a:t>
            </a:r>
          </a:p>
          <a:p>
            <a:r>
              <a:rPr lang="en-GB" sz="2400"/>
              <a:t>Specific to sport</a:t>
            </a:r>
          </a:p>
          <a:p>
            <a:r>
              <a:rPr lang="en-GB" sz="2400"/>
              <a:t>Main Perceived threat to a sports performer is competition, which can include worries of:</a:t>
            </a:r>
          </a:p>
          <a:p>
            <a:pPr lvl="1"/>
            <a:r>
              <a:rPr lang="en-GB" sz="2000"/>
              <a:t>Not playing well</a:t>
            </a:r>
          </a:p>
          <a:p>
            <a:pPr lvl="1"/>
            <a:r>
              <a:rPr lang="en-GB" sz="2000"/>
              <a:t>Letting the team down</a:t>
            </a:r>
          </a:p>
          <a:p>
            <a:pPr lvl="1"/>
            <a:r>
              <a:rPr lang="en-GB" sz="2000"/>
              <a:t>Not meeting the training demands before the event</a:t>
            </a:r>
          </a:p>
          <a:p>
            <a:pPr lvl="1"/>
            <a:r>
              <a:rPr lang="en-GB" sz="2000"/>
              <a:t>Damaging personal relationships</a:t>
            </a:r>
          </a:p>
          <a:p>
            <a:pPr lvl="1"/>
            <a:r>
              <a:rPr lang="en-GB" sz="2000"/>
              <a:t>Injury </a:t>
            </a:r>
          </a:p>
          <a:p>
            <a:pPr lvl="1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534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714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Measuring Anxiety</vt:lpstr>
      <vt:lpstr>PowerPoint Presentation</vt:lpstr>
      <vt:lpstr>Methods </vt:lpstr>
      <vt:lpstr>Measures of Anxiety</vt:lpstr>
      <vt:lpstr>PowerPoint Presentation</vt:lpstr>
      <vt:lpstr>Measures of Anxiety</vt:lpstr>
      <vt:lpstr>Measures of Anxiety</vt:lpstr>
      <vt:lpstr>State Trait Anxiety Inventory  STAI </vt:lpstr>
      <vt:lpstr>Anxiety</vt:lpstr>
      <vt:lpstr>SCAT </vt:lpstr>
      <vt:lpstr>Competitive Sport Anxiety Inventory CSAI-2</vt:lpstr>
      <vt:lpstr>Sport Competition Anxiety  SCAT</vt:lpstr>
      <vt:lpstr>PowerPoint Presentation</vt:lpstr>
      <vt:lpstr>Answers </vt:lpstr>
      <vt:lpstr>PowerPoint Presentation</vt:lpstr>
      <vt:lpstr>PowerPoint Presentation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Anxiety</dc:title>
  <dc:creator>Nicola Wilkins</dc:creator>
  <cp:lastModifiedBy>Nicola Wilkins</cp:lastModifiedBy>
  <cp:revision>9</cp:revision>
  <cp:lastPrinted>2013-11-06T08:27:29Z</cp:lastPrinted>
  <dcterms:created xsi:type="dcterms:W3CDTF">2011-10-02T20:17:20Z</dcterms:created>
  <dcterms:modified xsi:type="dcterms:W3CDTF">2013-11-06T13:37:16Z</dcterms:modified>
</cp:coreProperties>
</file>