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669EC3-39D2-475D-9B23-8F6958BC0C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8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26906-C0F2-4CD5-8DD3-4914C381F21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1ECF8-0361-40B3-BEB8-836947A0F721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uk/imgres?imgurl=http://www.victoriapacking.com/images/recipes/pasta.jpg&amp;imgrefurl=http://www.victoriapacking.com/pasta.html&amp;h=300&amp;w=333&amp;sz=33&amp;hl=en&amp;start=3&amp;usg=__vF2TRU7cLl0AIly9OVKXnn_hNLM=&amp;tbnid=X4jprOTWe34ojM:&amp;tbnh=107&amp;tbnw=119&amp;prev=/images%3Fq%3Dpasta%26gbv%3D2%26hl%3Den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www.yes-zim.com/shopimages/products/thumbnails/sugar.jpg&amp;imgrefurl=http://www.yes-zim.com/section.php%3FxSec%3D133&amp;h=360&amp;w=300&amp;sz=30&amp;hl=en&amp;start=4&amp;usg=__OU4rUtzFlyVzv4wtrzchtzhcPeM=&amp;tbnid=OrhPc6Tq7m0-TM:&amp;tbnh=121&amp;tbnw=101&amp;prev=/images%3Fq%3Dsugar%26gbv%3D2%26hl%3D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bbc.co.uk/southyorkshire/content/images/2008/04/28/tired_365x470.jpg&amp;imgrefurl=http://www.bbc.co.uk/southyorkshire/content/image_galleries/half_marathon_2008_gallery.shtml%3F21&amp;h=470&amp;w=365&amp;sz=80&amp;hl=en&amp;start=3&amp;usg=__ng8BC484l3RktOAJJMqjY5A5xNg=&amp;tbnid=7r8WU5Ax98aeGM:&amp;tbnh=129&amp;tbnw=100&amp;prev=/images%3Fq%3Dtired%2B%252B%2Bsport%26gbv%3D2%26hl%3Den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Lactic Acid </a:t>
            </a:r>
            <a:r>
              <a:rPr lang="en-GB" u="sng" dirty="0"/>
              <a:t>S</a:t>
            </a:r>
            <a:r>
              <a:rPr lang="en-GB" u="sng" dirty="0" smtClean="0"/>
              <a:t>ystem</a:t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>Anaerobic Glycolysis 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0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Lactic Acid Pathway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4525963"/>
          </a:xfrm>
        </p:spPr>
        <p:txBody>
          <a:bodyPr/>
          <a:lstStyle/>
          <a:p>
            <a:r>
              <a:rPr lang="en-GB"/>
              <a:t>All </a:t>
            </a:r>
            <a:r>
              <a:rPr lang="en-GB">
                <a:solidFill>
                  <a:srgbClr val="FFFF66"/>
                </a:solidFill>
              </a:rPr>
              <a:t>Creatine Phosphate</a:t>
            </a:r>
            <a:r>
              <a:rPr lang="en-GB"/>
              <a:t> has been depleted.</a:t>
            </a:r>
          </a:p>
          <a:p>
            <a:r>
              <a:rPr lang="en-GB"/>
              <a:t>ATP now is re synthesised by Glycogen</a:t>
            </a:r>
          </a:p>
          <a:p>
            <a:r>
              <a:rPr lang="en-GB"/>
              <a:t>Carbohydrate is eaten in the form of sugar or starch and is stored in muscles and liver as glycogen.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  <p:pic>
        <p:nvPicPr>
          <p:cNvPr id="21511" name="Picture 7" descr="pasta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5157788"/>
            <a:ext cx="1133475" cy="10191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9" name="Picture 5" descr="suga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797425"/>
            <a:ext cx="1443037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7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Lactic Acid Pathway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Before we can use glycogen for energy</a:t>
            </a:r>
          </a:p>
          <a:p>
            <a:r>
              <a:rPr lang="en-GB"/>
              <a:t>Glycogen needs to be converted to </a:t>
            </a:r>
            <a:r>
              <a:rPr lang="en-GB">
                <a:solidFill>
                  <a:srgbClr val="FFFF66"/>
                </a:solidFill>
              </a:rPr>
              <a:t>Glucose-6-Phosphate</a:t>
            </a:r>
          </a:p>
          <a:p>
            <a:r>
              <a:rPr lang="en-GB">
                <a:solidFill>
                  <a:srgbClr val="FF3399"/>
                </a:solidFill>
              </a:rPr>
              <a:t>This uses up 1 molecule of ATP</a:t>
            </a:r>
          </a:p>
          <a:p>
            <a:r>
              <a:rPr lang="en-GB"/>
              <a:t>The breaking down of glucose if called </a:t>
            </a:r>
            <a:r>
              <a:rPr lang="en-GB">
                <a:solidFill>
                  <a:srgbClr val="FFFF66"/>
                </a:solidFill>
              </a:rPr>
              <a:t>gylcolosis</a:t>
            </a:r>
            <a:r>
              <a:rPr lang="en-GB"/>
              <a:t>.  As no oxygen is used in these first stages- </a:t>
            </a:r>
            <a:r>
              <a:rPr lang="en-GB">
                <a:solidFill>
                  <a:srgbClr val="FFFF66"/>
                </a:solidFill>
              </a:rPr>
              <a:t>Anaerobic Glycolosis.</a:t>
            </a:r>
          </a:p>
        </p:txBody>
      </p:sp>
    </p:spTree>
    <p:extLst>
      <p:ext uri="{BB962C8B-B14F-4D97-AF65-F5344CB8AC3E}">
        <p14:creationId xmlns:p14="http://schemas.microsoft.com/office/powerpoint/2010/main" val="428169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Lactic Acid Pathway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Now we have </a:t>
            </a:r>
            <a:r>
              <a:rPr lang="en-GB">
                <a:solidFill>
                  <a:srgbClr val="FFFF66"/>
                </a:solidFill>
              </a:rPr>
              <a:t>Glucose-6-Phosphate</a:t>
            </a:r>
            <a:r>
              <a:rPr lang="en-GB"/>
              <a:t> we are ready to go!</a:t>
            </a:r>
          </a:p>
          <a:p>
            <a:r>
              <a:rPr lang="en-GB"/>
              <a:t>Now glycotic enzymes go to work on breaking down the molecule again (12 reactions) in the sarcoplasm of the cell.</a:t>
            </a:r>
          </a:p>
          <a:p>
            <a:r>
              <a:rPr lang="en-GB">
                <a:solidFill>
                  <a:srgbClr val="FFFF66"/>
                </a:solidFill>
              </a:rPr>
              <a:t>Phosphofructo kinase PFK</a:t>
            </a:r>
          </a:p>
          <a:p>
            <a:r>
              <a:rPr lang="en-GB">
                <a:solidFill>
                  <a:srgbClr val="FFFF66"/>
                </a:solidFill>
              </a:rPr>
              <a:t>Glycogen phosphorylate GK</a:t>
            </a:r>
          </a:p>
        </p:txBody>
      </p:sp>
    </p:spTree>
    <p:extLst>
      <p:ext uri="{BB962C8B-B14F-4D97-AF65-F5344CB8AC3E}">
        <p14:creationId xmlns:p14="http://schemas.microsoft.com/office/powerpoint/2010/main" val="33074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Lactic Acid Pathway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99350" cy="4525963"/>
          </a:xfrm>
        </p:spPr>
        <p:txBody>
          <a:bodyPr/>
          <a:lstStyle/>
          <a:p>
            <a:r>
              <a:rPr lang="en-GB">
                <a:solidFill>
                  <a:srgbClr val="FFFF66"/>
                </a:solidFill>
              </a:rPr>
              <a:t>Glucose-6-Phosphate</a:t>
            </a:r>
            <a:r>
              <a:rPr lang="en-GB"/>
              <a:t> is degraded to </a:t>
            </a:r>
            <a:r>
              <a:rPr lang="en-GB">
                <a:solidFill>
                  <a:srgbClr val="FFFF66"/>
                </a:solidFill>
              </a:rPr>
              <a:t>Pyuvic Acid</a:t>
            </a:r>
          </a:p>
          <a:p>
            <a:r>
              <a:rPr lang="en-GB"/>
              <a:t>In the absence of oxygen is converted to lactic Acid by enzyme </a:t>
            </a:r>
            <a:r>
              <a:rPr lang="en-GB">
                <a:solidFill>
                  <a:srgbClr val="FFFF66"/>
                </a:solidFill>
              </a:rPr>
              <a:t>Lactate Dehydrogenase (LDH)</a:t>
            </a:r>
          </a:p>
          <a:p>
            <a:pPr>
              <a:buFont typeface="Wingdings" pitchFamily="2" charset="2"/>
              <a:buNone/>
            </a:pPr>
            <a:endParaRPr lang="en-GB">
              <a:solidFill>
                <a:srgbClr val="FFFF66"/>
              </a:solidFill>
            </a:endParaRPr>
          </a:p>
        </p:txBody>
      </p:sp>
      <p:pic>
        <p:nvPicPr>
          <p:cNvPr id="24581" name="Picture 5" descr="tired_365x470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3248819"/>
            <a:ext cx="952500" cy="12287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9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Lactic Acid Pathway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whole process frees sufficient energy to re synthesis </a:t>
            </a:r>
            <a:r>
              <a:rPr lang="en-GB">
                <a:solidFill>
                  <a:srgbClr val="FF3399"/>
                </a:solidFill>
              </a:rPr>
              <a:t>3 molecules of ATP</a:t>
            </a:r>
          </a:p>
          <a:p>
            <a:r>
              <a:rPr lang="en-GB"/>
              <a:t>However, this process also uses up 1 molecule</a:t>
            </a:r>
          </a:p>
          <a:p>
            <a:r>
              <a:rPr lang="en-GB">
                <a:solidFill>
                  <a:srgbClr val="FF3399"/>
                </a:solidFill>
              </a:rPr>
              <a:t>So net gain 2 ATP</a:t>
            </a:r>
          </a:p>
          <a:p>
            <a:pPr>
              <a:buFont typeface="Wingdings" pitchFamily="2" charset="2"/>
              <a:buNone/>
            </a:pPr>
            <a:r>
              <a:rPr lang="en-GB"/>
              <a:t>C6 H12 O6              2C3 H6 O3  + Energy</a:t>
            </a:r>
          </a:p>
          <a:p>
            <a:pPr>
              <a:buFont typeface="Wingdings" pitchFamily="2" charset="2"/>
              <a:buNone/>
            </a:pPr>
            <a:r>
              <a:rPr lang="en-GB"/>
              <a:t>Energy + 2P + 2ADP          2ATP</a:t>
            </a:r>
            <a:endParaRPr lang="en-GB">
              <a:cs typeface="Arial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916238" y="4508500"/>
            <a:ext cx="792162" cy="342900"/>
          </a:xfrm>
          <a:prstGeom prst="rightArrow">
            <a:avLst>
              <a:gd name="adj1" fmla="val 50000"/>
              <a:gd name="adj2" fmla="val 57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500563" y="5013325"/>
            <a:ext cx="792162" cy="414338"/>
          </a:xfrm>
          <a:prstGeom prst="rightArrow">
            <a:avLst>
              <a:gd name="adj1" fmla="val 50000"/>
              <a:gd name="adj2" fmla="val 477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Features of the System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Only frees a small amount of the energy from the glycogen molecule (5%)</a:t>
            </a:r>
          </a:p>
          <a:p>
            <a:r>
              <a:rPr lang="en-GB"/>
              <a:t>Lactic acid produced inhibits further glycogen breakdown as it restricts the glycotic enzyme activity</a:t>
            </a:r>
          </a:p>
          <a:p>
            <a:r>
              <a:rPr lang="en-GB"/>
              <a:t>LA levels can rise 1mmol/kg at rest to 25mmol/kg during intense exercise.</a:t>
            </a:r>
          </a:p>
          <a:p>
            <a:r>
              <a:rPr lang="en-GB"/>
              <a:t>Releases energy fairly quickly i.e. 400m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6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Features of the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Used between 10 seconds and 3 mins</a:t>
            </a:r>
          </a:p>
          <a:p>
            <a:r>
              <a:rPr lang="en-GB"/>
              <a:t>Best for activities at 1 minute</a:t>
            </a:r>
          </a:p>
          <a:p>
            <a:r>
              <a:rPr lang="en-GB"/>
              <a:t>Also at the end of aerobic events for a sprint finish</a:t>
            </a:r>
          </a:p>
          <a:p>
            <a:r>
              <a:rPr lang="en-GB"/>
              <a:t>The remaining 95% of the molecule is used in the Aerobic system….</a:t>
            </a:r>
          </a:p>
        </p:txBody>
      </p:sp>
    </p:spTree>
    <p:extLst>
      <p:ext uri="{BB962C8B-B14F-4D97-AF65-F5344CB8AC3E}">
        <p14:creationId xmlns:p14="http://schemas.microsoft.com/office/powerpoint/2010/main" val="33314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292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Lactic Acid System  Anaerobic Glycolysis </vt:lpstr>
      <vt:lpstr>Lactic Acid Pathway</vt:lpstr>
      <vt:lpstr>Lactic Acid Pathway</vt:lpstr>
      <vt:lpstr>Lactic Acid Pathway</vt:lpstr>
      <vt:lpstr>Lactic Acid Pathway</vt:lpstr>
      <vt:lpstr>Lactic Acid Pathway</vt:lpstr>
      <vt:lpstr>Features of the System</vt:lpstr>
      <vt:lpstr>Features of the System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Lactic Acid System  Anaerobic Glycolysis </dc:title>
  <dc:creator>Nicola Wilkins</dc:creator>
  <cp:lastModifiedBy>Nicola Wilkins</cp:lastModifiedBy>
  <cp:revision>1</cp:revision>
  <dcterms:created xsi:type="dcterms:W3CDTF">2013-09-17T11:57:49Z</dcterms:created>
  <dcterms:modified xsi:type="dcterms:W3CDTF">2013-09-17T12:03:17Z</dcterms:modified>
</cp:coreProperties>
</file>