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07D93-4435-42E7-88D0-527F4F48BC14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C8ADD-BEA2-4E03-81BA-06AAD22A90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482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fld id="{B284431B-3776-4B6A-BF06-12C79B3994EC}" type="slidenum">
              <a:rPr lang="en-GB"/>
              <a:pPr/>
              <a:t>4</a:t>
            </a:fld>
            <a:endParaRPr lang="en-GB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48370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B011-730E-4A4C-B6A9-688D5F6429C1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08F0-F6EC-4911-8A23-82A7D9C57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73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B011-730E-4A4C-B6A9-688D5F6429C1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08F0-F6EC-4911-8A23-82A7D9C57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115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B011-730E-4A4C-B6A9-688D5F6429C1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08F0-F6EC-4911-8A23-82A7D9C57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79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B011-730E-4A4C-B6A9-688D5F6429C1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08F0-F6EC-4911-8A23-82A7D9C57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38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B011-730E-4A4C-B6A9-688D5F6429C1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08F0-F6EC-4911-8A23-82A7D9C57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96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B011-730E-4A4C-B6A9-688D5F6429C1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08F0-F6EC-4911-8A23-82A7D9C57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8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B011-730E-4A4C-B6A9-688D5F6429C1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08F0-F6EC-4911-8A23-82A7D9C57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97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B011-730E-4A4C-B6A9-688D5F6429C1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08F0-F6EC-4911-8A23-82A7D9C57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37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B011-730E-4A4C-B6A9-688D5F6429C1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08F0-F6EC-4911-8A23-82A7D9C57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88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B011-730E-4A4C-B6A9-688D5F6429C1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08F0-F6EC-4911-8A23-82A7D9C57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84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B011-730E-4A4C-B6A9-688D5F6429C1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C08F0-F6EC-4911-8A23-82A7D9C57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56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8B011-730E-4A4C-B6A9-688D5F6429C1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C08F0-F6EC-4911-8A23-82A7D9C576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4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hg6qcgoay4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36848" y="404664"/>
            <a:ext cx="8385048" cy="2363688"/>
          </a:xfrm>
        </p:spPr>
        <p:txBody>
          <a:bodyPr>
            <a:normAutofit/>
          </a:bodyPr>
          <a:lstStyle/>
          <a:p>
            <a:r>
              <a:rPr lang="en-GB" sz="7200" b="1" u="sng" dirty="0"/>
              <a:t>Information Processing </a:t>
            </a:r>
            <a:endParaRPr lang="en-GB" sz="7200" b="1" u="sn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3" y="2768353"/>
            <a:ext cx="2575173" cy="2575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76200" y="314096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How do we choose a skill to perform? </a:t>
            </a:r>
          </a:p>
          <a:p>
            <a:endParaRPr lang="en-GB" dirty="0"/>
          </a:p>
          <a:p>
            <a:r>
              <a:rPr lang="en-GB" dirty="0"/>
              <a:t>What decisions do we need to make about performing a skill?</a:t>
            </a:r>
          </a:p>
          <a:p>
            <a:endParaRPr lang="en-GB" dirty="0"/>
          </a:p>
          <a:p>
            <a:r>
              <a:rPr lang="en-GB" dirty="0"/>
              <a:t>Need to decide when to perform the skill</a:t>
            </a:r>
          </a:p>
          <a:p>
            <a:endParaRPr lang="en-GB" dirty="0"/>
          </a:p>
          <a:p>
            <a:r>
              <a:rPr lang="en-GB" dirty="0"/>
              <a:t>Need to decide how fast to perform the skill</a:t>
            </a:r>
          </a:p>
          <a:p>
            <a:endParaRPr lang="en-GB" dirty="0"/>
          </a:p>
          <a:p>
            <a:r>
              <a:rPr lang="en-GB" dirty="0"/>
              <a:t>All depends on what is going on around you </a:t>
            </a:r>
          </a:p>
        </p:txBody>
      </p:sp>
    </p:spTree>
    <p:extLst>
      <p:ext uri="{BB962C8B-B14F-4D97-AF65-F5344CB8AC3E}">
        <p14:creationId xmlns:p14="http://schemas.microsoft.com/office/powerpoint/2010/main" val="19309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Poor selective attention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skill may break down at the input stage due to poor selective attention.</a:t>
            </a:r>
          </a:p>
          <a:p>
            <a:r>
              <a:rPr lang="en-GB" dirty="0" smtClean="0"/>
              <a:t>This will happen if….</a:t>
            </a:r>
          </a:p>
          <a:p>
            <a:pPr marL="0" indent="0">
              <a:buNone/>
            </a:pPr>
            <a:r>
              <a:rPr lang="en-GB" dirty="0"/>
              <a:t>-</a:t>
            </a:r>
            <a:r>
              <a:rPr lang="en-GB" dirty="0" smtClean="0"/>
              <a:t> there is too much information (information overload)</a:t>
            </a:r>
          </a:p>
          <a:p>
            <a:pPr marL="0" indent="0">
              <a:buNone/>
            </a:pPr>
            <a:r>
              <a:rPr lang="en-GB" dirty="0"/>
              <a:t>-</a:t>
            </a:r>
            <a:r>
              <a:rPr lang="en-GB" dirty="0" smtClean="0"/>
              <a:t>The performer is unable to focus</a:t>
            </a:r>
          </a:p>
          <a:p>
            <a:pPr marL="0" indent="0">
              <a:buNone/>
            </a:pPr>
            <a:r>
              <a:rPr lang="en-GB" dirty="0" smtClean="0"/>
              <a:t>-The performer loses concentration</a:t>
            </a:r>
          </a:p>
          <a:p>
            <a:pPr marL="0" indent="0">
              <a:buNone/>
            </a:pPr>
            <a:r>
              <a:rPr lang="en-GB" dirty="0" smtClean="0"/>
              <a:t>-The performer focuses on irrelevant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39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96068" y="1916833"/>
            <a:ext cx="7408333" cy="420933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Increase the </a:t>
            </a:r>
            <a:r>
              <a:rPr lang="en-GB" b="1" dirty="0"/>
              <a:t>intensity</a:t>
            </a:r>
            <a:r>
              <a:rPr lang="en-GB" dirty="0"/>
              <a:t> of the stimulus (</a:t>
            </a:r>
            <a:r>
              <a:rPr lang="en-GB" dirty="0" err="1"/>
              <a:t>e.g</a:t>
            </a:r>
            <a:r>
              <a:rPr lang="en-GB" dirty="0"/>
              <a:t> colour of the ball)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Motivate the performer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Refer to past experiences (transfer)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Cue identification- direct them to a cue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Learn to ignore irrelevant stimuli (practise with distractions)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Make the stimulus meaningful/ unique (wave goodbye to basketball)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Mental rehearsal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Relevant practice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Improving Selective Attention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266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35480"/>
            <a:ext cx="8229600" cy="47338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1.The </a:t>
            </a:r>
            <a:r>
              <a:rPr lang="en-GB" b="1" dirty="0"/>
              <a:t>information that comes from the environment </a:t>
            </a:r>
            <a:r>
              <a:rPr lang="en-GB" b="1" dirty="0"/>
              <a:t>that surrounds </a:t>
            </a:r>
            <a:r>
              <a:rPr lang="en-GB" b="1" dirty="0"/>
              <a:t>the </a:t>
            </a:r>
            <a:r>
              <a:rPr lang="en-GB" b="1" dirty="0"/>
              <a:t>performer is called what?</a:t>
            </a:r>
            <a:endParaRPr lang="en-GB" dirty="0" smtClean="0"/>
          </a:p>
          <a:p>
            <a:pPr marL="0" indent="0">
              <a:buNone/>
            </a:pPr>
            <a:r>
              <a:rPr lang="en-GB" b="1" dirty="0"/>
              <a:t>The display</a:t>
            </a:r>
          </a:p>
          <a:p>
            <a:pPr marL="0" indent="0">
              <a:buNone/>
            </a:pPr>
            <a:r>
              <a:rPr lang="en-GB" b="1" dirty="0"/>
              <a:t>2. Response selection is…</a:t>
            </a:r>
          </a:p>
          <a:p>
            <a:pPr marL="0" indent="0">
              <a:buNone/>
            </a:pPr>
            <a:r>
              <a:rPr lang="en-GB" b="1" dirty="0"/>
              <a:t>Deciding how to respond</a:t>
            </a:r>
          </a:p>
          <a:p>
            <a:pPr marL="0" indent="0">
              <a:buNone/>
            </a:pPr>
            <a:r>
              <a:rPr lang="en-GB" b="1" dirty="0"/>
              <a:t>3. Making sense of information is called….</a:t>
            </a:r>
          </a:p>
          <a:p>
            <a:pPr marL="0" indent="0">
              <a:buNone/>
            </a:pPr>
            <a:r>
              <a:rPr lang="en-GB" b="1" dirty="0"/>
              <a:t>Perception</a:t>
            </a:r>
          </a:p>
          <a:p>
            <a:pPr marL="0" indent="0">
              <a:buNone/>
            </a:pPr>
            <a:r>
              <a:rPr lang="en-GB" b="1" dirty="0"/>
              <a:t>4. Information comes from two places:</a:t>
            </a:r>
          </a:p>
          <a:p>
            <a:pPr marL="0" indent="0">
              <a:buNone/>
            </a:pPr>
            <a:r>
              <a:rPr lang="en-GB" b="1" dirty="0"/>
              <a:t>I</a:t>
            </a:r>
            <a:r>
              <a:rPr lang="en-GB" b="1" dirty="0"/>
              <a:t>nternal environment and external environment.</a:t>
            </a:r>
          </a:p>
          <a:p>
            <a:pPr marL="0" indent="0">
              <a:buNone/>
            </a:pPr>
            <a:r>
              <a:rPr lang="en-GB" b="1" dirty="0"/>
              <a:t>5. DCR process stands for</a:t>
            </a:r>
          </a:p>
          <a:p>
            <a:pPr marL="0" indent="0">
              <a:buNone/>
            </a:pPr>
            <a:r>
              <a:rPr lang="en-GB" b="1" dirty="0"/>
              <a:t>Detection, Comparison, Recognition</a:t>
            </a:r>
          </a:p>
          <a:p>
            <a:pPr marL="0" indent="0">
              <a:buNone/>
            </a:pPr>
            <a:r>
              <a:rPr lang="en-GB" b="1" dirty="0"/>
              <a:t>6. Selective attention is…</a:t>
            </a:r>
          </a:p>
          <a:p>
            <a:pPr marL="0" indent="0">
              <a:buNone/>
            </a:pPr>
            <a:r>
              <a:rPr lang="en-GB" b="1" dirty="0"/>
              <a:t>Filtering relevant information from irrelevant information</a:t>
            </a:r>
          </a:p>
          <a:p>
            <a:endParaRPr lang="en-GB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46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processing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Simple IP Model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There are other models that you need to know. Just remember- they are similar to this model but a bit more complicated!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362200" y="24384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dirty="0">
                <a:latin typeface="Times New Roman" pitchFamily="18" charset="0"/>
              </a:rPr>
              <a:t>INPUT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876800" y="2438400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dirty="0">
                <a:latin typeface="Times New Roman" pitchFamily="18" charset="0"/>
              </a:rPr>
              <a:t>DECISION MAKING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001000" y="24384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dirty="0">
                <a:latin typeface="Times New Roman" pitchFamily="18" charset="0"/>
              </a:rPr>
              <a:t>OUTPUT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3886200" y="2743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934200" y="2743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2971800" y="3124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2971800" y="4648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953000" y="41910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latin typeface="Times New Roman" pitchFamily="18" charset="0"/>
              </a:rPr>
              <a:t>FEEDBACK</a:t>
            </a: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H="1">
            <a:off x="7315200" y="4572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8915400" y="3048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088150" y="2708920"/>
            <a:ext cx="1152128" cy="1152128"/>
          </a:xfrm>
          <a:prstGeom prst="roundRect">
            <a:avLst/>
          </a:prstGeom>
          <a:solidFill>
            <a:srgbClr val="F9C6FE"/>
          </a:solidFill>
          <a:ln>
            <a:solidFill>
              <a:srgbClr val="F9C6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Sense organs receiving information from the display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88150" y="3973494"/>
            <a:ext cx="1152128" cy="576064"/>
          </a:xfrm>
          <a:prstGeom prst="roundRect">
            <a:avLst/>
          </a:prstGeom>
          <a:solidFill>
            <a:srgbClr val="F9C6FE"/>
          </a:solidFill>
          <a:ln>
            <a:solidFill>
              <a:srgbClr val="F9C6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Internal Sensors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635234" y="2724631"/>
            <a:ext cx="1152128" cy="2160240"/>
          </a:xfrm>
          <a:prstGeom prst="roundRect">
            <a:avLst/>
          </a:prstGeom>
          <a:solidFill>
            <a:srgbClr val="F9C6FE"/>
          </a:solidFill>
          <a:ln>
            <a:solidFill>
              <a:srgbClr val="F9C6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Perception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54410" y="2792103"/>
            <a:ext cx="1152128" cy="1152128"/>
          </a:xfrm>
          <a:prstGeom prst="roundRect">
            <a:avLst/>
          </a:prstGeom>
          <a:solidFill>
            <a:srgbClr val="F9C6FE"/>
          </a:solidFill>
          <a:ln>
            <a:solidFill>
              <a:srgbClr val="F9C6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Short Term Store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673586" y="2791947"/>
            <a:ext cx="1152128" cy="11521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Decision Making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35960" y="4261527"/>
            <a:ext cx="2448272" cy="5356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Long term store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125768" y="2781259"/>
            <a:ext cx="1152128" cy="1152128"/>
          </a:xfrm>
          <a:prstGeom prst="roundRect">
            <a:avLst/>
          </a:prstGeom>
          <a:solidFill>
            <a:srgbClr val="FAD6A0"/>
          </a:solidFill>
          <a:ln>
            <a:solidFill>
              <a:srgbClr val="FAD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Effector Control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577950" y="2814672"/>
            <a:ext cx="487018" cy="1851879"/>
          </a:xfrm>
          <a:prstGeom prst="roundRect">
            <a:avLst>
              <a:gd name="adj" fmla="val 50000"/>
            </a:avLst>
          </a:prstGeom>
          <a:solidFill>
            <a:srgbClr val="FAD6A0"/>
          </a:solidFill>
          <a:ln>
            <a:solidFill>
              <a:srgbClr val="FAD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7" name="Elbow Connector 16"/>
          <p:cNvCxnSpPr>
            <a:stCxn id="11" idx="0"/>
            <a:endCxn id="4" idx="1"/>
          </p:cNvCxnSpPr>
          <p:nvPr/>
        </p:nvCxnSpPr>
        <p:spPr>
          <a:xfrm rot="16200000" flipH="1" flipV="1">
            <a:off x="5719649" y="-816828"/>
            <a:ext cx="470313" cy="7733309"/>
          </a:xfrm>
          <a:prstGeom prst="bentConnector4">
            <a:avLst>
              <a:gd name="adj1" fmla="val -259711"/>
              <a:gd name="adj2" fmla="val 1029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6" idx="0"/>
          </p:cNvCxnSpPr>
          <p:nvPr/>
        </p:nvCxnSpPr>
        <p:spPr>
          <a:xfrm rot="10800000">
            <a:off x="4211298" y="2724631"/>
            <a:ext cx="5485102" cy="67316"/>
          </a:xfrm>
          <a:prstGeom prst="bentConnector4">
            <a:avLst>
              <a:gd name="adj1" fmla="val -283"/>
              <a:gd name="adj2" fmla="val 8276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9577950" y="2564905"/>
            <a:ext cx="0" cy="249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8688288" y="2564904"/>
            <a:ext cx="8896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0" idx="0"/>
          </p:cNvCxnSpPr>
          <p:nvPr/>
        </p:nvCxnSpPr>
        <p:spPr>
          <a:xfrm>
            <a:off x="8688288" y="2564905"/>
            <a:ext cx="13544" cy="2163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9276374" y="3368011"/>
            <a:ext cx="301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9276374" y="3140968"/>
            <a:ext cx="301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9287191" y="3573016"/>
            <a:ext cx="301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824192" y="3348185"/>
            <a:ext cx="301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306538" y="3350922"/>
            <a:ext cx="301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852834" y="3368011"/>
            <a:ext cx="301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333658" y="3284984"/>
            <a:ext cx="301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333658" y="3501008"/>
            <a:ext cx="301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300932" y="4204887"/>
            <a:ext cx="301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300932" y="4365104"/>
            <a:ext cx="301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7247438" y="3953100"/>
            <a:ext cx="2213" cy="263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4902382" y="4515748"/>
            <a:ext cx="689562" cy="13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786574" y="3368011"/>
            <a:ext cx="301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786574" y="3503745"/>
            <a:ext cx="301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786574" y="3645024"/>
            <a:ext cx="3015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9758747" y="2912225"/>
            <a:ext cx="144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Effectors</a:t>
            </a:r>
            <a:endParaRPr lang="en-GB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1794382" y="5479816"/>
            <a:ext cx="1808127" cy="7386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Sensory Mechanism-</a:t>
            </a:r>
          </a:p>
          <a:p>
            <a:r>
              <a:rPr lang="en-GB" sz="1400" dirty="0"/>
              <a:t>Touch, </a:t>
            </a:r>
            <a:r>
              <a:rPr lang="en-GB" sz="1400" dirty="0" err="1"/>
              <a:t>Kineasthesis</a:t>
            </a:r>
            <a:r>
              <a:rPr lang="en-GB" sz="1400" dirty="0"/>
              <a:t>, Equilibrium</a:t>
            </a:r>
            <a:endParaRPr lang="en-GB" sz="1400" dirty="0"/>
          </a:p>
        </p:txBody>
      </p:sp>
      <p:sp>
        <p:nvSpPr>
          <p:cNvPr id="67" name="Right Arrow 66"/>
          <p:cNvSpPr/>
          <p:nvPr/>
        </p:nvSpPr>
        <p:spPr>
          <a:xfrm rot="17440076">
            <a:off x="2207568" y="4997318"/>
            <a:ext cx="456646" cy="2561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3635234" y="5384205"/>
            <a:ext cx="126714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DCR Process</a:t>
            </a:r>
            <a:endParaRPr lang="en-GB" dirty="0"/>
          </a:p>
        </p:txBody>
      </p:sp>
      <p:sp>
        <p:nvSpPr>
          <p:cNvPr id="70" name="Right Arrow 69"/>
          <p:cNvSpPr/>
          <p:nvPr/>
        </p:nvSpPr>
        <p:spPr>
          <a:xfrm rot="16200000">
            <a:off x="4043614" y="5013176"/>
            <a:ext cx="396203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5591944" y="5121189"/>
            <a:ext cx="2160240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Lasts up to 30 seconds</a:t>
            </a:r>
          </a:p>
        </p:txBody>
      </p:sp>
      <p:sp>
        <p:nvSpPr>
          <p:cNvPr id="74" name="Right Arrow 73"/>
          <p:cNvSpPr/>
          <p:nvPr/>
        </p:nvSpPr>
        <p:spPr>
          <a:xfrm rot="15247625">
            <a:off x="5460540" y="4378866"/>
            <a:ext cx="962017" cy="22450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8450441" y="4183876"/>
            <a:ext cx="1080120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e.g</a:t>
            </a:r>
            <a:r>
              <a:rPr lang="en-GB" dirty="0"/>
              <a:t> played them before </a:t>
            </a:r>
            <a:endParaRPr lang="en-GB" dirty="0"/>
          </a:p>
        </p:txBody>
      </p:sp>
      <p:sp>
        <p:nvSpPr>
          <p:cNvPr id="76" name="Right Arrow 75"/>
          <p:cNvSpPr/>
          <p:nvPr/>
        </p:nvSpPr>
        <p:spPr>
          <a:xfrm rot="13208906" flipV="1">
            <a:off x="7560580" y="4347449"/>
            <a:ext cx="912074" cy="2214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4620125" y="672928"/>
            <a:ext cx="3674402" cy="147732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Effector mechanism-</a:t>
            </a:r>
            <a:r>
              <a:rPr lang="en-GB" dirty="0"/>
              <a:t>The brain function that is responsible for the organisation, initiation and control of the motor </a:t>
            </a:r>
            <a:r>
              <a:rPr lang="en-GB" dirty="0"/>
              <a:t>programme.</a:t>
            </a:r>
            <a:endParaRPr lang="en-GB" dirty="0"/>
          </a:p>
          <a:p>
            <a:endParaRPr lang="en-GB" dirty="0"/>
          </a:p>
        </p:txBody>
      </p:sp>
      <p:sp>
        <p:nvSpPr>
          <p:cNvPr id="78" name="Right Arrow 77"/>
          <p:cNvSpPr/>
          <p:nvPr/>
        </p:nvSpPr>
        <p:spPr>
          <a:xfrm rot="3943437" flipV="1">
            <a:off x="7837155" y="2239906"/>
            <a:ext cx="785814" cy="27531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9290695" y="5503653"/>
            <a:ext cx="1080120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Muscular system-Carry out MP</a:t>
            </a:r>
            <a:endParaRPr lang="en-GB" dirty="0"/>
          </a:p>
        </p:txBody>
      </p:sp>
      <p:sp>
        <p:nvSpPr>
          <p:cNvPr id="80" name="Right Arrow 79"/>
          <p:cNvSpPr/>
          <p:nvPr/>
        </p:nvSpPr>
        <p:spPr>
          <a:xfrm rot="16012119" flipV="1">
            <a:off x="9581669" y="4970460"/>
            <a:ext cx="561125" cy="30145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ight Arrow 80"/>
          <p:cNvSpPr/>
          <p:nvPr/>
        </p:nvSpPr>
        <p:spPr>
          <a:xfrm rot="5400000" flipV="1">
            <a:off x="2916079" y="1140052"/>
            <a:ext cx="697295" cy="18528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2235486" y="269068"/>
            <a:ext cx="2003032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Extrinsic feedback</a:t>
            </a:r>
            <a:endParaRPr lang="en-GB" dirty="0"/>
          </a:p>
          <a:p>
            <a:endParaRPr lang="en-GB" dirty="0"/>
          </a:p>
        </p:txBody>
      </p:sp>
      <p:sp>
        <p:nvSpPr>
          <p:cNvPr id="83" name="Right Arrow 82"/>
          <p:cNvSpPr/>
          <p:nvPr/>
        </p:nvSpPr>
        <p:spPr>
          <a:xfrm rot="5400000" flipV="1">
            <a:off x="8268022" y="1934850"/>
            <a:ext cx="1171445" cy="1011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ight Arrow 83"/>
          <p:cNvSpPr/>
          <p:nvPr/>
        </p:nvSpPr>
        <p:spPr>
          <a:xfrm rot="5400000" flipV="1">
            <a:off x="8722499" y="1718414"/>
            <a:ext cx="823350" cy="11246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8587251" y="572079"/>
            <a:ext cx="2003032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Intrinsic feedback</a:t>
            </a:r>
            <a:endParaRPr lang="en-GB" dirty="0"/>
          </a:p>
          <a:p>
            <a:endParaRPr lang="en-GB" dirty="0"/>
          </a:p>
        </p:txBody>
      </p:sp>
      <p:sp>
        <p:nvSpPr>
          <p:cNvPr id="86" name="Right Arrow 85"/>
          <p:cNvSpPr/>
          <p:nvPr/>
        </p:nvSpPr>
        <p:spPr>
          <a:xfrm rot="6616586" flipV="1">
            <a:off x="6764653" y="2221489"/>
            <a:ext cx="800762" cy="32343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ight Arrow 86"/>
          <p:cNvSpPr/>
          <p:nvPr/>
        </p:nvSpPr>
        <p:spPr>
          <a:xfrm rot="16200000" flipV="1">
            <a:off x="3861278" y="4468032"/>
            <a:ext cx="2328173" cy="20227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/>
          <p:cNvSpPr txBox="1"/>
          <p:nvPr/>
        </p:nvSpPr>
        <p:spPr>
          <a:xfrm>
            <a:off x="4936788" y="5844727"/>
            <a:ext cx="4339586" cy="92333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Short term sensory store- </a:t>
            </a:r>
            <a:r>
              <a:rPr lang="en-GB" dirty="0"/>
              <a:t>large capacity temporary store for all incoming sensory </a:t>
            </a:r>
            <a:r>
              <a:rPr lang="en-GB" dirty="0"/>
              <a:t>info. Filters information (selective attention)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767552" y="1660159"/>
            <a:ext cx="222119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Sensory mechanism </a:t>
            </a:r>
            <a:endParaRPr lang="en-GB" dirty="0"/>
          </a:p>
        </p:txBody>
      </p:sp>
      <p:sp>
        <p:nvSpPr>
          <p:cNvPr id="90" name="TextBox 89"/>
          <p:cNvSpPr txBox="1"/>
          <p:nvPr/>
        </p:nvSpPr>
        <p:spPr>
          <a:xfrm>
            <a:off x="4397570" y="1636639"/>
            <a:ext cx="1377071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Perceptual mechanism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7334994" y="1626506"/>
            <a:ext cx="236140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Effector mechanism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478127" y="118435"/>
            <a:ext cx="271486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WELFORD’S MODEL</a:t>
            </a:r>
          </a:p>
        </p:txBody>
      </p:sp>
    </p:spTree>
    <p:extLst>
      <p:ext uri="{BB962C8B-B14F-4D97-AF65-F5344CB8AC3E}">
        <p14:creationId xmlns:p14="http://schemas.microsoft.com/office/powerpoint/2010/main" val="137722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63" grpId="0"/>
      <p:bldP spid="65" grpId="0" animBg="1"/>
      <p:bldP spid="65" grpId="1" animBg="1"/>
      <p:bldP spid="67" grpId="0" animBg="1"/>
      <p:bldP spid="67" grpId="1" animBg="1"/>
      <p:bldP spid="69" grpId="0" animBg="1"/>
      <p:bldP spid="69" grpId="1" animBg="1"/>
      <p:bldP spid="70" grpId="0" animBg="1"/>
      <p:bldP spid="70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90" grpId="0" animBg="1"/>
      <p:bldP spid="9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18552" y="780653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Input from display </a:t>
            </a:r>
            <a:r>
              <a:rPr lang="en-GB" sz="1400" dirty="0" err="1"/>
              <a:t>e.g</a:t>
            </a:r>
            <a:r>
              <a:rPr lang="en-GB" sz="1400" dirty="0"/>
              <a:t> players/ ball</a:t>
            </a: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847528" y="1412776"/>
            <a:ext cx="13681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Sense organs receive or detect stimuli </a:t>
            </a:r>
            <a:r>
              <a:rPr lang="en-GB" sz="1400" dirty="0"/>
              <a:t>-</a:t>
            </a:r>
            <a:r>
              <a:rPr lang="en-GB" sz="1400" dirty="0"/>
              <a:t>vision/audition/</a:t>
            </a:r>
            <a:r>
              <a:rPr lang="en-GB" sz="1400" dirty="0" err="1"/>
              <a:t>kineasthesis</a:t>
            </a:r>
            <a:r>
              <a:rPr lang="en-GB" sz="1400" dirty="0"/>
              <a:t> </a:t>
            </a:r>
            <a:r>
              <a:rPr lang="en-GB" sz="1400" dirty="0" err="1"/>
              <a:t>e.g</a:t>
            </a:r>
            <a:r>
              <a:rPr lang="en-GB" sz="1400" dirty="0"/>
              <a:t> eyes see ball coming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8990747" y="849769"/>
            <a:ext cx="13681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Perceptual Mechanism (interpreting information, selective attention. </a:t>
            </a:r>
            <a:r>
              <a:rPr lang="en-GB" sz="1400" dirty="0" err="1"/>
              <a:t>E.g</a:t>
            </a:r>
            <a:r>
              <a:rPr lang="en-GB" sz="1400" dirty="0"/>
              <a:t> recognise the object as a ball/focus on ball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366177" y="4742315"/>
            <a:ext cx="1368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Decision making- involves memory or DCR process. </a:t>
            </a:r>
            <a:r>
              <a:rPr lang="en-GB" sz="1400" dirty="0" err="1"/>
              <a:t>E.g</a:t>
            </a:r>
            <a:r>
              <a:rPr lang="en-GB" sz="1400" dirty="0"/>
              <a:t> decision to move hands to catch the ball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693409" y="2064997"/>
            <a:ext cx="1368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Effector mechanism</a:t>
            </a:r>
          </a:p>
          <a:p>
            <a:r>
              <a:rPr lang="en-GB" sz="1400" dirty="0"/>
              <a:t>Transfers information from the brain to muscles </a:t>
            </a:r>
            <a:r>
              <a:rPr lang="en-GB" sz="1400" dirty="0" err="1"/>
              <a:t>e.g</a:t>
            </a:r>
            <a:r>
              <a:rPr lang="en-GB" sz="1400" dirty="0"/>
              <a:t> sent via nervous system to limbs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862975" y="4096323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Muscular system- muscles move to catch the ball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9192344" y="4480706"/>
            <a:ext cx="13681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Response end product or movement or outcome </a:t>
            </a:r>
            <a:r>
              <a:rPr lang="en-GB" sz="1400" dirty="0" err="1"/>
              <a:t>e.g</a:t>
            </a:r>
            <a:r>
              <a:rPr lang="en-GB" sz="1400" dirty="0"/>
              <a:t> ball is caught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802381" y="226655"/>
            <a:ext cx="2478146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Put these in order according to Whiting’s 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27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0666" y="314072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Input from display </a:t>
            </a:r>
            <a:r>
              <a:rPr lang="en-GB" sz="1400" dirty="0" err="1"/>
              <a:t>e.g</a:t>
            </a:r>
            <a:r>
              <a:rPr lang="en-GB" sz="1400" dirty="0"/>
              <a:t> players/ ball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567608" y="780653"/>
            <a:ext cx="13681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Sense organs receive or detect stimuli </a:t>
            </a:r>
            <a:r>
              <a:rPr lang="en-GB" sz="1400" dirty="0"/>
              <a:t>-</a:t>
            </a:r>
            <a:r>
              <a:rPr lang="en-GB" sz="1400" dirty="0"/>
              <a:t>vision/audition/</a:t>
            </a:r>
            <a:r>
              <a:rPr lang="en-GB" sz="1400" dirty="0" err="1"/>
              <a:t>kineasthesis</a:t>
            </a:r>
            <a:r>
              <a:rPr lang="en-GB" sz="1400" dirty="0"/>
              <a:t> </a:t>
            </a:r>
            <a:r>
              <a:rPr lang="en-GB" sz="1400" dirty="0" err="1"/>
              <a:t>e.g</a:t>
            </a:r>
            <a:r>
              <a:rPr lang="en-GB" sz="1400" dirty="0"/>
              <a:t> eyes see ball coming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050400" y="1580873"/>
            <a:ext cx="13681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Perceptual Mechanism (interpreting information, selective attention. </a:t>
            </a:r>
            <a:r>
              <a:rPr lang="en-GB" sz="1400" dirty="0" err="1"/>
              <a:t>E.g</a:t>
            </a:r>
            <a:r>
              <a:rPr lang="en-GB" sz="1400" dirty="0"/>
              <a:t> recognise the object as a ball/focus on ball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429859" y="2591323"/>
            <a:ext cx="1368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Decision making- involves memory or DCR process. </a:t>
            </a:r>
            <a:r>
              <a:rPr lang="en-GB" sz="1400" dirty="0" err="1"/>
              <a:t>E.g</a:t>
            </a:r>
            <a:r>
              <a:rPr lang="en-GB" sz="1400" dirty="0"/>
              <a:t> decision to move hands to catch the ball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996099" y="3391542"/>
            <a:ext cx="1368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Effector mechanism</a:t>
            </a:r>
          </a:p>
          <a:p>
            <a:r>
              <a:rPr lang="en-GB" sz="1400" dirty="0"/>
              <a:t>Transfers information from the brain to muscles </a:t>
            </a:r>
            <a:r>
              <a:rPr lang="en-GB" sz="1400" dirty="0" err="1"/>
              <a:t>e.g</a:t>
            </a:r>
            <a:r>
              <a:rPr lang="en-GB" sz="1400" dirty="0"/>
              <a:t> sent via nervous system to limbs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8355015" y="4725145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Muscular system- muscles move to catch the ball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408368" y="5683930"/>
            <a:ext cx="13681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Response end product or movement or outcome </a:t>
            </a:r>
            <a:r>
              <a:rPr lang="en-GB" sz="1400" dirty="0" err="1"/>
              <a:t>e.g</a:t>
            </a:r>
            <a:r>
              <a:rPr lang="en-GB" sz="1400" dirty="0"/>
              <a:t> ball is caught</a:t>
            </a:r>
            <a:endParaRPr lang="en-GB" sz="1400" dirty="0"/>
          </a:p>
        </p:txBody>
      </p:sp>
      <p:sp>
        <p:nvSpPr>
          <p:cNvPr id="17" name="Curved Down Arrow 16"/>
          <p:cNvSpPr/>
          <p:nvPr/>
        </p:nvSpPr>
        <p:spPr>
          <a:xfrm rot="2187124">
            <a:off x="5345043" y="2054963"/>
            <a:ext cx="740578" cy="339173"/>
          </a:xfrm>
          <a:prstGeom prst="curvedDownArrow">
            <a:avLst>
              <a:gd name="adj1" fmla="val 25000"/>
              <a:gd name="adj2" fmla="val 50000"/>
              <a:gd name="adj3" fmla="val 50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2187124">
            <a:off x="2728699" y="407052"/>
            <a:ext cx="740578" cy="339173"/>
          </a:xfrm>
          <a:prstGeom prst="curvedDownArrow">
            <a:avLst>
              <a:gd name="adj1" fmla="val 25000"/>
              <a:gd name="adj2" fmla="val 50000"/>
              <a:gd name="adj3" fmla="val 50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2187124">
            <a:off x="6526767" y="2767794"/>
            <a:ext cx="740578" cy="339173"/>
          </a:xfrm>
          <a:prstGeom prst="curvedDownArrow">
            <a:avLst>
              <a:gd name="adj1" fmla="val 25000"/>
              <a:gd name="adj2" fmla="val 50000"/>
              <a:gd name="adj3" fmla="val 50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 rot="2187124">
            <a:off x="9480950" y="4938896"/>
            <a:ext cx="740578" cy="339173"/>
          </a:xfrm>
          <a:prstGeom prst="curvedDownArrow">
            <a:avLst>
              <a:gd name="adj1" fmla="val 25000"/>
              <a:gd name="adj2" fmla="val 50000"/>
              <a:gd name="adj3" fmla="val 50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Curved Down Arrow 20"/>
          <p:cNvSpPr/>
          <p:nvPr/>
        </p:nvSpPr>
        <p:spPr>
          <a:xfrm rot="2187124">
            <a:off x="8254555" y="4083731"/>
            <a:ext cx="740578" cy="339173"/>
          </a:xfrm>
          <a:prstGeom prst="curvedDownArrow">
            <a:avLst>
              <a:gd name="adj1" fmla="val 25000"/>
              <a:gd name="adj2" fmla="val 50000"/>
              <a:gd name="adj3" fmla="val 50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Curved Down Arrow 21"/>
          <p:cNvSpPr/>
          <p:nvPr/>
        </p:nvSpPr>
        <p:spPr>
          <a:xfrm rot="2187124">
            <a:off x="4040817" y="1223688"/>
            <a:ext cx="740578" cy="339173"/>
          </a:xfrm>
          <a:prstGeom prst="curvedDownArrow">
            <a:avLst>
              <a:gd name="adj1" fmla="val 25000"/>
              <a:gd name="adj2" fmla="val 50000"/>
              <a:gd name="adj3" fmla="val 50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97056" y="933053"/>
            <a:ext cx="377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practical example</a:t>
            </a:r>
            <a:endParaRPr lang="en-GB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740" y="4631460"/>
            <a:ext cx="27336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7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Create a poster for </a:t>
            </a:r>
            <a:r>
              <a:rPr lang="en-GB" dirty="0" err="1" smtClean="0"/>
              <a:t>Welfords</a:t>
            </a:r>
            <a:r>
              <a:rPr lang="en-GB" dirty="0" smtClean="0"/>
              <a:t> </a:t>
            </a:r>
            <a:r>
              <a:rPr lang="en-GB" dirty="0" smtClean="0"/>
              <a:t>Model.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Homework</a:t>
            </a:r>
          </a:p>
          <a:p>
            <a:pPr marL="514350" indent="-514350">
              <a:buAutoNum type="arabicParenR"/>
            </a:pPr>
            <a:r>
              <a:rPr lang="en-GB" dirty="0" smtClean="0"/>
              <a:t>Complete poster</a:t>
            </a:r>
          </a:p>
          <a:p>
            <a:pPr marL="514350" indent="-514350">
              <a:buAutoNum type="arabicParenR"/>
            </a:pPr>
            <a:r>
              <a:rPr lang="en-GB" dirty="0" smtClean="0"/>
              <a:t>Complete the exam questions on information processing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97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sport we have to analyse bits of information really quickly</a:t>
            </a:r>
          </a:p>
          <a:p>
            <a:endParaRPr lang="en-GB" dirty="0" smtClean="0"/>
          </a:p>
          <a:p>
            <a:r>
              <a:rPr lang="en-GB" dirty="0" smtClean="0"/>
              <a:t>What we see feel, hear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information has to be processed</a:t>
            </a:r>
          </a:p>
          <a:p>
            <a:endParaRPr lang="en-GB" dirty="0" smtClean="0"/>
          </a:p>
          <a:p>
            <a:r>
              <a:rPr lang="en-GB" dirty="0" smtClean="0"/>
              <a:t>Hence ‘</a:t>
            </a:r>
            <a:r>
              <a:rPr lang="en-GB" b="1" i="1" dirty="0" smtClean="0"/>
              <a:t>Information processing’</a:t>
            </a:r>
            <a:endParaRPr lang="en-GB" b="1" i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329" y="1"/>
            <a:ext cx="26574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7" y="4433889"/>
            <a:ext cx="22764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91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This section..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Process of information though senses/ selective attention</a:t>
            </a:r>
          </a:p>
          <a:p>
            <a:r>
              <a:rPr lang="en-GB" dirty="0" smtClean="0"/>
              <a:t>Memory</a:t>
            </a:r>
          </a:p>
          <a:p>
            <a:r>
              <a:rPr lang="en-GB" dirty="0" smtClean="0"/>
              <a:t>Decision making</a:t>
            </a:r>
          </a:p>
          <a:p>
            <a:r>
              <a:rPr lang="en-GB" dirty="0" smtClean="0"/>
              <a:t>Response time and anticipation</a:t>
            </a:r>
          </a:p>
          <a:p>
            <a:r>
              <a:rPr lang="en-GB" dirty="0" smtClean="0"/>
              <a:t>Motor programmes and sub routines</a:t>
            </a:r>
          </a:p>
          <a:p>
            <a:r>
              <a:rPr lang="en-GB" dirty="0" smtClean="0"/>
              <a:t>How can we make our information processing systems more efficient? </a:t>
            </a:r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017" y="5229200"/>
            <a:ext cx="2623202" cy="143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1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Information Processing Model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362200" y="24384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dirty="0">
                <a:latin typeface="Times New Roman" pitchFamily="18" charset="0"/>
              </a:rPr>
              <a:t>INPUT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267200" y="23622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876800" y="2438400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dirty="0">
                <a:latin typeface="Times New Roman" pitchFamily="18" charset="0"/>
              </a:rPr>
              <a:t>DECISION MAKING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001000" y="243840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dirty="0">
                <a:latin typeface="Times New Roman" pitchFamily="18" charset="0"/>
              </a:rPr>
              <a:t>OUTPUT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886200" y="2743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934200" y="2743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2971800" y="3124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2971800" y="4648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4953000" y="41910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>
                <a:latin typeface="Times New Roman" pitchFamily="18" charset="0"/>
              </a:rPr>
              <a:t>FEEDBACK</a:t>
            </a:r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 flipH="1">
            <a:off x="7315200" y="4572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 flipV="1">
            <a:off x="8915400" y="3048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35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75520" y="764704"/>
            <a:ext cx="8496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Your senses provide you with information (input)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These can be sounds, pictures, sounds.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The information that comes from the environment that surrounds the performer. This information is called the </a:t>
            </a:r>
            <a:r>
              <a:rPr lang="en-GB" sz="2000" b="1" i="1" u="sng" dirty="0"/>
              <a:t>display.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The brain has to decide what the information being received from the environment represents.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This is called the stimulus identification stage.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The other stages in decision making are: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/>
              <a:t>RESPONSE SELECTION (deciding how to respond) and RESPONSE PROGRAMMING (selecting a response).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1544" y="5157192"/>
            <a:ext cx="7920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Input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750627" y="5018693"/>
            <a:ext cx="157131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Response programming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29454" y="5018693"/>
            <a:ext cx="158417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Stimulus identification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513630" y="5018693"/>
            <a:ext cx="122413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Response selection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9408368" y="5183668"/>
            <a:ext cx="100811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Output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71664" y="5341857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544272" y="5368334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57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47528" y="1052737"/>
            <a:ext cx="88204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Perception</a:t>
            </a:r>
          </a:p>
          <a:p>
            <a:endParaRPr lang="en-GB" dirty="0"/>
          </a:p>
          <a:p>
            <a:r>
              <a:rPr lang="en-GB" dirty="0"/>
              <a:t>The performer must make sense of the information being displayed.</a:t>
            </a:r>
          </a:p>
          <a:p>
            <a:r>
              <a:rPr lang="en-GB" dirty="0"/>
              <a:t>The </a:t>
            </a:r>
            <a:r>
              <a:rPr lang="en-GB" dirty="0"/>
              <a:t>information helps us decide how to act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Comes from environment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Comes from memory of previous relevant situations</a:t>
            </a:r>
          </a:p>
          <a:p>
            <a:endParaRPr lang="en-GB" dirty="0"/>
          </a:p>
          <a:p>
            <a:r>
              <a:rPr lang="en-GB" b="1" dirty="0"/>
              <a:t>Information from the external environment</a:t>
            </a:r>
          </a:p>
          <a:p>
            <a:r>
              <a:rPr lang="en-GB" dirty="0" err="1"/>
              <a:t>e.g</a:t>
            </a:r>
            <a:r>
              <a:rPr lang="en-GB" dirty="0"/>
              <a:t> vision and hearing</a:t>
            </a:r>
          </a:p>
          <a:p>
            <a:endParaRPr lang="en-GB" b="1" dirty="0"/>
          </a:p>
          <a:p>
            <a:r>
              <a:rPr lang="en-GB" b="1" dirty="0"/>
              <a:t>Information from the internal environment (proprioceptive information</a:t>
            </a:r>
            <a:r>
              <a:rPr lang="en-GB" dirty="0"/>
              <a:t>)</a:t>
            </a:r>
          </a:p>
          <a:p>
            <a:r>
              <a:rPr lang="en-GB" dirty="0" err="1"/>
              <a:t>e.g</a:t>
            </a:r>
            <a:r>
              <a:rPr lang="en-GB" dirty="0"/>
              <a:t> body awareness</a:t>
            </a:r>
          </a:p>
          <a:p>
            <a:endParaRPr lang="en-GB" dirty="0"/>
          </a:p>
          <a:p>
            <a:r>
              <a:rPr lang="en-GB" dirty="0"/>
              <a:t>Proprioception has three components:</a:t>
            </a:r>
          </a:p>
          <a:p>
            <a:endParaRPr lang="en-GB" dirty="0"/>
          </a:p>
          <a:p>
            <a:r>
              <a:rPr lang="en-GB" b="1" dirty="0"/>
              <a:t>Touch- </a:t>
            </a:r>
            <a:r>
              <a:rPr lang="en-GB" dirty="0"/>
              <a:t>tactile sense that detects pressure, pain, temperature.</a:t>
            </a:r>
          </a:p>
          <a:p>
            <a:r>
              <a:rPr lang="en-GB" b="1" dirty="0"/>
              <a:t>Equilibrium-</a:t>
            </a:r>
            <a:r>
              <a:rPr lang="en-GB" dirty="0"/>
              <a:t> balance, tipping, turning, inverting.</a:t>
            </a:r>
          </a:p>
          <a:p>
            <a:r>
              <a:rPr lang="en-GB" b="1" dirty="0"/>
              <a:t>Kinaesthesis</a:t>
            </a:r>
            <a:r>
              <a:rPr lang="en-GB" dirty="0"/>
              <a:t>- provides information about the state of contraction of muscles, tendons or joints.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238" y="2862153"/>
            <a:ext cx="864096" cy="62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2682555"/>
            <a:ext cx="1306924" cy="801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623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19536" y="920719"/>
            <a:ext cx="828092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do we identify a stimulus?</a:t>
            </a:r>
          </a:p>
          <a:p>
            <a:endParaRPr lang="en-GB" dirty="0"/>
          </a:p>
          <a:p>
            <a:endParaRPr lang="en-GB" dirty="0"/>
          </a:p>
          <a:p>
            <a:pPr algn="ctr"/>
            <a:r>
              <a:rPr lang="en-GB" b="1" dirty="0"/>
              <a:t>DETECTION, COMPARISON, RECOGNITION (DCR process)</a:t>
            </a:r>
          </a:p>
          <a:p>
            <a:pPr algn="ctr"/>
            <a:endParaRPr lang="en-GB" b="1" dirty="0"/>
          </a:p>
          <a:p>
            <a:r>
              <a:rPr lang="en-GB" b="1" dirty="0"/>
              <a:t>Detection: </a:t>
            </a:r>
            <a:r>
              <a:rPr lang="en-GB" dirty="0"/>
              <a:t>the process of the registering of the stimulus by the sense organ</a:t>
            </a:r>
          </a:p>
          <a:p>
            <a:r>
              <a:rPr lang="en-GB" b="1" dirty="0"/>
              <a:t>Comparison: </a:t>
            </a:r>
            <a:r>
              <a:rPr lang="en-GB" dirty="0"/>
              <a:t>the process of referring the stimulus to memory, to compare it to previously stored stimuli.</a:t>
            </a:r>
          </a:p>
          <a:p>
            <a:r>
              <a:rPr lang="en-GB" b="1" dirty="0"/>
              <a:t>Recognition</a:t>
            </a:r>
            <a:r>
              <a:rPr lang="en-GB" dirty="0"/>
              <a:t>: the process of finding corresponding stimuli in the memory.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During sport, we will be receiving a huge amount of information from our senses. There is so much that we can not detect, compare and recognise it all…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19536" y="4767926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>
                <a:hlinkClick r:id="rId2"/>
              </a:rPr>
              <a:t>www.youtube.com/watch?v=Ahg6qcgoay4</a:t>
            </a:r>
            <a:endParaRPr lang="en-GB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863752" y="332657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Perceptual Mechanism</a:t>
            </a:r>
            <a:endParaRPr lang="en-GB" sz="3200" dirty="0"/>
          </a:p>
        </p:txBody>
      </p:sp>
      <p:sp>
        <p:nvSpPr>
          <p:cNvPr id="6" name="Rectangle 5"/>
          <p:cNvSpPr/>
          <p:nvPr/>
        </p:nvSpPr>
        <p:spPr>
          <a:xfrm>
            <a:off x="4223792" y="522920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b="1" i="1" dirty="0"/>
              <a:t>Receives information/stimulus </a:t>
            </a:r>
            <a:r>
              <a:rPr lang="en-GB" b="1" i="1" dirty="0"/>
              <a:t>is </a:t>
            </a:r>
            <a:r>
              <a:rPr lang="en-GB" b="1" i="1" dirty="0"/>
              <a:t>from/display</a:t>
            </a:r>
            <a:endParaRPr lang="en-GB" dirty="0"/>
          </a:p>
          <a:p>
            <a:r>
              <a:rPr lang="en-GB" b="1" i="1" dirty="0"/>
              <a:t>By the sensory organs;</a:t>
            </a:r>
            <a:endParaRPr lang="en-GB" dirty="0"/>
          </a:p>
          <a:p>
            <a:r>
              <a:rPr lang="en-GB" b="1" i="1" dirty="0"/>
              <a:t>Filters out of information;</a:t>
            </a:r>
            <a:endParaRPr lang="en-GB" dirty="0"/>
          </a:p>
          <a:p>
            <a:pPr lvl="0"/>
            <a:r>
              <a:rPr lang="en-GB" b="1" i="1" dirty="0"/>
              <a:t>Makes </a:t>
            </a:r>
            <a:r>
              <a:rPr lang="en-GB" b="1" i="1" dirty="0"/>
              <a:t>sense of the information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63552" y="541804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Simply put, the perceptual mechanism:</a:t>
            </a:r>
          </a:p>
        </p:txBody>
      </p:sp>
    </p:spTree>
    <p:extLst>
      <p:ext uri="{BB962C8B-B14F-4D97-AF65-F5344CB8AC3E}">
        <p14:creationId xmlns:p14="http://schemas.microsoft.com/office/powerpoint/2010/main" val="32453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1624" y="308100"/>
            <a:ext cx="8305800" cy="1143000"/>
          </a:xfrm>
        </p:spPr>
        <p:txBody>
          <a:bodyPr/>
          <a:lstStyle/>
          <a:p>
            <a:r>
              <a:rPr lang="en-GB" dirty="0" smtClean="0"/>
              <a:t>Selective attention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696548" y="1582341"/>
            <a:ext cx="8798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u="sng" dirty="0"/>
              <a:t>Selective Attention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i="1" dirty="0"/>
              <a:t>Ability to select </a:t>
            </a:r>
            <a:r>
              <a:rPr lang="en-GB" sz="2400" b="1" i="1" u="sng" dirty="0"/>
              <a:t>relevant</a:t>
            </a:r>
            <a:r>
              <a:rPr lang="en-GB" sz="2400" b="1" i="1" dirty="0"/>
              <a:t> information from </a:t>
            </a:r>
            <a:r>
              <a:rPr lang="en-GB" sz="2400" b="1" i="1" u="sng" dirty="0"/>
              <a:t>irrelevant</a:t>
            </a:r>
            <a:r>
              <a:rPr lang="en-GB" sz="2400" b="1" i="1" dirty="0"/>
              <a:t> information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i="1" dirty="0"/>
              <a:t>Concentrate on relevant information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b="1" i="1" dirty="0"/>
              <a:t>Prevents overload of information </a:t>
            </a:r>
          </a:p>
        </p:txBody>
      </p:sp>
      <p:sp>
        <p:nvSpPr>
          <p:cNvPr id="4" name="Rectangle 3"/>
          <p:cNvSpPr/>
          <p:nvPr/>
        </p:nvSpPr>
        <p:spPr>
          <a:xfrm>
            <a:off x="1694601" y="3933057"/>
            <a:ext cx="90364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Amount of information presented to you will depend on </a:t>
            </a:r>
            <a:r>
              <a:rPr lang="en-GB" b="1" i="1" dirty="0"/>
              <a:t>experience of skill</a:t>
            </a:r>
          </a:p>
          <a:p>
            <a:endParaRPr lang="en-GB" dirty="0"/>
          </a:p>
          <a:p>
            <a:r>
              <a:rPr lang="en-GB" dirty="0"/>
              <a:t>If new/ beginner- lots of </a:t>
            </a:r>
            <a:r>
              <a:rPr lang="en-GB" dirty="0"/>
              <a:t>information= </a:t>
            </a:r>
            <a:r>
              <a:rPr lang="en-GB" dirty="0"/>
              <a:t>overload</a:t>
            </a:r>
          </a:p>
          <a:p>
            <a:endParaRPr lang="en-GB" dirty="0"/>
          </a:p>
          <a:p>
            <a:r>
              <a:rPr lang="en-GB" dirty="0"/>
              <a:t>If experienced- you automatically filter out the irrelevant stuff</a:t>
            </a:r>
          </a:p>
          <a:p>
            <a:endParaRPr lang="en-GB" dirty="0"/>
          </a:p>
          <a:p>
            <a:r>
              <a:rPr lang="en-GB" dirty="0"/>
              <a:t>We focus on just a few of the millions of stimuli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7760" y="4295614"/>
            <a:ext cx="1506203" cy="1306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7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96068" y="1844825"/>
            <a:ext cx="7408333" cy="4281339"/>
          </a:xfrm>
        </p:spPr>
        <p:txBody>
          <a:bodyPr/>
          <a:lstStyle/>
          <a:p>
            <a:r>
              <a:rPr lang="en-GB" b="1" u="sng" dirty="0" smtClean="0"/>
              <a:t>Experienced cricketer</a:t>
            </a:r>
          </a:p>
          <a:p>
            <a:r>
              <a:rPr lang="en-GB" dirty="0" smtClean="0"/>
              <a:t>Ignores majority of information and concentrates on flight of ball automatically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Detects relevant stimuli quicker without thinking= improved stimulus identification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Selective Attention 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307" y="4437112"/>
            <a:ext cx="3137148" cy="1955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5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1039</Words>
  <Application>Microsoft Office PowerPoint</Application>
  <PresentationFormat>Widescreen</PresentationFormat>
  <Paragraphs>186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Information Processing </vt:lpstr>
      <vt:lpstr>PowerPoint Presentation</vt:lpstr>
      <vt:lpstr>This section..</vt:lpstr>
      <vt:lpstr>Information Processing Model</vt:lpstr>
      <vt:lpstr>PowerPoint Presentation</vt:lpstr>
      <vt:lpstr>PowerPoint Presentation</vt:lpstr>
      <vt:lpstr>PowerPoint Presentation</vt:lpstr>
      <vt:lpstr>Selective attention</vt:lpstr>
      <vt:lpstr>Selective Attention </vt:lpstr>
      <vt:lpstr>Poor selective attention</vt:lpstr>
      <vt:lpstr>Improving Selective Attention</vt:lpstr>
      <vt:lpstr>Recap</vt:lpstr>
      <vt:lpstr>Information processing model</vt:lpstr>
      <vt:lpstr>PowerPoint Presentation</vt:lpstr>
      <vt:lpstr>PowerPoint Presentation</vt:lpstr>
      <vt:lpstr>PowerPoint Presentation</vt:lpstr>
      <vt:lpstr>Recap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Processing </dc:title>
  <dc:creator>Danielle Trudgeon</dc:creator>
  <cp:lastModifiedBy>Danielle Trudgeon</cp:lastModifiedBy>
  <cp:revision>1</cp:revision>
  <dcterms:created xsi:type="dcterms:W3CDTF">2015-09-22T11:32:07Z</dcterms:created>
  <dcterms:modified xsi:type="dcterms:W3CDTF">2015-09-22T11:32:36Z</dcterms:modified>
</cp:coreProperties>
</file>