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5" r:id="rId20"/>
    <p:sldId id="276" r:id="rId21"/>
    <p:sldId id="277" r:id="rId22"/>
    <p:sldId id="270" r:id="rId23"/>
    <p:sldId id="271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5497-7D35-419E-A029-3865460BC21E}" type="datetimeFigureOut">
              <a:rPr lang="en-US" smtClean="0"/>
              <a:t>3/9/2014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F1A2-D1E2-4F06-8DE2-0C447BF57E63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5497-7D35-419E-A029-3865460BC21E}" type="datetimeFigureOut">
              <a:rPr lang="en-US" smtClean="0"/>
              <a:t>3/9/2014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F1A2-D1E2-4F06-8DE2-0C447BF57E6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5497-7D35-419E-A029-3865460BC21E}" type="datetimeFigureOut">
              <a:rPr lang="en-US" smtClean="0"/>
              <a:t>3/9/2014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F1A2-D1E2-4F06-8DE2-0C447BF57E6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5497-7D35-419E-A029-3865460BC21E}" type="datetimeFigureOut">
              <a:rPr lang="en-US" smtClean="0"/>
              <a:t>3/9/2014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F1A2-D1E2-4F06-8DE2-0C447BF57E6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5497-7D35-419E-A029-3865460BC21E}" type="datetimeFigureOut">
              <a:rPr lang="en-US" smtClean="0"/>
              <a:t>3/9/2014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F1A2-D1E2-4F06-8DE2-0C447BF57E63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5497-7D35-419E-A029-3865460BC21E}" type="datetimeFigureOut">
              <a:rPr lang="en-US" smtClean="0"/>
              <a:t>3/9/2014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F1A2-D1E2-4F06-8DE2-0C447BF57E6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5497-7D35-419E-A029-3865460BC21E}" type="datetimeFigureOut">
              <a:rPr lang="en-US" smtClean="0"/>
              <a:t>3/9/2014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F1A2-D1E2-4F06-8DE2-0C447BF57E6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5497-7D35-419E-A029-3865460BC21E}" type="datetimeFigureOut">
              <a:rPr lang="en-US" smtClean="0"/>
              <a:t>3/9/2014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F1A2-D1E2-4F06-8DE2-0C447BF57E6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5497-7D35-419E-A029-3865460BC21E}" type="datetimeFigureOut">
              <a:rPr lang="en-US" smtClean="0"/>
              <a:t>3/9/2014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F1A2-D1E2-4F06-8DE2-0C447BF57E6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5497-7D35-419E-A029-3865460BC21E}" type="datetimeFigureOut">
              <a:rPr lang="en-US" smtClean="0"/>
              <a:t>3/9/2014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F1A2-D1E2-4F06-8DE2-0C447BF57E6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5497-7D35-419E-A029-3865460BC21E}" type="datetimeFigureOut">
              <a:rPr lang="en-US" smtClean="0"/>
              <a:t>3/9/2014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B1F1A2-D1E2-4F06-8DE2-0C447BF57E6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2A5497-7D35-419E-A029-3865460BC21E}" type="datetimeFigureOut">
              <a:rPr lang="en-US" smtClean="0"/>
              <a:t>3/9/2014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B1F1A2-D1E2-4F06-8DE2-0C447BF57E63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Forces and Mechanics of Movement 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utoShape 2" descr="data:image/jpeg;base64,/9j/4AAQSkZJRgABAQAAAQABAAD/2wCEAAkGBhQSEBUUExQUFRQWFRQVFRQVFxYXFRcXFBQWFRQVFBQXHCYeFxkjHRQVHy8gJCcpLC0sFR4xNTAqNSYrLCkBCQoKDgwOGg8PGiklHyQsLCwsLCwsLCwsLCwuKiwqKikpLCwsLCwsLCwvLCkqLCwsLCwsLCopLCwpLCwsKSwpKf/AABEIALYBFQMBIgACEQEDEQH/xAAcAAAABwEBAAAAAAAAAAAAAAAAAQIDBAUGBwj/xABIEAACAQIEAwUFAwkGBAYDAAABAhEAAwQSITEFQVEGEyJhcQcygZGhQrHBFCNScoKS0eHwFjNTYtLxF1SishU0RJPC0yRzo//EABoBAAIDAQEAAAAAAAAAAAAAAAABAgMEBQb/xAAyEQACAgEEAAMFBwQDAAAAAAAAAQIRAwQSITFBUXETImGx8AUygZGhwdEUI+HxM1Jy/9oADAMBAAIRAxEAPwDiNCio6iMMUYoCjApDFAUtaSBTiiokha04DSFpQqLJJi5pJo6I0UOxtqQRTpFIIpkBoiiinIoitSENZaGWnMtDLTEIy0oLSstGFoAIClAUoLRgUhBAUqKOKOKYFhwHs9exl3urCZmiSToqj9J22UffymtriPZGtlV73EMzEEkWbJZREaZmYE7jkK2nYLhKYTAJMBnAu3W8yJEnoo0+fWrXE4y1mOa4gKzMnb3f/sT98datjCyDlRyXtD7LMRh7Pf2mF+1lDtlUrdRSJl7RJkDmVJjnFYkivTmHxy/ZcEhVOhBMMPCxG8GPvrhntI4SljHv3ahbdwC6qjQKWkOoHIBg0DkCKhJUSXJlCKSRSyKSaiAihFHFCKAExQilGiigAqTc2pym3sE7U0BGNClvaIoVIAhSqIUoGojDApYFEgnbWn/ydv0W+RpDEAUtVoZY3BpQYVEYoClAUkMKlYXBPc9xCfPYD1J0pPjsnCLm9sVb+AxFCK02D7B37hUBrQLCVBbcQCToNhIn18jHROFezjB2bcXLffvEs7lwJHJUVgAPWTTjFy6DLGWJ1NHFCKSRXZ7ns/wOJVgtpsO8eFkYkAkmCbbMQRptp61yrj3BLmEvtZuiGXUEe6yn3XU8wf49KKIWVkUkrTk0VACMtDLS6EUxCctGFpVGBQISBRxSgtKK+VACYpyxhy7ZVEn+tydAPM6VNwGAWM9ycvIbZuWp5CdNNTyqRjMYYyKAo/RUAH1j/wCTRHSoOXkb8Wj3R3TdfDxf8fXB2HgvE1u4cKSCQDbdZnYFZPkQJnzppez0W8udj4MhZlVmMubjOejk5NRt3axXPuHXCLauSQTLSCeWh15mQ3yqbe7V3kAAvuZ2nXl1IrVDK4rg52THUmn4G2wOF7q+7NdLFkOYOBMAqFYtvoqxqTMk6aiuYe0XiPfYoEe6q5V8wGIzfEgn0IpzinGLty5bDXHbM6hgZ1XQkR6VHv8AEEdms3FBtroIjMpUQzIwE6GQRrsDrVeXI3yy7T4PaS2p18jMEUlqsOKcMNphBzI2qOOY6HzFQStQTTVoWTHLHJxkuUNxQpUUUUysTFCKVFFFABUCxAMCetHFGJho3imgIjXKFNmhUgABRRShS7VAiVwe/kuA7+VdBwr50BKgfCsBw6BdUnaa6FZx6sAFHKgDNdrcOAAQI9Kyuc10PtJgJtZq58w1pAWnA8MHfXUAZj6bfiKuL/E2IhPCANABJjrGyjzJodhmRe8ZmthiCLYuz3bNoIY7AQ7b84pfH8FbW63dnwiMyzKhyPEA0+NRqB/RNM0nyzu6NShjShw3y38PXw8/rnW+zK2XDXHJYlsgkhgAgzGIECSYNdDuMIMmBBk9NN65/wCzHF/m7lvkCGHTxM4Yf9KfOtjjrJuZUmEmbkHxEDZR5E7ny86vh905Opblle53Q7wi6pBKmRtBA0jb571mvaZwq1ft2i8hllVddwrSYPIiQT8T1q5XCd1eVrQCoylbijQaCbbgddCv7XkayntN4iot2knxM8gTGiAyQeRlhv51XJUqRPTSisqcla8jm/E+CvYOviQ+642PkRyPlUIEmtXgsfnU27niU6GRDD9b8GFXHYLskn5WGc5xb8YEQs/YnqecdYqMJtva+zXq9FFR9th+58e0/L4/D9Rvs57Hb1+0Ll66LGbVUKF7kHmwzAL6b9Yqwx3sNuBSbOKV2AkLcQ25PTMGYD41ue1TZsI65WYPlUhQSYLidBrsKb7CjLhAYdc7u+V9GAMKojkIUaVocUclWcExGEe1da3dUo6MVZTuCOtHfugbV2v2jWrQtpeezZYki27OgzlY8H5yJWIInzGornmL7OYe9/dM9sxJVsrjc7RErEaz/CqZTUezbh0U8yXs2m/Lr/AnsMQ7EFQfhVr2kwlsFQ0KCQCQPFEiYHM1F7J4BsNdcXICxmzg+EgbmfLpUHi+MOJvM2oQaD0H2R5ndj5x1olNKNonptHOeb2co9dr6+qLbtHaslUt22Ga0CM9uMvdEzbGYic8GSfM68hnrqADKg36bn15mhiLpAjkNhU3sliFGLRrrBAuYydpykKJ9SKybnOR6p44YIOlbSf+l9fIvezqWDaFi44JYlg0r4HYAEAHXKY1BBEgddJOM7E3C6hQpXXxAsoHqMrR+98qsLl+3deHuYW5bJOhKlgNYiee31qo4Bxq7cxT2u8/MjvCo8MhQ0KAxExqOdbmlCo3dnlcmGWocsii1XLv9hri2DtYFA+j4giLYA8CGNbmpMsAd56QBrWMt28ozanmQN5/TU/pffXTW4Gl1ovYcxqc+due8wdzArnmGtl3yoJk6Dy9apzqUGjf9mww5MbXNrt/wOhC9hxHh3VgNM8FlI6ZhOn61USvXTcNhktYY2mI8YYXC7QmaQqukgMpWNiBOU1y+/YysVnYx8tKcFXZl+0Ke1xXVq/P65/AfFwPoKDJrFItIFM1JFrNqKmctoZuYBjtTeHsFW8WoqR37IYNRsTiyTTFZai0jbKKqsUsE0/gsadqRiLUnzoAgmxmMzQp+2sE/ChTGQCtOWUpKiTUm2KYDllNQeUiul8JwqmyCN4rnNtSRXQOzIY2RHSgRF4vhrhtsCdKwtrBjMZ611nF2sykGsLjUtWrnKaQMrmQBUA6z/8A0QUznPdr6fyqbjnUlSu2n0dDUUD82PKfoTWaf7notN7yX/lfsaXDk4Hu8RZOdgv55J8D23PiKGPskD6Hka02F7QWcdbDTlYZlNsXFDahfFkYCY1g8jrqYjCYbirW1yq2XmAQGSesEGPhFRhYt3iAyhW6qQqn9mND6aeVXRzRVVwc/PoctuT5N1j+L28M6OWuMxLhba5CZuat4QSx+yBJPugbCsdx3ij4i8WuCI8KofsgE6HzmZ86dw728LDW0TvRIBLFzrodgAKhNcg6jMzSST5mlknvaVktPiWCEss16Fv2NWL4O6qDJZe8AzeFVI001P1rdcD4nZ790QKrlQWVdFEcokwfeMAxXLrVxrcqDExJG8HUa8qXwXHGzeV51VtfPr81AP7J61XGVHQyY1JU+mqXw8efx8DsWL4mWfuk3jO7TooJIUHqTB06Cn+H8YzZkMh7ZAYHnIlWB5qR9xHKs4e0NnMYuLPPlsOZ+e/Q0q3xu1JOdJAXNqAYMlZJ9SfjWq7RwdtOmP8AtDvzhD4oJZAP31P4H51z+yxUawPMTl9dNUP0qX2o7VDEHukg2lYHP+mwkEj/ACidOsT0qoTGldDWacqZ2NJiTx236FpiOIsyi3Pvak84Ecxo2sa+WoqDcuhBA0FHgbRuOTbQsFVmfKCQqwSWMbDQfOmeJqMs7xy69B84rPPlpeB29PLbilPuS+VDDYoEneB9+9ScPdCPPIjoGGuuqnf4EH7qjYXCF2W2N2ME+urMfqak4myAxA2Gg+G1D46Iwk5upd1foT71226GFsAwdQ1wEfsNz/lUPh+GF24FzBZ5n7vWm7YpKnn8ag3ZoUGk0nz+Zb8QwhtI2W60AajM0dI2GvlrVRgdNQSD1Bg601isQze8xPSST99KtaLI6gVJu+ijDGUHU3YziXOZtToXj4Irr/21Gxut1/1jT+NXxN+z8yjg/SDTGK/vG9a04/D0OF9oXUr/AO38ka4IqfhrDKJmm+5kTFFcxTARFXHGGcTcJNNWrcmnXBImKbsvrSIiyMpmg16dad/IGeol6zlMUATbJH3UKawrb/D8aKmMhhqdtXSKaFKFaNqIj3fmrjhnau7ZWFCkedUYpYp7UBo37c3jyT5VRYvEm42Zt6ao6NiFZIw6nIfJhHy2+YHzp8CV9CfiGOYH5GrHhXDM+FdgfECSigSSVMkmNgABr5irjC9grncm4XUP3ZZLK+JmXRgC0xIBIETuNawyg5t0uj0WGUcEce59r58/pwZJnBpJNKv2IPlRIk/zNZ+DoPddMVaSTU1cBdeCoDRoTtp9kab+tR0tkdKkXOKPbSFMZjv6VPC/fSM+uxL+nk32q+aG75k+Ymfhv9W/6aYiTI3A1GmoGoieY3FE5JDHnP4T+NP8PsM8BRLNACjck6AfOib54JYI7obZepJtYjwkrcZCdwFV0YxAbK+xIjUDb41F73PcRcRcJtgmQqi2seiiTqIOlHjMHdsQlxGtsANGG/hUejCR51BuXJ5AegA+6rN7XBg/p4T99+JpbWMwls+FbZA/y3GaPLNoDVRjbi3bzMohSZAMCPgNBUFSKlYIeKoSm2jXgwxi+2/U2vs7vNZvPYYeG9lIkaOFDBwCeeVy3ohqg47YVLjrbYOiswVlMggHTUc+R8walYtCtpjmzSQMo1iRBUfMj41OtdlCV/OMLc/ZiSPXXellbcYxronockIzyzlKk+K866f5FHwcsgzrbzsdIn3Rofr+FNFzzG86fHapXFMHcwkKrznOVG2MKdQR5SOtRLrUT+4iWjW7NPJfgv3/AI/UBIjmNKbgRzpDP5D5xTowlxhOR46hWj96Napo6TyURmqWEZLQYrqSQGghARqZbbQETVh2Zwlg4lFxM5G0EGBnPuhzuFO0yNYrVdoeOWltvhiLdwRlFi0sJbIJIYudmGhgAmRV+PEpRcm0kYNRqJ4sixwg3J/kl5+vyOcWbRdgAC3PzM6kkdT05KPOjucKvEk922pn507YLrcyW9G11+8/H8KfwWNxNx8qtqN/nWnFDjczga3J73s14d+v+CK2GuquqEAVEuYyRtW3x6EWHk65awEVfCKZz2xXfHahYbK070mhbYHYiqcslF0ka8GBT5m6LNeLZfs1V4hszTUtFkEVEIqWFqaHq9P7BqumSMK41+H40VDBjf4fjRVbsRjshilCiFKFTEGKUKSKVTAOjohR0CNHwq/FgKCYOpA5wTEjnuavuzvaVUi3edkVPFbuAZmUDU2yIMg6x0OmxrI8HYlo8j94P4mpV9Na5jnLFlbR7DHjx6vRxjJeCX4pVY/2jxlm9dd7FtkQifFGp5soHugyDEn4bClUkVfYTshicVbW7auWyCxHdZ8rAK0EmRlJjWCeYq8xXs5KWHuZ/GiFhbBzyVgmbmVOU6Bd6Txya3GVa3DGfs7fHFvxMlg+G3bpGVGIPOIX4ttVhg+BZ3h9VWDImGnpIEjTeo2FwLOIzBU0JzMPmEnxHyqXie8sXGW0yusgZtDIjw7etLEveTLNZL+1ON3/ALRT3LZt3XQ8iR+77p+KwfhV72JNoYpGu3ERVDMM5ABYCFAJ05z8KuOxuBN+9e75EM2ghcbgMSMo6EzM/wCWi497PyuuGuBxBLJdgEAc1dV11A0IEfddLE01JcmLFrYezeKdpvi68+yg7bYxmxBUtmyCN5Et4mjy1A+FZvNVvieDuqKxXwwNQQcvk0bGq29Zy68qhJtybfiXxjGMEovhBL/X9TUzBWCzACSx0ULqSTsAOZpizYkbH4TXTuDcGXheDbFXRmxDABFb7BfRUH+bcsd4BHWYJbicsixpeLfCQ2OCrYsi7j7mRgQ4t2guc5TmEgA6zqfXVqq73auyVLeJZ90FTmOpjaRy6+VKweFv465czuFt5Vz3WEklvsoNAAPkJqfgOzUXkt37Je3YUhHRSLdwM0/nCdmzH3J6narvZuaTRz7hilKM+0/Drjyv8u/iVg7ZKiz3Nu6GYgd6maI20J0Gs/Gh/a3Dt/e4DDnzt+A/QfjWt4l2esPbOVBabK0BAoDGCRII1I8o33rlLjUjzNLKnBJGnQRx5pTbvw8Wn+jNUMdwp9TZvWm30OdJ8wWMjyirT8uU9CDtEa9T6DyrnpqVw/F3FJCagAsViYgElgORABNZ27NeXTNr3ZN+rsveI8NQ3M7MFtnVvMjUBdDBPpS86MgTu3VVPhcW28EkmJmWWASZ10Op3qps8QY9S0mGOuUEbKNgTrr6UtrrHdmM9STPzpppKvM048WR1bfHQ5gcOgxLmZJWVOsERBifT61F7ND/APJf4/fTq410jIit5nl5Co/9p3Vj+bUHnW7FbgvQ8zrklqJ+vzNJxUfmX/VNc7q+xXal3QqVABEVRVfCLXZibsj3Vm4obYxVl+QoGIjlofOqnFXZIjlzq0TiS5dVOcD4Gs0++DRj5XJGbE5DDaj6inMQQTI2IBqJ3BZpOs6xzpr8oIOhpQaUrRfklP2eyfXh5lngxv8AD8aOnOFtmUn0/GhVjzryIx0jkrUkVgoxVh/Z+90+tE/ArwBJXbzqzejHRDowKkYXhl24MyiRUgcCvfo/WnuCivpC3hT2PwToQrCCdfhRfkQYTmAjTaoSy0ySg2TeFsZPp/CpN+4YNNcLskDUcjryOsaHntUl7ObQbnTTX6Vzs0ryWeu+z4uOkXnyReDceu4W53ls6wQVacpkRqARr/Ctlf7cXLlnLCpnQjOAWjMuX3eka850rG/+A4j9A/SphlUCMIZd/XSa2Zp7UqPP6HCs02pqx5baqoAawYA1ZSGMCNdN9BI8+c6xOIX0GYeHNpGRYHqKbd9aRe4RfJJyHX+hVOGnK2btfL2eNKL5b+v2LvsbxDLjDlJyNb8S7e4JkdTr9TXQe0t5bdjqzqdozHVfCB8tPWuTYThuJturqpDAgg/1yrpVtRiMZn3SzCr0zbn5f/EVrpeBxY8ytisPwDRrt4uSd7dsEmOjZR4t9gI86s+GcKQZe5w6WUgFnuWwbp/yqGJI/WY+gNXWGw+gn5Df+VSGVvsZR1LAt9JFCpchPI5KrIXDcNezsbrqQT4EQQqL0kgFj69POi41hi6qGtq66l1IDawMuUMI3J1MVPFt/wDEPPZVG503B2+v0osRbeAQ4P6yA8/Ijl/XKm3ZVHjoxDhbNwRbuWQxyKrQ1piw92ASFJkjSJ+IqbjePZcLecsi3FIYDqAy5THOQNfjV9esZxldFIIOYj3fTK2p/lWU7UcCLW2C8wRHXT7+cVC6NP8Ayd9mZHbzw5YXaJJY7KUH0P0pGD4RaNvM7El8pBWQVkSCoOjiN+nKayx4Ve/QPyq0w10oiq5uoYggRBiYMEj/AC6etLLtqy/ROVuMXX+BzG8HZMxBDKPte78MrQZgj50xwzHdzcFzwmNBmErJB3HpNO3r6EGFdiZ8TtME8wANd+fT1qt4xh3FtGUHKJLEciSAJ8uXx86yxSc0dXUZZwwPd30S8NdGbQgjy+sVOvpKNl3gx6xVLhBCr6T86sreJgVTka3OjqaJP2CUu65/EiXGDKFL5SDPwO0Uq3dt6HNtI13M1Bew7wVUkQNQKZvWHUSykeorqY62o8bqG3kbZacSurlYSDtlA5VUEUg3aHeVYmkZwlwY/mfwo2t/SpF20wAzCARmHmDzoM0xoBA5fjWHLLk7Glw+7fmOYPFBGUwNCJJ3jnUfF8NLYo201zNp6HWaURU3DcQFm7bukSChQnnIpQkR1mLak0W+E7JFJyXAds08iJ/jQquwWPZmdgSMxB39aFPcVf0z8y1/J3n+9HltR90yo+a4G8J0qqHZp/8AFHzP8aK72cuBSe9BgTEmr6XmYuSVwGwTZ0PM86sxhG6/WsxheHt3Ped4EXURNVN3GuT7zR6mlKKskptKi34pjVN4jmNCdx8KjW7msFdKq2eY8udPXb5AABnTWoOJNTOg9m3DWY/Rdh84YffU7IA1ZDsLxHLdNo7XBI/WWT9Rm+QrZXxBrNkVM14ZWg/yoZltgzcZSVUdANz0FZni096875iKuOBcKa1de7cIJKkKegZ1JH0j9o07xLhy3ySujbE8iOUip5eaSLdDljhk5T6ZkcJrdTpmX762XErkAGT+FZLinCHt3EWfeOh86nHsziv8T6mrseNKPveJn1moWTJ7nSL2/diySSddP4/Sa13ZbhfdWEkQzDMfItr84IHwrD9nuA3O9C3WzeJdJkZRJb5gR8a6hYFWpJcIxuVKywwxAHnVhguHFxmM5Z5bn0qBhbWYx9enU1okvgKFUEgDTl9fjSk66IRVkcYBQdLZ+Mmo3GLIt2S+X3QZgQTVicUOZTU+pMbVUdocSWRSrWSJhgxKzMZcpBOsgxSjy0Ta4KXh/FRdBHd3LbQD40IB/Vb7VNYmzPpUvF4hUcwl024ADqTdGkCSo8Q56gHTc9GxcV1lSGHUGeU69KsmvFIIOjCcWwjpdIWMp1HzM/151le0GYPbzRqGA+BH8TXRO3vALn5OCphiq3EI+oPw+8VzHEcKxCjPdOYL5yRqNazzVxZt086zR+I2FNTbOBNzD3SG91TmXqrqyz8GC6eflUXDEMwHUxV1gbCm29tC4Z1bvHYRlBUhVAHmQf2TWaCbkmjsa3LCGJwfb/kzYqVbWoYUqYbQgw3qNDViN6pkjq6eSasHBLjQUU7Gfh7v4UXaIP3YzTvzqBYvMoJSQ2WdN4zsT9DUW9xB7ujMTrsa6OJHkNW0pcLtEvgnClJz3PgPxo+0eCBIdBAjxClDgOICyAQPWibgWII2JHrVm34mKxrE8SNy0iMoBQRI5iolKu2CjFW3G4oiaxT7PQ4ElBUJJpOPSbKno7D5iaWRVjwjhDYorZUGDcTMwjwr9ttegBp4+yrWr+2yJwG2WVoUmIGgJ69KFds4Tw9MNZWzZlUXz1YndmPNjQq/YjmrUNKqOaq1v/EShfyZGAuKdNBVbiezdtFkuahY7CW7KhgxYkaDpU9qKd8iv4jfIAtgyBqfU1YcN4BauW1Y3crEaiRpVAxoA0iI7ibQV2UGQCRPWKTbtFjABJ6CkinbF8owZTBoEO4O+1m8rwQUcGPQyR8vvrqOMcFQw2IBB6g6iuUXrpY5iZJ3NdG7Ot3mCtA7gFQTporFR9IFUZ6STZq0ybbSJOOx+VVZCCBIPMaiINR+EYnVmdonbkPl1pnh2D7tblvWQ0wfMQfu+tJt8E/KbfvZQG+6RVCm3n2/XRp2Jafd9djfH8ShxFghgQDqa0n5bb/TX51ieKdnO6uW0zznO/SpdzskFUt3uwJPwrotLjk5nJt+zq5nuXOXur6A6n/oX51rrbTHkAP6+dZLsyItovVVb/qcH/tHzrW2PWhEZFrg7cDMFBMwCToOp8+XyqQyT7xJ0iJga76CmrMlIB5HaJHzpw226H5GpKmK2uhrH8RSzba44OVZY5VLHlJ0EDlqSKTxDiNoKouLmVwd1UrAAJzZtBv99FisOtxGtuJRgVYaiQd9QZHwqg4dxu1i7vc5L9sqtzKZCwq5LbrKMZBzj3p2O0ChiTJr8Ftj+6mzpobULpodUIKn4jyoYXhlwuuYJccq471fA0DKYdJgliGIjbL51a4a0LaKqiFVQo56KIAk6napGGv+IGFWJ3A1nz3H86HN+JJFPxRO9woU7oSv7LDMv/aw+VcK7R8ZNm49pRJBIJP8PSvQXH7a+8rLJ95VIO2uYiuCdu7QscSW4VlXVWI6kSh+4VSWqTXRV4S/MHbarvDcezXnsE93nEpcPJ4B2Oh1B16iqrHYB2uuygRIgDlMQAOZ1Gm9VfF7hOJKzOXLb/cAUj5g/OqsaSujXqs88qipLr9SRecFioJOp16jcn4j76lpifBm/wAs/SaueD9kWuoFCOLjB8rNlhmIMLGbRTBG0iQazWHnu8rAgg5SCNdG1n4T8qqnFNWvM6Oi1UtzjJr7vH4E/g1wKxJiAuXXnoAf+0/Oq/FWAt0QRBYERy1qwwXDhdstJhgQ3wOh+s03xLs61lVYsCGIAjzrXiXFnI1b9+vrzNbiboFoa8htQwlyVmfnVEvZO8QD3u/mf41GxvArloAtd39f41LbG7M+59EHi/8AfvrOu9RRR4rQ7z51GfFgab1kabfB3YZI44rc/AkgSYGprr/ZLs6mFsgx+ddQbjHkd8g6AfU1mOwHZWQmKu6fasprOhPjbTboPjXQLbVbjht5Zh1epWT3Y9BO1CjcUKuMJwDBcXZSA5LL0PL0ouLY/vGhfdG1V9CogCjp66ihFj3jJP4UzFABin8Pfy8gQeRpilKKBCr9wFtBHlW44XeRMLaRsxJTNkBAIzFiGOYwJOw6VhCKvsHx5fedGd4UHUBYUBV/rSqsmNTpPouxZXjtrs0uF4nh4DFzPnvGwB+nyq0sccwyDKrgDeNee9Utnh2GuoLjaSJMaCn04NhT9rl16f7VZCEF6kZzk3yJ4ri7eIxCBG91bhkcmCyN/Q0XAbrJewlzPJuXkDAgHQ3wp5cwPv61C4lwu3bvWshYBiZIJn4GrTGYS1aTOXvnu4YQxJBkQVJOhnXepuuCtJs7J+VAdKjY/irJbZram4wBIUGJPSuOYftykFWbEZWmLjPmdY1BgGYnQj+FTOBdsluP3bsSwEK0sMwHPWJMeXn1o3ENp0O52pxQ2wrEf/s8zyj0+vlKj2oxM6YVo83E+80beQQ+rEcqqcLfU8/qatLBWiwJ3CuMXbhPe2e7AAIJMyZMrty0151R4Hg/5Jca/b76++QWxbaAPFcUuwyzrux05E8zV2t4CkrcA2Ap2BEbtViAQPyO5EiTm5ZgDpl5CT8PjRf2pv8A/KPy+15a/Z6/P6VJvXgaqcTcH9H7qVgW/DuNvcJFyx3YhSCSCNVBYEEA6GRty5aTLuC03vW7bfrIp+8VzbjPau1YiWctM6O2oGsAA89tf9saO2uLNwuLzqMwItgjLlB218h9aNw6Np2r4gLfFMiJZC5LLe4shtZZSNjHw1PrXL8TcAxDMNQLrMI5gOTptWmwPGc5v3cSczm3Ft/tA7KqQNBB36LWSJkmdN+vrUSRucF2mv8Ah/JyNHzDw+EKAMurc95FXK4LD382Iu2H727m71EJyC4CVa7KjwhwQdeeY1y+0zbKT1idPWK23Djcwtq3ctu2mS53fvWmiJzLzJga6eWgFRatUWQm4u0M8UwYw2LthCRauWwQGM/aYMrfH8Kd7Q4xGtooIlXEjy01pr2gcQs37yX7IgOGlejAgnTbXOJ850BmqscLPcLcaQWaAD02nWp4+KTI5Jbm2bW1xazlH5xdhzqJxLEWboANwaedVi9lrRA/OcvKg3ZO3/iGm9okmQOK8JRiO7cQBr51G7LdljisRlOltCDcaN9fdHmfuq1s8LIuC1bOYEgTG0+db/h2BSxbFtBA3J5kncnzqKSHKTapliFCgKoAAAAA2AGgAp6ylMWdZ+FS0qZWIehQuGhSJnm6jiu43fYxg48LX1MkhiytAIjLBWCJ16671B/4M29T+UGSCNbQ06fbqIHI8WoBWP0RTIrqj+w4x/5vxc5teHnt+cnp9aR/wNf/AJtf/aP+ugRzAClBa6cfYdc5YpPjab/VRf8AA+7/AM1b/wDbf+NAzmyIJ16U0grrPDvY5ctvLX7Tr+jkcT051Eu+xO8WJGIsiSTGR9JNAij4dx6wtpUKEwINWdvjdgpPd+mnSPhWmwHsuyW1Vu6dgNWhtTViOwi5MuS356afzqSoOTmXEeM27l22wBCodRUzivH7b2iLaEtpowkaeLUHfUDStNxT2VPcI7trduN9CZqPhfZTeQyz238oPw36U3VArRzjiOFPeeKVc6smUKFJJkZeVHgMGgablwiNRkEmfU7V0biHYC/lYKAXuOD3kKSuXMdyQVBzQesCq7D+yrEhpeGHQED0nxbVFV4iJHDuIXAitBdTs6oQDqRJUe6dPTpFXuH46o0Y5T0bQ+mtU2F7DcRRpzhwRlKFhGUCBlObwEciNqsH7J4q5m7+yLmYq3vp7wXKW1O55/DpQFFsvGk/SHzFH/4yv6Q+dUydhnH/AKM/v2v9VIPYRz/6M/v2v9VMVFpiONqPtD51meM9qVXTc7hRO08yOXlv6VZ/8PiR/wCVI/bt/wCqitezx93tZtABqugH7VLgdHK8UrXLhMlpJ1g8t43gD6UvC2oJWQWMBSIjQ6610617PWRiVtsoIZSAVkhxDCc9J4R2BNu747RZIUAsEJGVp8JDEidj5CokjLcP4KXsuST4QxI843kj8evxy3dGSB1/2iu53uzBKXFXwZxHLTSBzrLJ7I7kybqn9kj6yaYHOlw5Hl9+/I1PwHEWtMAG8M6jUiDzA2/2rc3fZJdO11BtupP40yfY7eme/t/uN/GgCJZ4pgwS0SzamVnXnHSonaHjlq4ihDswO3IVr7fsuSACVJgSYOpqNjPZNmAyXEUzrIYyOlTVEeTPJxrDRruQJ0oPxvDRua1K+yi3A1Wee/8AGjX2UW5BJG8x4tY+NJqJJSaInZrDRaF1hBYaDoCd/U6VdK0mrL+zpgDMAB0H86WnAo+1PyFIQ1hV0+Jp7NT9vh8c/r/KlrhAOh+NSoiQWtljpRVadzHShUqHZZ3LdM5aKhVTGKC0sLQoUhigtHFChQAoLQyUKFMBXd0k2/ShQpAJKUkpQoUDCinblkaRz/o0VChCGxbpwCioUALKUmKFCmAWSjyUVCgAitJa2KFCkAFtA6UlrEa8jQoUAJKxQRv61/jRUKBjptnyognpQoUxA7ui7uhQoEH3VJyChQp2Ak2xTbIPOhQpiEQPOhQoUxH/2Q=="/>
          <p:cNvSpPr>
            <a:spLocks noChangeAspect="1" noChangeArrowheads="1"/>
          </p:cNvSpPr>
          <p:nvPr/>
        </p:nvSpPr>
        <p:spPr bwMode="auto">
          <a:xfrm>
            <a:off x="63500" y="-841375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BUUExQUFRQWFRQVFRQVFxYXFRcXFBQWFRQVFBQXHCYeFxkjHRQVHy8gJCcpLC0sFR4xNTAqNSYrLCkBCQoKDgwOGg8PGiklHyQsLCwsLCwsLCwsLCwuKiwqKikpLCwsLCwsLCwvLCkqLCwsLCwsLCopLCwpLCwsKSwpKf/AABEIALYBFQMBIgACEQEDEQH/xAAcAAAABwEBAAAAAAAAAAAAAAAAAQIDBAUGBwj/xABIEAACAQIEAwUFAwkGBAYDAAABAhEAAwQSITEFQVEGEyJhcQcygZGhQrHBFCNScoKS0eHwFjNTYtLxF1SishU0RJPC0yRzo//EABoBAAIDAQEAAAAAAAAAAAAAAAABAgMEBQb/xAAyEQACAgEEAAMFBwQDAAAAAAAAAQIRAwQSITFBUXETImGx8AUygZGhwdEUI+HxM1Jy/9oADAMBAAIRAxEAPwDiNCio6iMMUYoCjApDFAUtaSBTiiokha04DSFpQqLJJi5pJo6I0UOxtqQRTpFIIpkBoiiinIoitSENZaGWnMtDLTEIy0oLSstGFoAIClAUoLRgUhBAUqKOKOKYFhwHs9exl3urCZmiSToqj9J22UffymtriPZGtlV73EMzEEkWbJZREaZmYE7jkK2nYLhKYTAJMBnAu3W8yJEnoo0+fWrXE4y1mOa4gKzMnb3f/sT98datjCyDlRyXtD7LMRh7Pf2mF+1lDtlUrdRSJl7RJkDmVJjnFYkivTmHxy/ZcEhVOhBMMPCxG8GPvrhntI4SljHv3ahbdwC6qjQKWkOoHIBg0DkCKhJUSXJlCKSRSyKSaiAihFHFCKAExQilGiigAqTc2pym3sE7U0BGNClvaIoVIAhSqIUoGojDApYFEgnbWn/ydv0W+RpDEAUtVoZY3BpQYVEYoClAUkMKlYXBPc9xCfPYD1J0pPjsnCLm9sVb+AxFCK02D7B37hUBrQLCVBbcQCToNhIn18jHROFezjB2bcXLffvEs7lwJHJUVgAPWTTjFy6DLGWJ1NHFCKSRXZ7ns/wOJVgtpsO8eFkYkAkmCbbMQRptp61yrj3BLmEvtZuiGXUEe6yn3XU8wf49KKIWVkUkrTk0VACMtDLS6EUxCctGFpVGBQISBRxSgtKK+VACYpyxhy7ZVEn+tydAPM6VNwGAWM9ycvIbZuWp5CdNNTyqRjMYYyKAo/RUAH1j/wCTRHSoOXkb8Wj3R3TdfDxf8fXB2HgvE1u4cKSCQDbdZnYFZPkQJnzppez0W8udj4MhZlVmMubjOejk5NRt3axXPuHXCLauSQTLSCeWh15mQ3yqbe7V3kAAvuZ2nXl1IrVDK4rg52THUmn4G2wOF7q+7NdLFkOYOBMAqFYtvoqxqTMk6aiuYe0XiPfYoEe6q5V8wGIzfEgn0IpzinGLty5bDXHbM6hgZ1XQkR6VHv8AEEdms3FBtroIjMpUQzIwE6GQRrsDrVeXI3yy7T4PaS2p18jMEUlqsOKcMNphBzI2qOOY6HzFQStQTTVoWTHLHJxkuUNxQpUUUUysTFCKVFFFABUCxAMCetHFGJho3imgIjXKFNmhUgABRRShS7VAiVwe/kuA7+VdBwr50BKgfCsBw6BdUnaa6FZx6sAFHKgDNdrcOAAQI9Kyuc10PtJgJtZq58w1pAWnA8MHfXUAZj6bfiKuL/E2IhPCANABJjrGyjzJodhmRe8ZmthiCLYuz3bNoIY7AQ7b84pfH8FbW63dnwiMyzKhyPEA0+NRqB/RNM0nyzu6NShjShw3y38PXw8/rnW+zK2XDXHJYlsgkhgAgzGIECSYNdDuMIMmBBk9NN65/wCzHF/m7lvkCGHTxM4Yf9KfOtjjrJuZUmEmbkHxEDZR5E7ny86vh905Opblle53Q7wi6pBKmRtBA0jb571mvaZwq1ft2i8hllVddwrSYPIiQT8T1q5XCd1eVrQCoylbijQaCbbgddCv7XkayntN4iot2knxM8gTGiAyQeRlhv51XJUqRPTSisqcla8jm/E+CvYOviQ+642PkRyPlUIEmtXgsfnU27niU6GRDD9b8GFXHYLskn5WGc5xb8YEQs/YnqecdYqMJtva+zXq9FFR9th+58e0/L4/D9Rvs57Hb1+0Ll66LGbVUKF7kHmwzAL6b9Yqwx3sNuBSbOKV2AkLcQ25PTMGYD41ue1TZsI65WYPlUhQSYLidBrsKb7CjLhAYdc7u+V9GAMKojkIUaVocUclWcExGEe1da3dUo6MVZTuCOtHfugbV2v2jWrQtpeezZYki27OgzlY8H5yJWIInzGornmL7OYe9/dM9sxJVsrjc7RErEaz/CqZTUezbh0U8yXs2m/Lr/AnsMQ7EFQfhVr2kwlsFQ0KCQCQPFEiYHM1F7J4BsNdcXICxmzg+EgbmfLpUHi+MOJvM2oQaD0H2R5ndj5x1olNKNonptHOeb2co9dr6+qLbtHaslUt22Ga0CM9uMvdEzbGYic8GSfM68hnrqADKg36bn15mhiLpAjkNhU3sliFGLRrrBAuYydpykKJ9SKybnOR6p44YIOlbSf+l9fIvezqWDaFi44JYlg0r4HYAEAHXKY1BBEgddJOM7E3C6hQpXXxAsoHqMrR+98qsLl+3deHuYW5bJOhKlgNYiee31qo4Bxq7cxT2u8/MjvCo8MhQ0KAxExqOdbmlCo3dnlcmGWocsii1XLv9hri2DtYFA+j4giLYA8CGNbmpMsAd56QBrWMt28ozanmQN5/TU/pffXTW4Gl1ovYcxqc+due8wdzArnmGtl3yoJk6Dy9apzqUGjf9mww5MbXNrt/wOhC9hxHh3VgNM8FlI6ZhOn61USvXTcNhktYY2mI8YYXC7QmaQqukgMpWNiBOU1y+/YysVnYx8tKcFXZl+0Ke1xXVq/P65/AfFwPoKDJrFItIFM1JFrNqKmctoZuYBjtTeHsFW8WoqR37IYNRsTiyTTFZai0jbKKqsUsE0/gsadqRiLUnzoAgmxmMzQp+2sE/ChTGQCtOWUpKiTUm2KYDllNQeUiul8JwqmyCN4rnNtSRXQOzIY2RHSgRF4vhrhtsCdKwtrBjMZ611nF2sykGsLjUtWrnKaQMrmQBUA6z/8A0QUznPdr6fyqbjnUlSu2n0dDUUD82PKfoTWaf7notN7yX/lfsaXDk4Hu8RZOdgv55J8D23PiKGPskD6Hka02F7QWcdbDTlYZlNsXFDahfFkYCY1g8jrqYjCYbirW1yq2XmAQGSesEGPhFRhYt3iAyhW6qQqn9mND6aeVXRzRVVwc/PoctuT5N1j+L28M6OWuMxLhba5CZuat4QSx+yBJPugbCsdx3ij4i8WuCI8KofsgE6HzmZ86dw728LDW0TvRIBLFzrodgAKhNcg6jMzSST5mlknvaVktPiWCEss16Fv2NWL4O6qDJZe8AzeFVI001P1rdcD4nZ790QKrlQWVdFEcokwfeMAxXLrVxrcqDExJG8HUa8qXwXHGzeV51VtfPr81AP7J61XGVHQyY1JU+mqXw8efx8DsWL4mWfuk3jO7TooJIUHqTB06Cn+H8YzZkMh7ZAYHnIlWB5qR9xHKs4e0NnMYuLPPlsOZ+e/Q0q3xu1JOdJAXNqAYMlZJ9SfjWq7RwdtOmP8AtDvzhD4oJZAP31P4H51z+yxUawPMTl9dNUP0qX2o7VDEHukg2lYHP+mwkEj/ACidOsT0qoTGldDWacqZ2NJiTx236FpiOIsyi3Pvak84Ecxo2sa+WoqDcuhBA0FHgbRuOTbQsFVmfKCQqwSWMbDQfOmeJqMs7xy69B84rPPlpeB29PLbilPuS+VDDYoEneB9+9ScPdCPPIjoGGuuqnf4EH7qjYXCF2W2N2ME+urMfqak4myAxA2Gg+G1D46Iwk5upd1foT71226GFsAwdQ1wEfsNz/lUPh+GF24FzBZ5n7vWm7YpKnn8ag3ZoUGk0nz+Zb8QwhtI2W60AajM0dI2GvlrVRgdNQSD1Bg601isQze8xPSST99KtaLI6gVJu+ijDGUHU3YziXOZtToXj4Irr/21Gxut1/1jT+NXxN+z8yjg/SDTGK/vG9a04/D0OF9oXUr/AO38ka4IqfhrDKJmm+5kTFFcxTARFXHGGcTcJNNWrcmnXBImKbsvrSIiyMpmg16dad/IGeol6zlMUATbJH3UKawrb/D8aKmMhhqdtXSKaFKFaNqIj3fmrjhnau7ZWFCkedUYpYp7UBo37c3jyT5VRYvEm42Zt6ao6NiFZIw6nIfJhHy2+YHzp8CV9CfiGOYH5GrHhXDM+FdgfECSigSSVMkmNgABr5irjC9grncm4XUP3ZZLK+JmXRgC0xIBIETuNawyg5t0uj0WGUcEce59r58/pwZJnBpJNKv2IPlRIk/zNZ+DoPddMVaSTU1cBdeCoDRoTtp9kab+tR0tkdKkXOKPbSFMZjv6VPC/fSM+uxL+nk32q+aG75k+Ymfhv9W/6aYiTI3A1GmoGoieY3FE5JDHnP4T+NP8PsM8BRLNACjck6AfOib54JYI7obZepJtYjwkrcZCdwFV0YxAbK+xIjUDb41F73PcRcRcJtgmQqi2seiiTqIOlHjMHdsQlxGtsANGG/hUejCR51BuXJ5AegA+6rN7XBg/p4T99+JpbWMwls+FbZA/y3GaPLNoDVRjbi3bzMohSZAMCPgNBUFSKlYIeKoSm2jXgwxi+2/U2vs7vNZvPYYeG9lIkaOFDBwCeeVy3ohqg47YVLjrbYOiswVlMggHTUc+R8walYtCtpjmzSQMo1iRBUfMj41OtdlCV/OMLc/ZiSPXXellbcYxronockIzyzlKk+K866f5FHwcsgzrbzsdIn3Rofr+FNFzzG86fHapXFMHcwkKrznOVG2MKdQR5SOtRLrUT+4iWjW7NPJfgv3/AI/UBIjmNKbgRzpDP5D5xTowlxhOR46hWj96Napo6TyURmqWEZLQYrqSQGghARqZbbQETVh2Zwlg4lFxM5G0EGBnPuhzuFO0yNYrVdoeOWltvhiLdwRlFi0sJbIJIYudmGhgAmRV+PEpRcm0kYNRqJ4sixwg3J/kl5+vyOcWbRdgAC3PzM6kkdT05KPOjucKvEk922pn507YLrcyW9G11+8/H8KfwWNxNx8qtqN/nWnFDjczga3J73s14d+v+CK2GuquqEAVEuYyRtW3x6EWHk65awEVfCKZz2xXfHahYbK070mhbYHYiqcslF0ka8GBT5m6LNeLZfs1V4hszTUtFkEVEIqWFqaHq9P7BqumSMK41+H40VDBjf4fjRVbsRjshilCiFKFTEGKUKSKVTAOjohR0CNHwq/FgKCYOpA5wTEjnuavuzvaVUi3edkVPFbuAZmUDU2yIMg6x0OmxrI8HYlo8j94P4mpV9Na5jnLFlbR7DHjx6vRxjJeCX4pVY/2jxlm9dd7FtkQifFGp5soHugyDEn4bClUkVfYTshicVbW7auWyCxHdZ8rAK0EmRlJjWCeYq8xXs5KWHuZ/GiFhbBzyVgmbmVOU6Bd6Txya3GVa3DGfs7fHFvxMlg+G3bpGVGIPOIX4ttVhg+BZ3h9VWDImGnpIEjTeo2FwLOIzBU0JzMPmEnxHyqXie8sXGW0yusgZtDIjw7etLEveTLNZL+1ON3/ALRT3LZt3XQ8iR+77p+KwfhV72JNoYpGu3ERVDMM5ABYCFAJ05z8KuOxuBN+9e75EM2ghcbgMSMo6EzM/wCWi497PyuuGuBxBLJdgEAc1dV11A0IEfddLE01JcmLFrYezeKdpvi68+yg7bYxmxBUtmyCN5Et4mjy1A+FZvNVvieDuqKxXwwNQQcvk0bGq29Zy68qhJtybfiXxjGMEovhBL/X9TUzBWCzACSx0ULqSTsAOZpizYkbH4TXTuDcGXheDbFXRmxDABFb7BfRUH+bcsd4BHWYJbicsixpeLfCQ2OCrYsi7j7mRgQ4t2guc5TmEgA6zqfXVqq73auyVLeJZ90FTmOpjaRy6+VKweFv465czuFt5Vz3WEklvsoNAAPkJqfgOzUXkt37Je3YUhHRSLdwM0/nCdmzH3J6narvZuaTRz7hilKM+0/Drjyv8u/iVg7ZKiz3Nu6GYgd6maI20J0Gs/Gh/a3Dt/e4DDnzt+A/QfjWt4l2esPbOVBabK0BAoDGCRII1I8o33rlLjUjzNLKnBJGnQRx5pTbvw8Wn+jNUMdwp9TZvWm30OdJ8wWMjyirT8uU9CDtEa9T6DyrnpqVw/F3FJCagAsViYgElgORABNZ27NeXTNr3ZN+rsveI8NQ3M7MFtnVvMjUBdDBPpS86MgTu3VVPhcW28EkmJmWWASZ10Op3qps8QY9S0mGOuUEbKNgTrr6UtrrHdmM9STPzpppKvM048WR1bfHQ5gcOgxLmZJWVOsERBifT61F7ND/APJf4/fTq410jIit5nl5Co/9p3Vj+bUHnW7FbgvQ8zrklqJ+vzNJxUfmX/VNc7q+xXal3QqVABEVRVfCLXZibsj3Vm4obYxVl+QoGIjlofOqnFXZIjlzq0TiS5dVOcD4Gs0++DRj5XJGbE5DDaj6inMQQTI2IBqJ3BZpOs6xzpr8oIOhpQaUrRfklP2eyfXh5lngxv8AD8aOnOFtmUn0/GhVjzryIx0jkrUkVgoxVh/Z+90+tE/ArwBJXbzqzejHRDowKkYXhl24MyiRUgcCvfo/WnuCivpC3hT2PwToQrCCdfhRfkQYTmAjTaoSy0ySg2TeFsZPp/CpN+4YNNcLskDUcjryOsaHntUl7ObQbnTTX6Vzs0ryWeu+z4uOkXnyReDceu4W53ls6wQVacpkRqARr/Ctlf7cXLlnLCpnQjOAWjMuX3eka850rG/+A4j9A/SphlUCMIZd/XSa2Zp7UqPP6HCs02pqx5baqoAawYA1ZSGMCNdN9BI8+c6xOIX0GYeHNpGRYHqKbd9aRe4RfJJyHX+hVOGnK2btfL2eNKL5b+v2LvsbxDLjDlJyNb8S7e4JkdTr9TXQe0t5bdjqzqdozHVfCB8tPWuTYThuJturqpDAgg/1yrpVtRiMZn3SzCr0zbn5f/EVrpeBxY8ytisPwDRrt4uSd7dsEmOjZR4t9gI86s+GcKQZe5w6WUgFnuWwbp/yqGJI/WY+gNXWGw+gn5Df+VSGVvsZR1LAt9JFCpchPI5KrIXDcNezsbrqQT4EQQqL0kgFj69POi41hi6qGtq66l1IDawMuUMI3J1MVPFt/wDEPPZVG503B2+v0osRbeAQ4P6yA8/Ijl/XKm3ZVHjoxDhbNwRbuWQxyKrQ1piw92ASFJkjSJ+IqbjePZcLecsi3FIYDqAy5THOQNfjV9esZxldFIIOYj3fTK2p/lWU7UcCLW2C8wRHXT7+cVC6NP8Ayd9mZHbzw5YXaJJY7KUH0P0pGD4RaNvM7El8pBWQVkSCoOjiN+nKayx4Ve/QPyq0w10oiq5uoYggRBiYMEj/AC6etLLtqy/ROVuMXX+BzG8HZMxBDKPte78MrQZgj50xwzHdzcFzwmNBmErJB3HpNO3r6EGFdiZ8TtME8wANd+fT1qt4xh3FtGUHKJLEciSAJ8uXx86yxSc0dXUZZwwPd30S8NdGbQgjy+sVOvpKNl3gx6xVLhBCr6T86sreJgVTka3OjqaJP2CUu65/EiXGDKFL5SDPwO0Uq3dt6HNtI13M1Bew7wVUkQNQKZvWHUSykeorqY62o8bqG3kbZacSurlYSDtlA5VUEUg3aHeVYmkZwlwY/mfwo2t/SpF20wAzCARmHmDzoM0xoBA5fjWHLLk7Glw+7fmOYPFBGUwNCJJ3jnUfF8NLYo201zNp6HWaURU3DcQFm7bukSChQnnIpQkR1mLak0W+E7JFJyXAds08iJ/jQquwWPZmdgSMxB39aFPcVf0z8y1/J3n+9HltR90yo+a4G8J0qqHZp/8AFHzP8aK72cuBSe9BgTEmr6XmYuSVwGwTZ0PM86sxhG6/WsxheHt3Ped4EXURNVN3GuT7zR6mlKKskptKi34pjVN4jmNCdx8KjW7msFdKq2eY8udPXb5AABnTWoOJNTOg9m3DWY/Rdh84YffU7IA1ZDsLxHLdNo7XBI/WWT9Rm+QrZXxBrNkVM14ZWg/yoZltgzcZSVUdANz0FZni096875iKuOBcKa1de7cIJKkKegZ1JH0j9o07xLhy3ySujbE8iOUip5eaSLdDljhk5T6ZkcJrdTpmX762XErkAGT+FZLinCHt3EWfeOh86nHsziv8T6mrseNKPveJn1moWTJ7nSL2/diySSddP4/Sa13ZbhfdWEkQzDMfItr84IHwrD9nuA3O9C3WzeJdJkZRJb5gR8a6hYFWpJcIxuVKywwxAHnVhguHFxmM5Z5bn0qBhbWYx9enU1okvgKFUEgDTl9fjSk66IRVkcYBQdLZ+Mmo3GLIt2S+X3QZgQTVicUOZTU+pMbVUdocSWRSrWSJhgxKzMZcpBOsgxSjy0Ta4KXh/FRdBHd3LbQD40IB/Vb7VNYmzPpUvF4hUcwl024ADqTdGkCSo8Q56gHTc9GxcV1lSGHUGeU69KsmvFIIOjCcWwjpdIWMp1HzM/151le0GYPbzRqGA+BH8TXRO3vALn5OCphiq3EI+oPw+8VzHEcKxCjPdOYL5yRqNazzVxZt086zR+I2FNTbOBNzD3SG91TmXqrqyz8GC6eflUXDEMwHUxV1gbCm29tC4Z1bvHYRlBUhVAHmQf2TWaCbkmjsa3LCGJwfb/kzYqVbWoYUqYbQgw3qNDViN6pkjq6eSasHBLjQUU7Gfh7v4UXaIP3YzTvzqBYvMoJSQ2WdN4zsT9DUW9xB7ujMTrsa6OJHkNW0pcLtEvgnClJz3PgPxo+0eCBIdBAjxClDgOICyAQPWibgWII2JHrVm34mKxrE8SNy0iMoBQRI5iolKu2CjFW3G4oiaxT7PQ4ElBUJJpOPSbKno7D5iaWRVjwjhDYorZUGDcTMwjwr9ttegBp4+yrWr+2yJwG2WVoUmIGgJ69KFds4Tw9MNZWzZlUXz1YndmPNjQq/YjmrUNKqOaq1v/EShfyZGAuKdNBVbiezdtFkuahY7CW7KhgxYkaDpU9qKd8iv4jfIAtgyBqfU1YcN4BauW1Y3crEaiRpVAxoA0iI7ibQV2UGQCRPWKTbtFjABJ6CkinbF8owZTBoEO4O+1m8rwQUcGPQyR8vvrqOMcFQw2IBB6g6iuUXrpY5iZJ3NdG7Ot3mCtA7gFQTporFR9IFUZ6STZq0ybbSJOOx+VVZCCBIPMaiINR+EYnVmdonbkPl1pnh2D7tblvWQ0wfMQfu+tJt8E/KbfvZQG+6RVCm3n2/XRp2Jafd9djfH8ShxFghgQDqa0n5bb/TX51ieKdnO6uW0zznO/SpdzskFUt3uwJPwrotLjk5nJt+zq5nuXOXur6A6n/oX51rrbTHkAP6+dZLsyItovVVb/qcH/tHzrW2PWhEZFrg7cDMFBMwCToOp8+XyqQyT7xJ0iJga76CmrMlIB5HaJHzpw226H5GpKmK2uhrH8RSzba44OVZY5VLHlJ0EDlqSKTxDiNoKouLmVwd1UrAAJzZtBv99FisOtxGtuJRgVYaiQd9QZHwqg4dxu1i7vc5L9sqtzKZCwq5LbrKMZBzj3p2O0ChiTJr8Ftj+6mzpobULpodUIKn4jyoYXhlwuuYJccq471fA0DKYdJgliGIjbL51a4a0LaKqiFVQo56KIAk6napGGv+IGFWJ3A1nz3H86HN+JJFPxRO9woU7oSv7LDMv/aw+VcK7R8ZNm49pRJBIJP8PSvQXH7a+8rLJ95VIO2uYiuCdu7QscSW4VlXVWI6kSh+4VSWqTXRV4S/MHbarvDcezXnsE93nEpcPJ4B2Oh1B16iqrHYB2uuygRIgDlMQAOZ1Gm9VfF7hOJKzOXLb/cAUj5g/OqsaSujXqs88qipLr9SRecFioJOp16jcn4j76lpifBm/wAs/SaueD9kWuoFCOLjB8rNlhmIMLGbRTBG0iQazWHnu8rAgg5SCNdG1n4T8qqnFNWvM6Oi1UtzjJr7vH4E/g1wKxJiAuXXnoAf+0/Oq/FWAt0QRBYERy1qwwXDhdstJhgQ3wOh+s03xLs61lVYsCGIAjzrXiXFnI1b9+vrzNbiboFoa8htQwlyVmfnVEvZO8QD3u/mf41GxvArloAtd39f41LbG7M+59EHi/8AfvrOu9RRR4rQ7z51GfFgab1kabfB3YZI44rc/AkgSYGprr/ZLs6mFsgx+ddQbjHkd8g6AfU1mOwHZWQmKu6fasprOhPjbTboPjXQLbVbjht5Zh1epWT3Y9BO1CjcUKuMJwDBcXZSA5LL0PL0ouLY/vGhfdG1V9CogCjp66ihFj3jJP4UzFABin8Pfy8gQeRpilKKBCr9wFtBHlW44XeRMLaRsxJTNkBAIzFiGOYwJOw6VhCKvsHx5fedGd4UHUBYUBV/rSqsmNTpPouxZXjtrs0uF4nh4DFzPnvGwB+nyq0sccwyDKrgDeNee9Utnh2GuoLjaSJMaCn04NhT9rl16f7VZCEF6kZzk3yJ4ri7eIxCBG91bhkcmCyN/Q0XAbrJewlzPJuXkDAgHQ3wp5cwPv61C4lwu3bvWshYBiZIJn4GrTGYS1aTOXvnu4YQxJBkQVJOhnXepuuCtJs7J+VAdKjY/irJbZram4wBIUGJPSuOYftykFWbEZWmLjPmdY1BgGYnQj+FTOBdsluP3bsSwEK0sMwHPWJMeXn1o3ENp0O52pxQ2wrEf/s8zyj0+vlKj2oxM6YVo83E+80beQQ+rEcqqcLfU8/qatLBWiwJ3CuMXbhPe2e7AAIJMyZMrty0151R4Hg/5Jca/b76++QWxbaAPFcUuwyzrux05E8zV2t4CkrcA2Ap2BEbtViAQPyO5EiTm5ZgDpl5CT8PjRf2pv8A/KPy+15a/Z6/P6VJvXgaqcTcH9H7qVgW/DuNvcJFyx3YhSCSCNVBYEEA6GRty5aTLuC03vW7bfrIp+8VzbjPau1YiWctM6O2oGsAA89tf9saO2uLNwuLzqMwItgjLlB218h9aNw6Np2r4gLfFMiJZC5LLe4shtZZSNjHw1PrXL8TcAxDMNQLrMI5gOTptWmwPGc5v3cSczm3Ft/tA7KqQNBB36LWSJkmdN+vrUSRucF2mv8Ah/JyNHzDw+EKAMurc95FXK4LD382Iu2H727m71EJyC4CVa7KjwhwQdeeY1y+0zbKT1idPWK23Djcwtq3ctu2mS53fvWmiJzLzJga6eWgFRatUWQm4u0M8UwYw2LthCRauWwQGM/aYMrfH8Kd7Q4xGtooIlXEjy01pr2gcQs37yX7IgOGlejAgnTbXOJ850BmqscLPcLcaQWaAD02nWp4+KTI5Jbm2bW1xazlH5xdhzqJxLEWboANwaedVi9lrRA/OcvKg3ZO3/iGm9okmQOK8JRiO7cQBr51G7LdljisRlOltCDcaN9fdHmfuq1s8LIuC1bOYEgTG0+db/h2BSxbFtBA3J5kncnzqKSHKTapliFCgKoAAAAA2AGgAp6ylMWdZ+FS0qZWIehQuGhSJnm6jiu43fYxg48LX1MkhiytAIjLBWCJ16671B/4M29T+UGSCNbQ06fbqIHI8WoBWP0RTIrqj+w4x/5vxc5teHnt+cnp9aR/wNf/AJtf/aP+ugRzAClBa6cfYdc5YpPjab/VRf8AA+7/AM1b/wDbf+NAzmyIJ16U0grrPDvY5ctvLX7Tr+jkcT051Eu+xO8WJGIsiSTGR9JNAij4dx6wtpUKEwINWdvjdgpPd+mnSPhWmwHsuyW1Vu6dgNWhtTViOwi5MuS356afzqSoOTmXEeM27l22wBCodRUzivH7b2iLaEtpowkaeLUHfUDStNxT2VPcI7trduN9CZqPhfZTeQyz238oPw36U3VArRzjiOFPeeKVc6smUKFJJkZeVHgMGgablwiNRkEmfU7V0biHYC/lYKAXuOD3kKSuXMdyQVBzQesCq7D+yrEhpeGHQED0nxbVFV4iJHDuIXAitBdTs6oQDqRJUe6dPTpFXuH46o0Y5T0bQ+mtU2F7DcRRpzhwRlKFhGUCBlObwEciNqsH7J4q5m7+yLmYq3vp7wXKW1O55/DpQFFsvGk/SHzFH/4yv6Q+dUydhnH/AKM/v2v9VIPYRz/6M/v2v9VMVFpiONqPtD51meM9qVXTc7hRO08yOXlv6VZ/8PiR/wCVI/bt/wCqitezx93tZtABqugH7VLgdHK8UrXLhMlpJ1g8t43gD6UvC2oJWQWMBSIjQ6610617PWRiVtsoIZSAVkhxDCc9J4R2BNu747RZIUAsEJGVp8JDEidj5CokjLcP4KXsuST4QxI843kj8evxy3dGSB1/2iu53uzBKXFXwZxHLTSBzrLJ7I7kybqn9kj6yaYHOlw5Hl9+/I1PwHEWtMAG8M6jUiDzA2/2rc3fZJdO11BtupP40yfY7eme/t/uN/GgCJZ4pgwS0SzamVnXnHSonaHjlq4ihDswO3IVr7fsuSACVJgSYOpqNjPZNmAyXEUzrIYyOlTVEeTPJxrDRruQJ0oPxvDRua1K+yi3A1Wee/8AGjX2UW5BJG8x4tY+NJqJJSaInZrDRaF1hBYaDoCd/U6VdK0mrL+zpgDMAB0H86WnAo+1PyFIQ1hV0+Jp7NT9vh8c/r/KlrhAOh+NSoiQWtljpRVadzHShUqHZZ3LdM5aKhVTGKC0sLQoUhigtHFChQAoLQyUKFMBXd0k2/ShQpAJKUkpQoUDCinblkaRz/o0VChCGxbpwCioUALKUmKFCmAWSjyUVCgAitJa2KFCkAFtA6UlrEa8jQoUAJKxQRv61/jRUKBjptnyognpQoUxA7ui7uhQoEH3VJyChQp2Ak2xTbIPOhQpiEQPOhQoUxH/2Q=="/>
          <p:cNvSpPr>
            <a:spLocks noChangeAspect="1" noChangeArrowheads="1"/>
          </p:cNvSpPr>
          <p:nvPr/>
        </p:nvSpPr>
        <p:spPr bwMode="auto">
          <a:xfrm>
            <a:off x="215900" y="-688975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73" y="3645024"/>
            <a:ext cx="3405587" cy="223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u="sng" dirty="0" smtClean="0"/>
              <a:t>Examples of distance Vs displacement </a:t>
            </a:r>
            <a:endParaRPr lang="en-GB" b="1" u="sng" dirty="0"/>
          </a:p>
        </p:txBody>
      </p:sp>
      <p:pic>
        <p:nvPicPr>
          <p:cNvPr id="1026" name="Picture 2" descr="C:\Users\NikkiTim\Pictures\img1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928934"/>
            <a:ext cx="6427097" cy="2005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Speed Vs Velocity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Speed- rate of change of position. </a:t>
            </a:r>
          </a:p>
          <a:p>
            <a:r>
              <a:rPr lang="en-GB" dirty="0" smtClean="0"/>
              <a:t>Scalar as it doesn't consider direction.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Speed (ms-1) =	 distance covered (m)</a:t>
            </a:r>
          </a:p>
          <a:p>
            <a:pPr>
              <a:buNone/>
            </a:pPr>
            <a:r>
              <a:rPr lang="en-GB" dirty="0" smtClean="0"/>
              <a:t>				---------------------------</a:t>
            </a:r>
          </a:p>
          <a:p>
            <a:pPr>
              <a:buNone/>
            </a:pPr>
            <a:r>
              <a:rPr lang="en-GB" dirty="0" smtClean="0"/>
              <a:t>			   	      time taken (s)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4653136"/>
            <a:ext cx="27527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Speed Vs Velocity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Velocity- rate of change of position with reference to direction</a:t>
            </a:r>
          </a:p>
          <a:p>
            <a:r>
              <a:rPr lang="en-GB" dirty="0" smtClean="0"/>
              <a:t>It is a more precise description of motion </a:t>
            </a:r>
          </a:p>
          <a:p>
            <a:r>
              <a:rPr lang="en-GB" dirty="0" smtClean="0"/>
              <a:t>Considers size and direction= vector 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Velocity (ms-1)=	 displacement (m)</a:t>
            </a:r>
          </a:p>
          <a:p>
            <a:pPr>
              <a:buNone/>
            </a:pPr>
            <a:r>
              <a:rPr lang="en-GB" dirty="0" smtClean="0"/>
              <a:t>				----------------------------</a:t>
            </a:r>
          </a:p>
          <a:p>
            <a:pPr>
              <a:buNone/>
            </a:pPr>
            <a:r>
              <a:rPr lang="en-GB" dirty="0" smtClean="0"/>
              <a:t>				Time taken (s)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72110"/>
            <a:ext cx="1742703" cy="139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Acceleration Vs Deceleration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Both are the rate of change of velocity</a:t>
            </a:r>
          </a:p>
          <a:p>
            <a:r>
              <a:rPr lang="en-GB" dirty="0" smtClean="0"/>
              <a:t>Acceleration- velocity increase</a:t>
            </a:r>
          </a:p>
          <a:p>
            <a:r>
              <a:rPr lang="en-GB" dirty="0" smtClean="0"/>
              <a:t>Deceleration- velocity decreases </a:t>
            </a:r>
          </a:p>
          <a:p>
            <a:r>
              <a:rPr lang="en-GB" dirty="0" smtClean="0"/>
              <a:t>Vectors </a:t>
            </a:r>
          </a:p>
          <a:p>
            <a:pPr>
              <a:buNone/>
            </a:pPr>
            <a:r>
              <a:rPr lang="en-GB" dirty="0" smtClean="0"/>
              <a:t>Acceleration = change in velocity (ms-1)</a:t>
            </a:r>
          </a:p>
          <a:p>
            <a:pPr>
              <a:buNone/>
            </a:pPr>
            <a:r>
              <a:rPr lang="en-GB" dirty="0" smtClean="0"/>
              <a:t>			---------------------------------</a:t>
            </a:r>
          </a:p>
          <a:p>
            <a:pPr>
              <a:buNone/>
            </a:pPr>
            <a:r>
              <a:rPr lang="en-GB" dirty="0" smtClean="0"/>
              <a:t>			         time taken (s)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151" y="5013176"/>
            <a:ext cx="1841774" cy="150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/>
          <a:lstStyle/>
          <a:p>
            <a:r>
              <a:rPr lang="en-GB" dirty="0" smtClean="0"/>
              <a:t>To calculate the change in velocity</a:t>
            </a:r>
          </a:p>
          <a:p>
            <a:pPr>
              <a:buNone/>
            </a:pPr>
            <a:r>
              <a:rPr lang="en-GB" dirty="0" smtClean="0"/>
              <a:t>Change in velocity= </a:t>
            </a:r>
            <a:r>
              <a:rPr lang="en-GB" dirty="0" err="1" smtClean="0"/>
              <a:t>Vf</a:t>
            </a:r>
            <a:r>
              <a:rPr lang="en-GB" dirty="0" smtClean="0"/>
              <a:t>-Vi</a:t>
            </a:r>
          </a:p>
          <a:p>
            <a:pPr>
              <a:buNone/>
            </a:pPr>
            <a:r>
              <a:rPr lang="en-GB" dirty="0" smtClean="0"/>
              <a:t>				----------</a:t>
            </a:r>
          </a:p>
          <a:p>
            <a:pPr>
              <a:buNone/>
            </a:pPr>
            <a:r>
              <a:rPr lang="en-GB" dirty="0" smtClean="0"/>
              <a:t>				     t</a:t>
            </a:r>
          </a:p>
          <a:p>
            <a:pPr>
              <a:buNone/>
            </a:pPr>
            <a:r>
              <a:rPr lang="en-GB" dirty="0" smtClean="0"/>
              <a:t>			</a:t>
            </a:r>
          </a:p>
          <a:p>
            <a:pPr>
              <a:buNone/>
            </a:pPr>
            <a:r>
              <a:rPr lang="en-GB" dirty="0" smtClean="0"/>
              <a:t>			Final velocity - initial velocity</a:t>
            </a:r>
          </a:p>
          <a:p>
            <a:pPr>
              <a:buNone/>
            </a:pPr>
            <a:r>
              <a:rPr lang="en-GB" dirty="0" smtClean="0"/>
              <a:t>			__________________________</a:t>
            </a:r>
          </a:p>
          <a:p>
            <a:pPr>
              <a:buNone/>
            </a:pPr>
            <a:r>
              <a:rPr lang="en-GB" dirty="0" smtClean="0"/>
              <a:t>					Time 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85184"/>
            <a:ext cx="1725537" cy="127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EE5F2EF-7C6E-4AD4-A66C-D8332B67394E}" type="slidenum">
              <a:rPr lang="en-GB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15</a:t>
            </a:fld>
            <a:endParaRPr lang="en-GB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Calculating velocity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9138"/>
            <a:ext cx="8064500" cy="3427412"/>
          </a:xfrm>
          <a:noFill/>
        </p:spPr>
        <p:txBody>
          <a:bodyPr/>
          <a:lstStyle/>
          <a:p>
            <a:pPr eaLnBrk="1" hangingPunct="1"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GB" smtClean="0">
                <a:ea typeface="ＭＳ Ｐゴシック" pitchFamily="34" charset="-128"/>
              </a:rPr>
              <a:t>Use 100-metre sprinting</a:t>
            </a:r>
          </a:p>
          <a:p>
            <a:pPr eaLnBrk="1" hangingPunct="1">
              <a:buClr>
                <a:schemeClr val="tx1"/>
              </a:buClr>
            </a:pPr>
            <a:r>
              <a:rPr lang="en-GB" smtClean="0">
                <a:ea typeface="ＭＳ Ｐゴシック" pitchFamily="34" charset="-128"/>
              </a:rPr>
              <a:t>Timekeepers at                     intervals</a:t>
            </a:r>
          </a:p>
          <a:p>
            <a:pPr eaLnBrk="1" hangingPunct="1">
              <a:buClr>
                <a:schemeClr val="tx1"/>
              </a:buClr>
            </a:pPr>
            <a:r>
              <a:rPr lang="en-GB" smtClean="0">
                <a:ea typeface="ＭＳ Ｐゴシック" pitchFamily="34" charset="-128"/>
              </a:rPr>
              <a:t>Calculate               for each 10 metre section</a:t>
            </a:r>
          </a:p>
          <a:p>
            <a:pPr eaLnBrk="1" hangingPunct="1">
              <a:buClr>
                <a:schemeClr val="tx1"/>
              </a:buClr>
            </a:pPr>
            <a:r>
              <a:rPr lang="en-GB" smtClean="0">
                <a:ea typeface="ＭＳ Ｐゴシック" pitchFamily="34" charset="-128"/>
              </a:rPr>
              <a:t>Calculate                                    for each section of track</a:t>
            </a:r>
          </a:p>
          <a:p>
            <a:pPr eaLnBrk="1" hangingPunct="1">
              <a:buClr>
                <a:schemeClr val="tx1"/>
              </a:buClr>
            </a:pPr>
            <a:r>
              <a:rPr lang="en-GB" smtClean="0">
                <a:ea typeface="ＭＳ Ｐゴシック" pitchFamily="34" charset="-128"/>
              </a:rPr>
              <a:t>Velocity =  </a:t>
            </a:r>
          </a:p>
        </p:txBody>
      </p:sp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3571875" y="2571750"/>
            <a:ext cx="1871663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GB" sz="3200">
                <a:latin typeface="Calibri" pitchFamily="34" charset="0"/>
              </a:rPr>
              <a:t>10-metre</a:t>
            </a:r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2700338" y="3141663"/>
            <a:ext cx="1223962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GB" sz="3200">
                <a:latin typeface="Calibri" pitchFamily="34" charset="0"/>
              </a:rPr>
              <a:t>times</a:t>
            </a:r>
          </a:p>
        </p:txBody>
      </p:sp>
      <p:sp>
        <p:nvSpPr>
          <p:cNvPr id="310278" name="Rectangle 6"/>
          <p:cNvSpPr>
            <a:spLocks noChangeArrowheads="1"/>
          </p:cNvSpPr>
          <p:nvPr/>
        </p:nvSpPr>
        <p:spPr bwMode="auto">
          <a:xfrm>
            <a:off x="2643188" y="3786188"/>
            <a:ext cx="3167062" cy="5746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GB" sz="3200">
                <a:latin typeface="Calibri" pitchFamily="34" charset="0"/>
              </a:rPr>
              <a:t>average velocity</a:t>
            </a:r>
          </a:p>
        </p:txBody>
      </p:sp>
      <p:sp>
        <p:nvSpPr>
          <p:cNvPr id="310279" name="Rectangle 7"/>
          <p:cNvSpPr>
            <a:spLocks noChangeArrowheads="1"/>
          </p:cNvSpPr>
          <p:nvPr/>
        </p:nvSpPr>
        <p:spPr bwMode="auto">
          <a:xfrm>
            <a:off x="2786063" y="4786313"/>
            <a:ext cx="3887787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GB" sz="3200">
                <a:latin typeface="Calibri" pitchFamily="34" charset="0"/>
              </a:rPr>
              <a:t>displacement </a:t>
            </a:r>
            <a:r>
              <a:rPr lang="en-US" sz="3200">
                <a:latin typeface="Calibri" pitchFamily="34" charset="0"/>
              </a:rPr>
              <a:t>÷</a:t>
            </a:r>
            <a:r>
              <a:rPr lang="en-GB" sz="3200">
                <a:latin typeface="Calibri" pitchFamily="34" charset="0"/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264428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6" grpId="0" build="p" autoUpdateAnimBg="0"/>
      <p:bldP spid="310277" grpId="0" build="p" autoUpdateAnimBg="0"/>
      <p:bldP spid="310278" grpId="0" build="p" autoUpdateAnimBg="0"/>
      <p:bldP spid="31027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EE5F2EF-7C6E-4AD4-A66C-D8332B67394E}" type="slidenum">
              <a:rPr lang="en-GB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16</a:t>
            </a:fld>
            <a:endParaRPr lang="en-GB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Calculating velocity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9138"/>
            <a:ext cx="8064500" cy="3427412"/>
          </a:xfrm>
          <a:noFill/>
        </p:spPr>
        <p:txBody>
          <a:bodyPr/>
          <a:lstStyle/>
          <a:p>
            <a:pPr eaLnBrk="1" hangingPunct="1"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GB" dirty="0" smtClean="0">
                <a:ea typeface="ＭＳ Ｐゴシック" pitchFamily="34" charset="-128"/>
              </a:rPr>
              <a:t>Use 100-metre sprinting</a:t>
            </a:r>
          </a:p>
          <a:p>
            <a:pPr eaLnBrk="1" hangingPunct="1">
              <a:buClr>
                <a:schemeClr val="tx1"/>
              </a:buClr>
            </a:pPr>
            <a:r>
              <a:rPr lang="en-GB" dirty="0" smtClean="0">
                <a:ea typeface="ＭＳ Ｐゴシック" pitchFamily="34" charset="-128"/>
              </a:rPr>
              <a:t>Timekeepers at                     intervals</a:t>
            </a:r>
          </a:p>
          <a:p>
            <a:pPr eaLnBrk="1" hangingPunct="1">
              <a:buClr>
                <a:schemeClr val="tx1"/>
              </a:buClr>
            </a:pPr>
            <a:r>
              <a:rPr lang="en-GB" dirty="0" smtClean="0">
                <a:ea typeface="ＭＳ Ｐゴシック" pitchFamily="34" charset="-128"/>
              </a:rPr>
              <a:t>Calculate               for each 10 metre section</a:t>
            </a:r>
          </a:p>
          <a:p>
            <a:pPr eaLnBrk="1" hangingPunct="1">
              <a:buClr>
                <a:schemeClr val="tx1"/>
              </a:buClr>
            </a:pPr>
            <a:r>
              <a:rPr lang="en-GB" dirty="0" smtClean="0">
                <a:ea typeface="ＭＳ Ｐゴシック" pitchFamily="34" charset="-128"/>
              </a:rPr>
              <a:t>Calculate                                    for each section of track</a:t>
            </a:r>
          </a:p>
          <a:p>
            <a:pPr eaLnBrk="1" hangingPunct="1">
              <a:buClr>
                <a:schemeClr val="tx1"/>
              </a:buClr>
            </a:pPr>
            <a:r>
              <a:rPr lang="en-GB" dirty="0" smtClean="0">
                <a:ea typeface="ＭＳ Ｐゴシック" pitchFamily="34" charset="-128"/>
              </a:rPr>
              <a:t>Velocity =  </a:t>
            </a:r>
          </a:p>
        </p:txBody>
      </p:sp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3203848" y="2446020"/>
            <a:ext cx="1871663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GB" sz="3200" dirty="0">
                <a:latin typeface="Calibri" pitchFamily="34" charset="0"/>
              </a:rPr>
              <a:t>10-metre</a:t>
            </a:r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2411760" y="2924944"/>
            <a:ext cx="1223962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GB" sz="3200" dirty="0">
                <a:latin typeface="Calibri" pitchFamily="34" charset="0"/>
              </a:rPr>
              <a:t>times</a:t>
            </a:r>
          </a:p>
        </p:txBody>
      </p:sp>
      <p:sp>
        <p:nvSpPr>
          <p:cNvPr id="310278" name="Rectangle 6"/>
          <p:cNvSpPr>
            <a:spLocks noChangeArrowheads="1"/>
          </p:cNvSpPr>
          <p:nvPr/>
        </p:nvSpPr>
        <p:spPr bwMode="auto">
          <a:xfrm>
            <a:off x="2267744" y="3498850"/>
            <a:ext cx="3167062" cy="5746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GB" sz="3200" dirty="0">
                <a:latin typeface="Calibri" pitchFamily="34" charset="0"/>
              </a:rPr>
              <a:t>average velocity</a:t>
            </a:r>
          </a:p>
        </p:txBody>
      </p:sp>
      <p:sp>
        <p:nvSpPr>
          <p:cNvPr id="310279" name="Rectangle 7"/>
          <p:cNvSpPr>
            <a:spLocks noChangeArrowheads="1"/>
          </p:cNvSpPr>
          <p:nvPr/>
        </p:nvSpPr>
        <p:spPr bwMode="auto">
          <a:xfrm>
            <a:off x="2411760" y="4161474"/>
            <a:ext cx="3887787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GB" sz="3200" dirty="0">
                <a:latin typeface="Calibri" pitchFamily="34" charset="0"/>
              </a:rPr>
              <a:t>displacement </a:t>
            </a:r>
            <a:r>
              <a:rPr lang="en-US" sz="3200" dirty="0">
                <a:latin typeface="Calibri" pitchFamily="34" charset="0"/>
              </a:rPr>
              <a:t>÷</a:t>
            </a:r>
            <a:r>
              <a:rPr lang="en-GB" sz="3200" dirty="0">
                <a:latin typeface="Calibri" pitchFamily="34" charset="0"/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134963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6" grpId="0" build="p" autoUpdateAnimBg="0"/>
      <p:bldP spid="310277" grpId="0" build="p" autoUpdateAnimBg="0"/>
      <p:bldP spid="310278" grpId="0" build="p" autoUpdateAnimBg="0"/>
      <p:bldP spid="31027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0454160-E37D-441C-ADB4-3439AE887544}" type="slidenum">
              <a:rPr lang="en-GB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17</a:t>
            </a:fld>
            <a:endParaRPr lang="en-GB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Average velocity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ea typeface="ＭＳ Ｐゴシック" pitchFamily="34" charset="-128"/>
              </a:rPr>
              <a:t>Average velocity varies during 100 m sprint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Slowest at 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Fastest at about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Reduces again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2714625" y="2786063"/>
            <a:ext cx="1981200" cy="5794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beginning</a:t>
            </a:r>
            <a:endParaRPr lang="en-GB" sz="3200">
              <a:latin typeface="Calibri" pitchFamily="34" charset="0"/>
            </a:endParaRPr>
          </a:p>
        </p:txBody>
      </p:sp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3643313" y="3357563"/>
            <a:ext cx="1728787" cy="5794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half-way</a:t>
            </a:r>
            <a:endParaRPr lang="en-GB" sz="3200">
              <a:latin typeface="Calibri" pitchFamily="34" charset="0"/>
            </a:endParaRPr>
          </a:p>
        </p:txBody>
      </p:sp>
      <p:sp>
        <p:nvSpPr>
          <p:cNvPr id="311302" name="Text Box 6"/>
          <p:cNvSpPr txBox="1">
            <a:spLocks noChangeArrowheads="1"/>
          </p:cNvSpPr>
          <p:nvPr/>
        </p:nvSpPr>
        <p:spPr bwMode="auto">
          <a:xfrm>
            <a:off x="3357563" y="3929063"/>
            <a:ext cx="1905000" cy="5794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near end</a:t>
            </a:r>
            <a:endParaRPr lang="en-GB" sz="3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20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 animBg="1"/>
      <p:bldP spid="311301" grpId="0" animBg="1"/>
      <p:bldP spid="31130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67F94A7-F57F-437C-80D4-1EBE08FC20DE}" type="slidenum">
              <a:rPr lang="en-GB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18</a:t>
            </a:fld>
            <a:endParaRPr lang="en-GB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Change in velocity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839200" cy="2438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Average velocity changes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Change in velocity over a period of time is called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4800600"/>
            <a:ext cx="8610600" cy="1066800"/>
            <a:chOff x="336" y="3024"/>
            <a:chExt cx="5424" cy="672"/>
          </a:xfrm>
        </p:grpSpPr>
        <p:sp>
          <p:nvSpPr>
            <p:cNvPr id="21512" name="Text Box 5"/>
            <p:cNvSpPr txBox="1">
              <a:spLocks noChangeArrowheads="1"/>
            </p:cNvSpPr>
            <p:nvPr/>
          </p:nvSpPr>
          <p:spPr bwMode="auto">
            <a:xfrm>
              <a:off x="336" y="3024"/>
              <a:ext cx="542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3200">
                  <a:latin typeface="Calibri" pitchFamily="34" charset="0"/>
                </a:rPr>
                <a:t>Acceleration =</a:t>
              </a:r>
            </a:p>
            <a:p>
              <a:r>
                <a:rPr lang="en-US" sz="3200">
                  <a:latin typeface="Calibri" pitchFamily="34" charset="0"/>
                </a:rPr>
                <a:t>                                       </a:t>
              </a:r>
            </a:p>
          </p:txBody>
        </p:sp>
        <p:sp>
          <p:nvSpPr>
            <p:cNvPr id="21513" name="Line 6"/>
            <p:cNvSpPr>
              <a:spLocks noChangeShapeType="1"/>
            </p:cNvSpPr>
            <p:nvPr/>
          </p:nvSpPr>
          <p:spPr bwMode="auto">
            <a:xfrm flipV="1">
              <a:off x="2160" y="3360"/>
              <a:ext cx="340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13351" name="Text Box 7"/>
          <p:cNvSpPr txBox="1">
            <a:spLocks noChangeArrowheads="1"/>
          </p:cNvSpPr>
          <p:nvPr/>
        </p:nvSpPr>
        <p:spPr bwMode="auto">
          <a:xfrm>
            <a:off x="785813" y="3643313"/>
            <a:ext cx="2357437" cy="5794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acceleration</a:t>
            </a:r>
            <a:endParaRPr lang="en-GB" sz="3200">
              <a:latin typeface="Calibri" pitchFamily="34" charset="0"/>
            </a:endParaRPr>
          </a:p>
        </p:txBody>
      </p:sp>
      <p:sp>
        <p:nvSpPr>
          <p:cNvPr id="313352" name="Text Box 8"/>
          <p:cNvSpPr txBox="1">
            <a:spLocks noChangeArrowheads="1"/>
          </p:cNvSpPr>
          <p:nvPr/>
        </p:nvSpPr>
        <p:spPr bwMode="auto">
          <a:xfrm>
            <a:off x="3276600" y="4648200"/>
            <a:ext cx="5399088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final velocity – initial velocity</a:t>
            </a:r>
            <a:endParaRPr lang="en-GB" sz="3200">
              <a:latin typeface="Calibri" pitchFamily="34" charset="0"/>
            </a:endParaRPr>
          </a:p>
        </p:txBody>
      </p:sp>
      <p:sp>
        <p:nvSpPr>
          <p:cNvPr id="313353" name="Text Box 9"/>
          <p:cNvSpPr txBox="1">
            <a:spLocks noChangeArrowheads="1"/>
          </p:cNvSpPr>
          <p:nvPr/>
        </p:nvSpPr>
        <p:spPr bwMode="auto">
          <a:xfrm>
            <a:off x="4572000" y="5486400"/>
            <a:ext cx="22098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time taken</a:t>
            </a:r>
            <a:endParaRPr lang="en-GB" sz="3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93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133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133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133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133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133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33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13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3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13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3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1" grpId="0" animBg="1"/>
      <p:bldP spid="313352" grpId="0" animBg="1"/>
      <p:bldP spid="3133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Momentum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Product of mass and velocity of an object 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Momentum (Kgms-1)=mass (kg) x velocity (ms-1)</a:t>
            </a:r>
          </a:p>
          <a:p>
            <a:pPr>
              <a:buNone/>
            </a:pPr>
            <a:r>
              <a:rPr lang="en-GB" dirty="0" smtClean="0"/>
              <a:t>As this is calculated using velocity it has magnitude and direction so it is a vector.</a:t>
            </a:r>
          </a:p>
          <a:p>
            <a:pPr>
              <a:buNone/>
            </a:pPr>
            <a:r>
              <a:rPr lang="en-GB" dirty="0" smtClean="0"/>
              <a:t>Task...</a:t>
            </a:r>
          </a:p>
          <a:p>
            <a:pPr>
              <a:buNone/>
            </a:pPr>
            <a:r>
              <a:rPr lang="en-GB" dirty="0" smtClean="0"/>
              <a:t>Large mass plus high velocity = High momentum 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301208"/>
            <a:ext cx="1729370" cy="122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Forces Recap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Forces are the push and pull that one body applies to another body which affects it state of motion.  </a:t>
            </a:r>
          </a:p>
          <a:p>
            <a:r>
              <a:rPr lang="en-GB" dirty="0" smtClean="0"/>
              <a:t>Not all forces are big enough to have these effects</a:t>
            </a:r>
          </a:p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Internal:- those we generate ourselves- muscles</a:t>
            </a: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External- outside the body air resistance and gravity</a:t>
            </a:r>
          </a:p>
          <a:p>
            <a:r>
              <a:rPr lang="en-GB" dirty="0" smtClean="0"/>
              <a:t>Forces are vectors- they have magnitude and direction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Forces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Need to consider the size and magnitude of a force- dependent on how many muscle fibres are used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Direction of a force </a:t>
            </a:r>
            <a:r>
              <a:rPr lang="en-GB" dirty="0" smtClean="0"/>
              <a:t>– if force is applied in the middle it will move in the same direction as the force. </a:t>
            </a:r>
          </a:p>
          <a:p>
            <a:r>
              <a:rPr lang="en-GB" dirty="0" smtClean="0"/>
              <a:t>The position of application of a force is important- force applied through centre= linear motion</a:t>
            </a:r>
          </a:p>
          <a:p>
            <a:r>
              <a:rPr lang="en-GB" dirty="0" smtClean="0"/>
              <a:t>Off centre force = spin (angular momentum)</a:t>
            </a:r>
          </a:p>
          <a:p>
            <a:r>
              <a:rPr lang="en-GB" dirty="0" smtClean="0"/>
              <a:t>It is a vector quantity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428736"/>
            <a:ext cx="5007864" cy="1478280"/>
          </a:xfrm>
        </p:spPr>
      </p:pic>
      <p:pic>
        <p:nvPicPr>
          <p:cNvPr id="3074" name="Picture 2" descr="C:\Users\NikkiTim\Pictures\img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429000"/>
            <a:ext cx="4187825" cy="2541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Vectors and Scalars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Our world is governed by time in three dimensions- up/down. Back/forth/. Left/right</a:t>
            </a:r>
          </a:p>
          <a:p>
            <a:r>
              <a:rPr lang="en-GB" dirty="0" smtClean="0"/>
              <a:t>Some processes in our world depend on direction and some don't.</a:t>
            </a:r>
          </a:p>
          <a:p>
            <a:r>
              <a:rPr lang="en-GB" dirty="0" smtClean="0"/>
              <a:t>Volume of an object (space it occupies) doesn't depend on direction i.e. 1KG metal is still 1KG metal whether you move it up/down/left/right</a:t>
            </a:r>
          </a:p>
          <a:p>
            <a:r>
              <a:rPr lang="en-GB" dirty="0" smtClean="0"/>
              <a:t>The location of an object does depend on direction move 1KG metal 8km east Vs 5 km west.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Vectors and Scalars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Vectors have magnitude and direction</a:t>
            </a:r>
          </a:p>
          <a:p>
            <a:r>
              <a:rPr lang="en-GB" dirty="0" smtClean="0"/>
              <a:t>When comparing 2 vectors you have to consider magnitude and direction</a:t>
            </a:r>
          </a:p>
          <a:p>
            <a:r>
              <a:rPr lang="en-GB" dirty="0" smtClean="0"/>
              <a:t>Velocity, acceleration and displacement are vectors.  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Scalars only magnitude or amount of what you are measuring. </a:t>
            </a:r>
          </a:p>
          <a:p>
            <a:r>
              <a:rPr lang="en-GB" dirty="0" smtClean="0"/>
              <a:t>Only have to compare magnitude </a:t>
            </a:r>
          </a:p>
          <a:p>
            <a:r>
              <a:rPr lang="en-GB" dirty="0" smtClean="0"/>
              <a:t>Speed distance and temperature only have magnitude and are called scalars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Mass Vs Weight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Mass is a physical quantity expressing the amount of matter in a body. </a:t>
            </a:r>
            <a:r>
              <a:rPr lang="en-GB" dirty="0" err="1" smtClean="0"/>
              <a:t>Ie</a:t>
            </a:r>
            <a:r>
              <a:rPr lang="en-GB" dirty="0" smtClean="0"/>
              <a:t> bones, tissue, fat.</a:t>
            </a:r>
          </a:p>
          <a:p>
            <a:r>
              <a:rPr lang="en-GB" dirty="0" smtClean="0"/>
              <a:t>Sumo wrestler will have greater mass than a gymnast.</a:t>
            </a:r>
          </a:p>
          <a:p>
            <a:r>
              <a:rPr lang="en-GB" dirty="0" smtClean="0"/>
              <a:t>Scalar quality as it has just size and not direction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10424"/>
            <a:ext cx="20764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42568"/>
            <a:ext cx="19240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Mass Vs Weight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Weight- is a force on a given mass due to gravity</a:t>
            </a:r>
            <a:r>
              <a:rPr lang="en-GB" dirty="0" smtClean="0"/>
              <a:t>.</a:t>
            </a:r>
          </a:p>
          <a:p>
            <a:r>
              <a:rPr lang="en-GB" dirty="0" smtClean="0"/>
              <a:t>Gravitational force on earth is the same anywhere, so the gravitational force on an object is proportionate to its mass. </a:t>
            </a:r>
          </a:p>
          <a:p>
            <a:r>
              <a:rPr lang="en-GB" dirty="0" smtClean="0"/>
              <a:t>Sumo has mass 3x gymnast, weight is 3 x more</a:t>
            </a:r>
          </a:p>
          <a:p>
            <a:endParaRPr lang="en-GB" dirty="0" smtClean="0"/>
          </a:p>
          <a:p>
            <a:r>
              <a:rPr lang="en-GB" dirty="0" smtClean="0"/>
              <a:t>Weight is a vector- size and direction (weight acting downwards from the centre of mass) </a:t>
            </a:r>
            <a:r>
              <a:rPr lang="en-GB" i="1" dirty="0" err="1" smtClean="0">
                <a:solidFill>
                  <a:srgbClr val="FF0000"/>
                </a:solidFill>
              </a:rPr>
              <a:t>Newtons</a:t>
            </a:r>
            <a:r>
              <a:rPr lang="en-GB" i="1" dirty="0" smtClean="0"/>
              <a:t>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Inertia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Resistance an object has to change in its state of motion.</a:t>
            </a:r>
          </a:p>
          <a:p>
            <a:r>
              <a:rPr lang="en-GB" dirty="0" smtClean="0"/>
              <a:t>Bigger mass= bigger inertia</a:t>
            </a:r>
          </a:p>
          <a:p>
            <a:r>
              <a:rPr lang="en-GB" dirty="0" smtClean="0"/>
              <a:t>Rugby players running towards you 75kg and 100kg- which is easier to stop?</a:t>
            </a:r>
          </a:p>
          <a:p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Newtons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First Law </a:t>
            </a:r>
          </a:p>
          <a:p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3711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Distance Vs Displacement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These are used to describe the extent of the body's motion.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Distance is the length of path the body follows when it is moving from one position to another.</a:t>
            </a:r>
          </a:p>
          <a:p>
            <a:r>
              <a:rPr lang="en-GB" dirty="0" smtClean="0"/>
              <a:t>200m runner will have completed a distance of 200m </a:t>
            </a:r>
          </a:p>
          <a:p>
            <a:r>
              <a:rPr lang="en-GB" dirty="0" smtClean="0"/>
              <a:t>Scalar quality as it just measures size. </a:t>
            </a:r>
          </a:p>
          <a:p>
            <a:endParaRPr lang="en-GB" dirty="0"/>
          </a:p>
        </p:txBody>
      </p:sp>
      <p:pic>
        <p:nvPicPr>
          <p:cNvPr id="4" name="Picture 3" descr="a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4643446"/>
            <a:ext cx="1866907" cy="1866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Distance Vs Displacement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Displacement- length of a straight line joining the start and finish points</a:t>
            </a:r>
          </a:p>
          <a:p>
            <a:r>
              <a:rPr lang="en-GB" dirty="0" smtClean="0"/>
              <a:t>Distance of 200m runner is 200m </a:t>
            </a:r>
          </a:p>
          <a:p>
            <a:r>
              <a:rPr lang="en-GB" dirty="0" smtClean="0"/>
              <a:t>Displacement will be start to finish as the crow flies.</a:t>
            </a:r>
          </a:p>
          <a:p>
            <a:r>
              <a:rPr lang="en-GB" dirty="0" smtClean="0"/>
              <a:t>Vector as it have size and direction</a:t>
            </a:r>
            <a:endParaRPr lang="en-GB" dirty="0"/>
          </a:p>
        </p:txBody>
      </p:sp>
      <p:pic>
        <p:nvPicPr>
          <p:cNvPr id="2050" name="Picture 2" descr="C:\Users\NikkiTim\Pictures\img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429132"/>
            <a:ext cx="3200400" cy="2084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77A8502A7FD44EAFDFE36CC13A120E" ma:contentTypeVersion="0" ma:contentTypeDescription="Create a new document." ma:contentTypeScope="" ma:versionID="47b5113fc9dd1c5930caac3fbaa5ab3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1391544-5169-4996-9620-2DE6E9A328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904D9D9A-973E-4E9E-9FC1-559A229C8C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41975D-2814-4679-9085-C02247BB4C38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</TotalTime>
  <Words>748</Words>
  <Application>Microsoft Office PowerPoint</Application>
  <PresentationFormat>On-screen Show (4:3)</PresentationFormat>
  <Paragraphs>132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Forces and Mechanics of Movement </vt:lpstr>
      <vt:lpstr>Forces Recap</vt:lpstr>
      <vt:lpstr>Vectors and Scalars</vt:lpstr>
      <vt:lpstr>Vectors and Scalars</vt:lpstr>
      <vt:lpstr>Mass Vs Weight</vt:lpstr>
      <vt:lpstr>Mass Vs Weight</vt:lpstr>
      <vt:lpstr>Inertia</vt:lpstr>
      <vt:lpstr>Distance Vs Displacement </vt:lpstr>
      <vt:lpstr>Distance Vs Displacement </vt:lpstr>
      <vt:lpstr>Examples of distance Vs displacement </vt:lpstr>
      <vt:lpstr>Speed Vs Velocity</vt:lpstr>
      <vt:lpstr>Speed Vs Velocity</vt:lpstr>
      <vt:lpstr>Acceleration Vs Deceleration </vt:lpstr>
      <vt:lpstr>PowerPoint Presentation</vt:lpstr>
      <vt:lpstr>Calculating velocity</vt:lpstr>
      <vt:lpstr>Calculating velocity</vt:lpstr>
      <vt:lpstr>Average velocity</vt:lpstr>
      <vt:lpstr>Change in velocity</vt:lpstr>
      <vt:lpstr>Momentum </vt:lpstr>
      <vt:lpstr>Forces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NikkiTim</dc:creator>
  <cp:lastModifiedBy>Nicola Wilkins</cp:lastModifiedBy>
  <cp:revision>11</cp:revision>
  <dcterms:created xsi:type="dcterms:W3CDTF">2010-05-05T19:59:16Z</dcterms:created>
  <dcterms:modified xsi:type="dcterms:W3CDTF">2014-03-09T21:29:42Z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0x010100E477A8502A7FD44EAFDFE36CC13A120E</vt:lpwstr>
  </property>
</Properties>
</file>