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7B4E-7E66-4BCA-AFCD-BEA1E53D6EE3}" type="datetimeFigureOut">
              <a:rPr lang="en-US" smtClean="0"/>
              <a:t>12/06/2011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7883-4711-46A0-8FDC-F6CE3D6E18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7B4E-7E66-4BCA-AFCD-BEA1E53D6EE3}" type="datetimeFigureOut">
              <a:rPr lang="en-US" smtClean="0"/>
              <a:t>12/06/2011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7883-4711-46A0-8FDC-F6CE3D6E18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7B4E-7E66-4BCA-AFCD-BEA1E53D6EE3}" type="datetimeFigureOut">
              <a:rPr lang="en-US" smtClean="0"/>
              <a:t>12/06/2011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7883-4711-46A0-8FDC-F6CE3D6E18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7B4E-7E66-4BCA-AFCD-BEA1E53D6EE3}" type="datetimeFigureOut">
              <a:rPr lang="en-US" smtClean="0"/>
              <a:t>12/06/2011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7883-4711-46A0-8FDC-F6CE3D6E18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7B4E-7E66-4BCA-AFCD-BEA1E53D6EE3}" type="datetimeFigureOut">
              <a:rPr lang="en-US" smtClean="0"/>
              <a:t>12/06/2011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7883-4711-46A0-8FDC-F6CE3D6E18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7B4E-7E66-4BCA-AFCD-BEA1E53D6EE3}" type="datetimeFigureOut">
              <a:rPr lang="en-US" smtClean="0"/>
              <a:t>12/06/2011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7883-4711-46A0-8FDC-F6CE3D6E18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7B4E-7E66-4BCA-AFCD-BEA1E53D6EE3}" type="datetimeFigureOut">
              <a:rPr lang="en-US" smtClean="0"/>
              <a:t>12/06/2011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7883-4711-46A0-8FDC-F6CE3D6E18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7B4E-7E66-4BCA-AFCD-BEA1E53D6EE3}" type="datetimeFigureOut">
              <a:rPr lang="en-US" smtClean="0"/>
              <a:t>12/06/2011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7883-4711-46A0-8FDC-F6CE3D6E18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7B4E-7E66-4BCA-AFCD-BEA1E53D6EE3}" type="datetimeFigureOut">
              <a:rPr lang="en-US" smtClean="0"/>
              <a:t>12/06/2011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7883-4711-46A0-8FDC-F6CE3D6E18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7B4E-7E66-4BCA-AFCD-BEA1E53D6EE3}" type="datetimeFigureOut">
              <a:rPr lang="en-US" smtClean="0"/>
              <a:t>12/06/2011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7883-4711-46A0-8FDC-F6CE3D6E18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7B4E-7E66-4BCA-AFCD-BEA1E53D6EE3}" type="datetimeFigureOut">
              <a:rPr lang="en-US" smtClean="0"/>
              <a:t>12/06/2011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7883-4711-46A0-8FDC-F6CE3D6E18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77B4E-7E66-4BCA-AFCD-BEA1E53D6EE3}" type="datetimeFigureOut">
              <a:rPr lang="en-US" smtClean="0"/>
              <a:t>12/06/2011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C7883-4711-46A0-8FDC-F6CE3D6E184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88295-31C5-4EC7-AFF3-4C0083F3B0C8}" type="slidenum">
              <a:rPr lang="en-GB"/>
              <a:pPr/>
              <a:t>1</a:t>
            </a:fld>
            <a:endParaRPr lang="en-GB"/>
          </a:p>
        </p:txBody>
      </p:sp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Food supplements</a:t>
            </a:r>
          </a:p>
        </p:txBody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Creatine</a:t>
            </a:r>
            <a:r>
              <a:rPr lang="en-GB" dirty="0"/>
              <a:t> – increases                   – </a:t>
            </a:r>
          </a:p>
          <a:p>
            <a:pPr>
              <a:buFontTx/>
              <a:buNone/>
            </a:pPr>
            <a:r>
              <a:rPr lang="en-GB" dirty="0"/>
              <a:t>                     </a:t>
            </a:r>
            <a:r>
              <a:rPr lang="en-GB" dirty="0" smtClean="0"/>
              <a:t>   energy </a:t>
            </a:r>
            <a:r>
              <a:rPr lang="en-GB" dirty="0"/>
              <a:t>– no known long-term problems, but not been around for long! Expect                        </a:t>
            </a:r>
            <a:r>
              <a:rPr lang="en-GB" dirty="0" smtClean="0"/>
              <a:t>       ! Not </a:t>
            </a:r>
            <a:r>
              <a:rPr lang="en-GB" dirty="0"/>
              <a:t>banned in UK</a:t>
            </a:r>
          </a:p>
          <a:p>
            <a:r>
              <a:rPr lang="en-GB" dirty="0"/>
              <a:t>Protein – taken to increase                  </a:t>
            </a:r>
            <a:r>
              <a:rPr lang="en-GB" dirty="0" smtClean="0"/>
              <a:t>         </a:t>
            </a:r>
            <a:r>
              <a:rPr lang="en-GB" dirty="0"/>
              <a:t>- enough in balanced diet - no need to take more! </a:t>
            </a:r>
          </a:p>
        </p:txBody>
      </p:sp>
      <p:sp>
        <p:nvSpPr>
          <p:cNvPr id="464900" name="Rectangle 4"/>
          <p:cNvSpPr>
            <a:spLocks noChangeArrowheads="1"/>
          </p:cNvSpPr>
          <p:nvPr/>
        </p:nvSpPr>
        <p:spPr bwMode="auto">
          <a:xfrm>
            <a:off x="4357686" y="1571612"/>
            <a:ext cx="1785950" cy="6048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 dirty="0"/>
              <a:t>PC stores</a:t>
            </a:r>
          </a:p>
        </p:txBody>
      </p:sp>
      <p:sp>
        <p:nvSpPr>
          <p:cNvPr id="464901" name="Rectangle 5"/>
          <p:cNvSpPr>
            <a:spLocks noChangeArrowheads="1"/>
          </p:cNvSpPr>
          <p:nvPr/>
        </p:nvSpPr>
        <p:spPr bwMode="auto">
          <a:xfrm>
            <a:off x="857224" y="2214554"/>
            <a:ext cx="1887524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 dirty="0"/>
              <a:t>anaerobic</a:t>
            </a:r>
          </a:p>
        </p:txBody>
      </p:sp>
      <p:sp>
        <p:nvSpPr>
          <p:cNvPr id="464902" name="Rectangle 6"/>
          <p:cNvSpPr>
            <a:spLocks noChangeArrowheads="1"/>
          </p:cNvSpPr>
          <p:nvPr/>
        </p:nvSpPr>
        <p:spPr bwMode="auto">
          <a:xfrm>
            <a:off x="2071670" y="3143248"/>
            <a:ext cx="2733677" cy="6762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 dirty="0"/>
              <a:t>kidney damage</a:t>
            </a:r>
          </a:p>
        </p:txBody>
      </p:sp>
      <p:sp>
        <p:nvSpPr>
          <p:cNvPr id="464903" name="Rectangle 7"/>
          <p:cNvSpPr>
            <a:spLocks noChangeArrowheads="1"/>
          </p:cNvSpPr>
          <p:nvPr/>
        </p:nvSpPr>
        <p:spPr bwMode="auto">
          <a:xfrm>
            <a:off x="5357818" y="3714752"/>
            <a:ext cx="2347937" cy="6048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 dirty="0"/>
              <a:t>muscle mass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64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649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649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649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901" grpId="0" animBg="1"/>
      <p:bldP spid="464902" grpId="0" animBg="1"/>
      <p:bldP spid="46490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6FF1-5A85-46B9-B16C-5AC106119BEA}" type="slidenum">
              <a:rPr lang="en-GB"/>
              <a:pPr/>
              <a:t>2</a:t>
            </a:fld>
            <a:endParaRPr lang="en-GB"/>
          </a:p>
        </p:txBody>
      </p:sp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Food supplements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Caffeine – increases fat use in aerobic activities –                             </a:t>
            </a:r>
            <a:r>
              <a:rPr lang="en-GB" dirty="0" smtClean="0"/>
              <a:t>    </a:t>
            </a:r>
            <a:r>
              <a:rPr lang="en-GB" dirty="0"/>
              <a:t>– can cause dehydration.  No longer banned!</a:t>
            </a:r>
          </a:p>
          <a:p>
            <a:r>
              <a:rPr lang="en-GB" dirty="0"/>
              <a:t>Bicarbonate of soda </a:t>
            </a:r>
            <a:r>
              <a:rPr lang="en-GB" dirty="0" smtClean="0"/>
              <a:t>–                    </a:t>
            </a:r>
            <a:r>
              <a:rPr lang="en-GB" dirty="0"/>
              <a:t>effects of </a:t>
            </a:r>
          </a:p>
          <a:p>
            <a:pPr>
              <a:buFontTx/>
              <a:buNone/>
            </a:pPr>
            <a:r>
              <a:rPr lang="en-GB" dirty="0"/>
              <a:t>                 – delays fatigue – </a:t>
            </a:r>
            <a:r>
              <a:rPr lang="en-GB" dirty="0" smtClean="0"/>
              <a:t>but causes </a:t>
            </a:r>
            <a:r>
              <a:rPr lang="en-GB" dirty="0"/>
              <a:t>stomach cramps and vomiting!</a:t>
            </a:r>
          </a:p>
        </p:txBody>
      </p:sp>
      <p:sp>
        <p:nvSpPr>
          <p:cNvPr id="465924" name="Rectangle 4"/>
          <p:cNvSpPr>
            <a:spLocks noChangeArrowheads="1"/>
          </p:cNvSpPr>
          <p:nvPr/>
        </p:nvSpPr>
        <p:spPr bwMode="auto">
          <a:xfrm>
            <a:off x="2700338" y="2060575"/>
            <a:ext cx="3228984" cy="6762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 dirty="0"/>
              <a:t>‘glycogen sparing’</a:t>
            </a:r>
          </a:p>
        </p:txBody>
      </p:sp>
      <p:sp>
        <p:nvSpPr>
          <p:cNvPr id="465925" name="Rectangle 5"/>
          <p:cNvSpPr>
            <a:spLocks noChangeArrowheads="1"/>
          </p:cNvSpPr>
          <p:nvPr/>
        </p:nvSpPr>
        <p:spPr bwMode="auto">
          <a:xfrm>
            <a:off x="4572000" y="3143248"/>
            <a:ext cx="1666875" cy="6048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 dirty="0"/>
              <a:t>‘buffers’</a:t>
            </a:r>
          </a:p>
        </p:txBody>
      </p:sp>
      <p:sp>
        <p:nvSpPr>
          <p:cNvPr id="465926" name="Rectangle 6"/>
          <p:cNvSpPr>
            <a:spLocks noChangeArrowheads="1"/>
          </p:cNvSpPr>
          <p:nvPr/>
        </p:nvSpPr>
        <p:spPr bwMode="auto">
          <a:xfrm>
            <a:off x="900113" y="3716338"/>
            <a:ext cx="1450975" cy="6048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lactate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659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65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659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4" grpId="0" animBg="1"/>
      <p:bldP spid="4659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C306-BCA3-4A3E-98F2-8058C015AC18}" type="slidenum">
              <a:rPr lang="en-GB"/>
              <a:pPr/>
              <a:t>3</a:t>
            </a:fld>
            <a:endParaRPr lang="en-GB"/>
          </a:p>
        </p:txBody>
      </p:sp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Athlete’s diet</a:t>
            </a:r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 need for any specialist foods</a:t>
            </a:r>
          </a:p>
          <a:p>
            <a:r>
              <a:rPr lang="en-GB" dirty="0"/>
              <a:t>Simple                        is </a:t>
            </a:r>
            <a:r>
              <a:rPr lang="en-GB" dirty="0" smtClean="0"/>
              <a:t>  adequate</a:t>
            </a:r>
            <a:endParaRPr lang="en-GB" dirty="0"/>
          </a:p>
          <a:p>
            <a:r>
              <a:rPr lang="en-GB" dirty="0"/>
              <a:t>Sufficient                 </a:t>
            </a:r>
            <a:r>
              <a:rPr lang="en-GB" dirty="0" smtClean="0"/>
              <a:t>  gained </a:t>
            </a:r>
            <a:r>
              <a:rPr lang="en-GB" dirty="0"/>
              <a:t>from nutritious rather than junk foods</a:t>
            </a:r>
          </a:p>
          <a:p>
            <a:r>
              <a:rPr lang="en-GB" dirty="0"/>
              <a:t>Sufficient vitamins and minerals from </a:t>
            </a:r>
          </a:p>
          <a:p>
            <a:endParaRPr lang="en-GB" dirty="0"/>
          </a:p>
          <a:p>
            <a:r>
              <a:rPr lang="en-GB" dirty="0"/>
              <a:t>Sufficient protein from  </a:t>
            </a:r>
          </a:p>
        </p:txBody>
      </p:sp>
      <p:sp>
        <p:nvSpPr>
          <p:cNvPr id="466948" name="Rectangle 4"/>
          <p:cNvSpPr>
            <a:spLocks noChangeArrowheads="1"/>
          </p:cNvSpPr>
          <p:nvPr/>
        </p:nvSpPr>
        <p:spPr bwMode="auto">
          <a:xfrm>
            <a:off x="2124075" y="2205038"/>
            <a:ext cx="2590801" cy="5746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balanced diet</a:t>
            </a:r>
          </a:p>
        </p:txBody>
      </p:sp>
      <p:sp>
        <p:nvSpPr>
          <p:cNvPr id="466949" name="Rectangle 5"/>
          <p:cNvSpPr>
            <a:spLocks noChangeArrowheads="1"/>
          </p:cNvSpPr>
          <p:nvPr/>
        </p:nvSpPr>
        <p:spPr bwMode="auto">
          <a:xfrm>
            <a:off x="2571736" y="2786058"/>
            <a:ext cx="1516059" cy="533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 dirty="0"/>
              <a:t>Calories</a:t>
            </a:r>
          </a:p>
        </p:txBody>
      </p:sp>
      <p:sp>
        <p:nvSpPr>
          <p:cNvPr id="466950" name="Rectangle 6"/>
          <p:cNvSpPr>
            <a:spLocks noChangeArrowheads="1"/>
          </p:cNvSpPr>
          <p:nvPr/>
        </p:nvSpPr>
        <p:spPr bwMode="auto">
          <a:xfrm>
            <a:off x="900113" y="4365625"/>
            <a:ext cx="4743457" cy="5762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 dirty="0"/>
              <a:t>fruit, vegetables and grains</a:t>
            </a:r>
          </a:p>
        </p:txBody>
      </p:sp>
      <p:sp>
        <p:nvSpPr>
          <p:cNvPr id="466951" name="Rectangle 7"/>
          <p:cNvSpPr>
            <a:spLocks noChangeArrowheads="1"/>
          </p:cNvSpPr>
          <p:nvPr/>
        </p:nvSpPr>
        <p:spPr bwMode="auto">
          <a:xfrm>
            <a:off x="4714876" y="5000636"/>
            <a:ext cx="3538537" cy="57150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 dirty="0"/>
              <a:t>lean meat and fish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669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669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669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669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48" grpId="0" animBg="1"/>
      <p:bldP spid="466949" grpId="0" animBg="1"/>
      <p:bldP spid="466950" grpId="0" animBg="1"/>
      <p:bldP spid="46695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2E01-1F8C-47C6-91BB-FAC95A6C9871}" type="slidenum">
              <a:rPr lang="en-GB"/>
              <a:pPr/>
              <a:t>4</a:t>
            </a:fld>
            <a:endParaRPr lang="en-GB"/>
          </a:p>
        </p:txBody>
      </p:sp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Performance-enhancing drugs</a:t>
            </a:r>
          </a:p>
        </p:txBody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When difference between being first with fame and fortune and being second with small rewards can be so small, athletes are always looking to  </a:t>
            </a:r>
          </a:p>
          <a:p>
            <a:r>
              <a:rPr lang="en-GB" dirty="0"/>
              <a:t>Many athletes simply take what they are given/offered without knowledge of the potential  </a:t>
            </a:r>
          </a:p>
          <a:p>
            <a:r>
              <a:rPr lang="en-GB" dirty="0"/>
              <a:t>All the following are banned by   </a:t>
            </a:r>
          </a:p>
        </p:txBody>
      </p:sp>
      <p:sp>
        <p:nvSpPr>
          <p:cNvPr id="472068" name="Rectangle 4"/>
          <p:cNvSpPr>
            <a:spLocks noChangeArrowheads="1"/>
          </p:cNvSpPr>
          <p:nvPr/>
        </p:nvSpPr>
        <p:spPr bwMode="auto">
          <a:xfrm>
            <a:off x="2571736" y="3071810"/>
            <a:ext cx="2355867" cy="6048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 dirty="0"/>
              <a:t>gain an edge</a:t>
            </a:r>
          </a:p>
        </p:txBody>
      </p:sp>
      <p:sp>
        <p:nvSpPr>
          <p:cNvPr id="472069" name="Rectangle 5"/>
          <p:cNvSpPr>
            <a:spLocks noChangeArrowheads="1"/>
          </p:cNvSpPr>
          <p:nvPr/>
        </p:nvSpPr>
        <p:spPr bwMode="auto">
          <a:xfrm>
            <a:off x="2484438" y="4581525"/>
            <a:ext cx="2314575" cy="533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side-effects</a:t>
            </a:r>
          </a:p>
        </p:txBody>
      </p:sp>
      <p:sp>
        <p:nvSpPr>
          <p:cNvPr id="472070" name="Rectangle 6"/>
          <p:cNvSpPr>
            <a:spLocks noChangeArrowheads="1"/>
          </p:cNvSpPr>
          <p:nvPr/>
        </p:nvSpPr>
        <p:spPr bwMode="auto">
          <a:xfrm>
            <a:off x="6072198" y="5214950"/>
            <a:ext cx="1357322" cy="6048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 dirty="0"/>
              <a:t>WADA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720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720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72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068" grpId="0" animBg="1"/>
      <p:bldP spid="47206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F402-090E-4CAC-8C4B-DC51933F9812}" type="slidenum">
              <a:rPr lang="en-GB"/>
              <a:pPr/>
              <a:t>5</a:t>
            </a:fld>
            <a:endParaRPr lang="en-GB"/>
          </a:p>
        </p:txBody>
      </p:sp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Drugs - EPO</a:t>
            </a:r>
          </a:p>
        </p:txBody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 </a:t>
            </a:r>
          </a:p>
          <a:p>
            <a:r>
              <a:rPr lang="en-GB" dirty="0"/>
              <a:t>Hormone that increases number of      </a:t>
            </a:r>
            <a:r>
              <a:rPr lang="en-GB" dirty="0" smtClean="0"/>
              <a:t>    blood </a:t>
            </a:r>
            <a:r>
              <a:rPr lang="en-GB" dirty="0"/>
              <a:t>cells – better oxygen transport – better  </a:t>
            </a:r>
          </a:p>
          <a:p>
            <a:r>
              <a:rPr lang="en-GB" dirty="0"/>
              <a:t>Increased red blood cells leads to increased                         </a:t>
            </a:r>
            <a:r>
              <a:rPr lang="en-GB" dirty="0" smtClean="0"/>
              <a:t> 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– </a:t>
            </a:r>
            <a:r>
              <a:rPr lang="en-GB" dirty="0"/>
              <a:t>stresses heart –  </a:t>
            </a:r>
          </a:p>
        </p:txBody>
      </p:sp>
      <p:sp>
        <p:nvSpPr>
          <p:cNvPr id="467972" name="Rectangle 4"/>
          <p:cNvSpPr>
            <a:spLocks noChangeArrowheads="1"/>
          </p:cNvSpPr>
          <p:nvPr/>
        </p:nvSpPr>
        <p:spPr bwMode="auto">
          <a:xfrm>
            <a:off x="755650" y="1628775"/>
            <a:ext cx="2746375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Erythropoietin</a:t>
            </a:r>
          </a:p>
        </p:txBody>
      </p:sp>
      <p:sp>
        <p:nvSpPr>
          <p:cNvPr id="467973" name="Rectangle 5"/>
          <p:cNvSpPr>
            <a:spLocks noChangeArrowheads="1"/>
          </p:cNvSpPr>
          <p:nvPr/>
        </p:nvSpPr>
        <p:spPr bwMode="auto">
          <a:xfrm>
            <a:off x="6715140" y="2214554"/>
            <a:ext cx="803275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 dirty="0"/>
              <a:t>red</a:t>
            </a:r>
          </a:p>
        </p:txBody>
      </p:sp>
      <p:sp>
        <p:nvSpPr>
          <p:cNvPr id="467974" name="Rectangle 6"/>
          <p:cNvSpPr>
            <a:spLocks noChangeArrowheads="1"/>
          </p:cNvSpPr>
          <p:nvPr/>
        </p:nvSpPr>
        <p:spPr bwMode="auto">
          <a:xfrm>
            <a:off x="7429520" y="2643182"/>
            <a:ext cx="1523999" cy="6048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 dirty="0"/>
              <a:t>stamina</a:t>
            </a:r>
          </a:p>
        </p:txBody>
      </p:sp>
      <p:sp>
        <p:nvSpPr>
          <p:cNvPr id="467975" name="Rectangle 7"/>
          <p:cNvSpPr>
            <a:spLocks noChangeArrowheads="1"/>
          </p:cNvSpPr>
          <p:nvPr/>
        </p:nvSpPr>
        <p:spPr bwMode="auto">
          <a:xfrm>
            <a:off x="857224" y="3857628"/>
            <a:ext cx="2728918" cy="6048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 dirty="0"/>
              <a:t>blood viscosity</a:t>
            </a:r>
          </a:p>
        </p:txBody>
      </p:sp>
      <p:sp>
        <p:nvSpPr>
          <p:cNvPr id="467976" name="Rectangle 8"/>
          <p:cNvSpPr>
            <a:spLocks noChangeArrowheads="1"/>
          </p:cNvSpPr>
          <p:nvPr/>
        </p:nvSpPr>
        <p:spPr bwMode="auto">
          <a:xfrm>
            <a:off x="6572264" y="3857628"/>
            <a:ext cx="2384418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 dirty="0"/>
              <a:t>heart attacks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679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679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679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679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679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7972" grpId="0" animBg="1"/>
      <p:bldP spid="467973" grpId="0" animBg="1"/>
      <p:bldP spid="467974" grpId="0" animBg="1"/>
      <p:bldP spid="467975" grpId="0" animBg="1"/>
      <p:bldP spid="46797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72489-E9A8-44E7-A3B6-BF00212C24AC}" type="slidenum">
              <a:rPr lang="en-GB"/>
              <a:pPr/>
              <a:t>6</a:t>
            </a:fld>
            <a:endParaRPr lang="en-GB"/>
          </a:p>
        </p:txBody>
      </p:sp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Drugs – Anabolic steroids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                      </a:t>
            </a:r>
            <a:r>
              <a:rPr lang="en-GB" dirty="0" smtClean="0"/>
              <a:t>  derivatives</a:t>
            </a:r>
            <a:endParaRPr lang="en-GB" dirty="0"/>
          </a:p>
          <a:p>
            <a:r>
              <a:rPr lang="en-GB" dirty="0"/>
              <a:t>Hormone - increases synthesis of muscle protein – also decreases                         by inhibiting protein breakdown – increased </a:t>
            </a:r>
          </a:p>
          <a:p>
            <a:pPr>
              <a:buFontTx/>
              <a:buNone/>
            </a:pPr>
            <a:r>
              <a:rPr lang="en-GB" dirty="0"/>
              <a:t>                  </a:t>
            </a:r>
            <a:r>
              <a:rPr lang="en-GB" dirty="0" smtClean="0"/>
              <a:t>   possible </a:t>
            </a:r>
            <a:r>
              <a:rPr lang="en-GB" dirty="0"/>
              <a:t>– increasing </a:t>
            </a:r>
          </a:p>
          <a:p>
            <a:endParaRPr lang="en-GB" dirty="0"/>
          </a:p>
          <a:p>
            <a:r>
              <a:rPr lang="en-GB" dirty="0"/>
              <a:t>Dangerous side-effects – liver and kidney tumours, severe acne, </a:t>
            </a:r>
          </a:p>
        </p:txBody>
      </p:sp>
      <p:sp>
        <p:nvSpPr>
          <p:cNvPr id="468996" name="Rectangle 4"/>
          <p:cNvSpPr>
            <a:spLocks noChangeArrowheads="1"/>
          </p:cNvSpPr>
          <p:nvPr/>
        </p:nvSpPr>
        <p:spPr bwMode="auto">
          <a:xfrm>
            <a:off x="755650" y="1628775"/>
            <a:ext cx="2387590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Testosterone</a:t>
            </a:r>
          </a:p>
        </p:txBody>
      </p:sp>
      <p:sp>
        <p:nvSpPr>
          <p:cNvPr id="468997" name="Rectangle 5"/>
          <p:cNvSpPr>
            <a:spLocks noChangeArrowheads="1"/>
          </p:cNvSpPr>
          <p:nvPr/>
        </p:nvSpPr>
        <p:spPr bwMode="auto">
          <a:xfrm>
            <a:off x="5000628" y="2643182"/>
            <a:ext cx="2493985" cy="6048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 dirty="0"/>
              <a:t>recovery time</a:t>
            </a:r>
          </a:p>
        </p:txBody>
      </p:sp>
      <p:sp>
        <p:nvSpPr>
          <p:cNvPr id="468998" name="Rectangle 6"/>
          <p:cNvSpPr>
            <a:spLocks noChangeArrowheads="1"/>
          </p:cNvSpPr>
          <p:nvPr/>
        </p:nvSpPr>
        <p:spPr bwMode="auto">
          <a:xfrm>
            <a:off x="900113" y="3716338"/>
            <a:ext cx="1595437" cy="6048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training</a:t>
            </a:r>
          </a:p>
        </p:txBody>
      </p:sp>
      <p:sp>
        <p:nvSpPr>
          <p:cNvPr id="468999" name="Rectangle 7"/>
          <p:cNvSpPr>
            <a:spLocks noChangeArrowheads="1"/>
          </p:cNvSpPr>
          <p:nvPr/>
        </p:nvSpPr>
        <p:spPr bwMode="auto">
          <a:xfrm>
            <a:off x="900113" y="4365625"/>
            <a:ext cx="3529011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 dirty="0"/>
              <a:t>strength and power</a:t>
            </a:r>
          </a:p>
        </p:txBody>
      </p:sp>
      <p:sp>
        <p:nvSpPr>
          <p:cNvPr id="469000" name="Rectangle 8"/>
          <p:cNvSpPr>
            <a:spLocks noChangeArrowheads="1"/>
          </p:cNvSpPr>
          <p:nvPr/>
        </p:nvSpPr>
        <p:spPr bwMode="auto">
          <a:xfrm>
            <a:off x="900113" y="5949950"/>
            <a:ext cx="5029209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 dirty="0"/>
              <a:t>sexual characteristics altered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689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689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689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689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690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8996" grpId="0" animBg="1"/>
      <p:bldP spid="468997" grpId="0" animBg="1"/>
      <p:bldP spid="468998" grpId="0" animBg="1"/>
      <p:bldP spid="468999" grpId="0" animBg="1"/>
      <p:bldP spid="46900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7D71A-CAFD-492A-986A-F16C24D4049A}" type="slidenum">
              <a:rPr lang="en-GB"/>
              <a:pPr/>
              <a:t>7</a:t>
            </a:fld>
            <a:endParaRPr lang="en-GB"/>
          </a:p>
        </p:txBody>
      </p:sp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Drugs – hGH</a:t>
            </a:r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                                      </a:t>
            </a:r>
            <a:r>
              <a:rPr lang="en-GB" dirty="0" smtClean="0"/>
              <a:t>         </a:t>
            </a:r>
            <a:r>
              <a:rPr lang="en-GB" dirty="0"/>
              <a:t>derivatives</a:t>
            </a:r>
          </a:p>
          <a:p>
            <a:r>
              <a:rPr lang="en-GB" dirty="0"/>
              <a:t>Hormone – regulates growth, including                </a:t>
            </a:r>
          </a:p>
          <a:p>
            <a:pPr>
              <a:buFontTx/>
              <a:buNone/>
            </a:pPr>
            <a:r>
              <a:rPr lang="en-GB" dirty="0"/>
              <a:t>                                                    – </a:t>
            </a:r>
            <a:r>
              <a:rPr lang="en-GB" dirty="0" smtClean="0"/>
              <a:t>    increases </a:t>
            </a:r>
            <a:r>
              <a:rPr lang="en-GB" dirty="0"/>
              <a:t>muscle, tendon and ligament mass; speeds up  </a:t>
            </a:r>
          </a:p>
          <a:p>
            <a:endParaRPr lang="en-GB" dirty="0" smtClean="0"/>
          </a:p>
          <a:p>
            <a:r>
              <a:rPr lang="en-GB" dirty="0" smtClean="0"/>
              <a:t>Side-effects </a:t>
            </a:r>
            <a:r>
              <a:rPr lang="en-GB" dirty="0"/>
              <a:t>– joint diseases, dangerously high                          </a:t>
            </a:r>
            <a:endParaRPr lang="en-GB" dirty="0" smtClean="0"/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, </a:t>
            </a:r>
            <a:r>
              <a:rPr lang="en-GB" dirty="0"/>
              <a:t>irregular heart rhythms, inhibits pituitary gland functioning</a:t>
            </a:r>
          </a:p>
        </p:txBody>
      </p:sp>
      <p:sp>
        <p:nvSpPr>
          <p:cNvPr id="470020" name="Rectangle 4"/>
          <p:cNvSpPr>
            <a:spLocks noChangeArrowheads="1"/>
          </p:cNvSpPr>
          <p:nvPr/>
        </p:nvSpPr>
        <p:spPr bwMode="auto">
          <a:xfrm>
            <a:off x="827088" y="1557338"/>
            <a:ext cx="4387854" cy="6048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Human growth hormone</a:t>
            </a:r>
          </a:p>
        </p:txBody>
      </p:sp>
      <p:sp>
        <p:nvSpPr>
          <p:cNvPr id="470021" name="Rectangle 5"/>
          <p:cNvSpPr>
            <a:spLocks noChangeArrowheads="1"/>
          </p:cNvSpPr>
          <p:nvPr/>
        </p:nvSpPr>
        <p:spPr bwMode="auto">
          <a:xfrm>
            <a:off x="827088" y="2708275"/>
            <a:ext cx="5102234" cy="6762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 dirty="0"/>
              <a:t>muscle and connective tissue</a:t>
            </a:r>
          </a:p>
        </p:txBody>
      </p:sp>
      <p:sp>
        <p:nvSpPr>
          <p:cNvPr id="470022" name="Rectangle 6"/>
          <p:cNvSpPr>
            <a:spLocks noChangeArrowheads="1"/>
          </p:cNvSpPr>
          <p:nvPr/>
        </p:nvSpPr>
        <p:spPr bwMode="auto">
          <a:xfrm>
            <a:off x="857224" y="3857628"/>
            <a:ext cx="1306513" cy="6048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 dirty="0"/>
              <a:t>repair</a:t>
            </a:r>
          </a:p>
        </p:txBody>
      </p:sp>
      <p:sp>
        <p:nvSpPr>
          <p:cNvPr id="470023" name="Rectangle 7"/>
          <p:cNvSpPr>
            <a:spLocks noChangeArrowheads="1"/>
          </p:cNvSpPr>
          <p:nvPr/>
        </p:nvSpPr>
        <p:spPr bwMode="auto">
          <a:xfrm>
            <a:off x="857224" y="5000636"/>
            <a:ext cx="2736849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 dirty="0"/>
              <a:t>blood pressure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70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700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70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700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0021" grpId="0" animBg="1"/>
      <p:bldP spid="4700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BCA5-A8BA-4A5C-B99F-013031B69549}" type="slidenum">
              <a:rPr lang="en-GB"/>
              <a:pPr/>
              <a:t>8</a:t>
            </a:fld>
            <a:endParaRPr lang="en-GB"/>
          </a:p>
        </p:txBody>
      </p:sp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Drugs – Betablockers</a:t>
            </a:r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Block action of  </a:t>
            </a:r>
          </a:p>
          <a:p>
            <a:r>
              <a:rPr lang="en-GB"/>
              <a:t>Drug – lowers heart rate and blood pressure.  Steadies body/hands for events like              and  </a:t>
            </a:r>
          </a:p>
          <a:p>
            <a:r>
              <a:rPr lang="en-GB"/>
              <a:t>Side-effects – poor circulation, fatigue, disturbed sleep patterns</a:t>
            </a:r>
          </a:p>
        </p:txBody>
      </p:sp>
      <p:sp>
        <p:nvSpPr>
          <p:cNvPr id="471044" name="Rectangle 4"/>
          <p:cNvSpPr>
            <a:spLocks noChangeArrowheads="1"/>
          </p:cNvSpPr>
          <p:nvPr/>
        </p:nvSpPr>
        <p:spPr bwMode="auto">
          <a:xfrm>
            <a:off x="3500430" y="1571612"/>
            <a:ext cx="2089150" cy="6048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 dirty="0"/>
              <a:t>adrenaline</a:t>
            </a:r>
          </a:p>
        </p:txBody>
      </p:sp>
      <p:sp>
        <p:nvSpPr>
          <p:cNvPr id="471045" name="Rectangle 5"/>
          <p:cNvSpPr>
            <a:spLocks noChangeArrowheads="1"/>
          </p:cNvSpPr>
          <p:nvPr/>
        </p:nvSpPr>
        <p:spPr bwMode="auto">
          <a:xfrm>
            <a:off x="1547813" y="3141663"/>
            <a:ext cx="1595437" cy="6762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archery</a:t>
            </a:r>
          </a:p>
        </p:txBody>
      </p:sp>
      <p:sp>
        <p:nvSpPr>
          <p:cNvPr id="471046" name="Rectangle 6"/>
          <p:cNvSpPr>
            <a:spLocks noChangeArrowheads="1"/>
          </p:cNvSpPr>
          <p:nvPr/>
        </p:nvSpPr>
        <p:spPr bwMode="auto">
          <a:xfrm>
            <a:off x="6786578" y="2643182"/>
            <a:ext cx="1811338" cy="6477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 dirty="0"/>
              <a:t>shooting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710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710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710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44" grpId="0" animBg="1"/>
      <p:bldP spid="471045" grpId="0" animBg="1"/>
      <p:bldP spid="47104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378</Words>
  <Application>Microsoft Macintosh PowerPoint</Application>
  <PresentationFormat>On-screen Show (4:3)</PresentationFormat>
  <Paragraphs>80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Food supplements</vt:lpstr>
      <vt:lpstr>Food supplements</vt:lpstr>
      <vt:lpstr>Athlete’s diet</vt:lpstr>
      <vt:lpstr>Performance-enhancing drugs</vt:lpstr>
      <vt:lpstr>Drugs - EPO</vt:lpstr>
      <vt:lpstr>Drugs – Anabolic steroids</vt:lpstr>
      <vt:lpstr>Drugs – hGH</vt:lpstr>
      <vt:lpstr>Drugs – Betablockers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supplements</dc:title>
  <dc:creator>Loreto College</dc:creator>
  <cp:lastModifiedBy>LEE MADELOSO</cp:lastModifiedBy>
  <cp:revision>2</cp:revision>
  <dcterms:created xsi:type="dcterms:W3CDTF">2009-10-06T17:56:42Z</dcterms:created>
  <dcterms:modified xsi:type="dcterms:W3CDTF">2011-06-12T19:49:01Z</dcterms:modified>
</cp:coreProperties>
</file>