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1"/>
  </p:handoutMasterIdLst>
  <p:sldIdLst>
    <p:sldId id="256" r:id="rId2"/>
    <p:sldId id="257" r:id="rId3"/>
    <p:sldId id="273" r:id="rId4"/>
    <p:sldId id="275" r:id="rId5"/>
    <p:sldId id="258" r:id="rId6"/>
    <p:sldId id="259" r:id="rId7"/>
    <p:sldId id="260" r:id="rId8"/>
    <p:sldId id="261" r:id="rId9"/>
    <p:sldId id="276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5CBE9-9B89-4B1B-BF2F-FDC01958B5D8}" type="datetimeFigureOut">
              <a:rPr lang="en-GB" smtClean="0"/>
              <a:t>23/02/2014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1FF74-AFA3-4094-B358-6F52E78DD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9339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0295-0991-41C8-887D-C81DEF58476A}" type="datetimeFigureOut">
              <a:rPr lang="en-US" smtClean="0"/>
              <a:t>2/23/2014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CE0-8BED-4D81-93EF-FFFF4479BC70}" type="slidenum">
              <a:rPr lang="en-GB" smtClean="0"/>
              <a:t>‹#›</a:t>
            </a:fld>
            <a:endParaRPr lang="en-GB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0295-0991-41C8-887D-C81DEF58476A}" type="datetimeFigureOut">
              <a:rPr lang="en-US" smtClean="0"/>
              <a:t>2/23/2014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CE0-8BED-4D81-93EF-FFFF4479BC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0295-0991-41C8-887D-C81DEF58476A}" type="datetimeFigureOut">
              <a:rPr lang="en-US" smtClean="0"/>
              <a:t>2/23/2014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CE0-8BED-4D81-93EF-FFFF4479BC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0295-0991-41C8-887D-C81DEF58476A}" type="datetimeFigureOut">
              <a:rPr lang="en-US" smtClean="0"/>
              <a:t>2/23/2014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CE0-8BED-4D81-93EF-FFFF4479BC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0295-0991-41C8-887D-C81DEF58476A}" type="datetimeFigureOut">
              <a:rPr lang="en-US" smtClean="0"/>
              <a:t>2/23/2014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7C4BCE0-8BED-4D81-93EF-FFFF4479BC7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0295-0991-41C8-887D-C81DEF58476A}" type="datetimeFigureOut">
              <a:rPr lang="en-US" smtClean="0"/>
              <a:t>2/23/2014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CE0-8BED-4D81-93EF-FFFF4479BC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0295-0991-41C8-887D-C81DEF58476A}" type="datetimeFigureOut">
              <a:rPr lang="en-US" smtClean="0"/>
              <a:t>2/23/2014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CE0-8BED-4D81-93EF-FFFF4479BC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0295-0991-41C8-887D-C81DEF58476A}" type="datetimeFigureOut">
              <a:rPr lang="en-US" smtClean="0"/>
              <a:t>2/23/2014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CE0-8BED-4D81-93EF-FFFF4479BC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0295-0991-41C8-887D-C81DEF58476A}" type="datetimeFigureOut">
              <a:rPr lang="en-US" smtClean="0"/>
              <a:t>2/23/2014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CE0-8BED-4D81-93EF-FFFF4479BC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0295-0991-41C8-887D-C81DEF58476A}" type="datetimeFigureOut">
              <a:rPr lang="en-US" smtClean="0"/>
              <a:t>2/23/2014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CE0-8BED-4D81-93EF-FFFF4479BC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0295-0991-41C8-887D-C81DEF58476A}" type="datetimeFigureOut">
              <a:rPr lang="en-US" smtClean="0"/>
              <a:t>2/23/2014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4BCE0-8BED-4D81-93EF-FFFF4479BC7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A60295-0991-41C8-887D-C81DEF58476A}" type="datetimeFigureOut">
              <a:rPr lang="en-US" smtClean="0"/>
              <a:t>2/23/2014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C4BCE0-8BED-4D81-93EF-FFFF4479BC70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r0Zu-IJ30M0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jiss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youtube.com/watch?v=xyGhmBFaF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u="sng" dirty="0" smtClean="0"/>
              <a:t>Food supplements</a:t>
            </a:r>
            <a:endParaRPr lang="en-GB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Why do performers take them?</a:t>
            </a:r>
          </a:p>
          <a:p>
            <a:r>
              <a:rPr lang="en-GB" dirty="0" smtClean="0"/>
              <a:t>What are the risks and benefits</a:t>
            </a:r>
            <a:r>
              <a:rPr lang="en-GB" dirty="0" smtClean="0"/>
              <a:t>?</a:t>
            </a:r>
          </a:p>
          <a:p>
            <a:endParaRPr lang="en-GB" dirty="0"/>
          </a:p>
          <a:p>
            <a:r>
              <a:rPr lang="en-GB" u="sng" dirty="0">
                <a:hlinkClick r:id="rId2"/>
              </a:rPr>
              <a:t>http://www.youtube.com/watch?v=r0Zu-IJ30M0</a:t>
            </a:r>
          </a:p>
          <a:p>
            <a:endParaRPr lang="en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Protein Supplements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Evidence is inconsistent!</a:t>
            </a:r>
          </a:p>
          <a:p>
            <a:r>
              <a:rPr lang="en-GB" dirty="0" smtClean="0"/>
              <a:t>Text book states there is no evidence to say performers need to take more than what is required in a balanced diet.</a:t>
            </a:r>
          </a:p>
          <a:p>
            <a:r>
              <a:rPr lang="en-GB" dirty="0" smtClean="0"/>
              <a:t>Some studies state they need to take double!</a:t>
            </a:r>
          </a:p>
          <a:p>
            <a:r>
              <a:rPr lang="en-GB" dirty="0" smtClean="0"/>
              <a:t>Excess protein filtered by liver and kidney; long term effects?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Protein drinks build muscle?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i="1" dirty="0" smtClean="0"/>
              <a:t>‘Amino acid supplementation in any form has not been shown by adequate experimental design and methodology to increase muscle mass or significantly improve muscle strength, power or endurance.’</a:t>
            </a:r>
          </a:p>
          <a:p>
            <a:pPr algn="ctr">
              <a:buNone/>
            </a:pPr>
            <a:r>
              <a:rPr lang="en-GB" b="1" i="1" dirty="0" err="1" smtClean="0"/>
              <a:t>MCArdle</a:t>
            </a:r>
            <a:r>
              <a:rPr lang="en-GB" b="1" i="1" dirty="0" smtClean="0"/>
              <a:t> &amp; </a:t>
            </a:r>
            <a:r>
              <a:rPr lang="en-GB" b="1" i="1" dirty="0" err="1" smtClean="0"/>
              <a:t>Katch</a:t>
            </a:r>
            <a:r>
              <a:rPr lang="en-GB" b="1" i="1" dirty="0" smtClean="0"/>
              <a:t> 1996</a:t>
            </a:r>
            <a:endParaRPr lang="en-GB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Herbal Remedies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Based on use of plant and plant extracts </a:t>
            </a:r>
          </a:p>
          <a:p>
            <a:r>
              <a:rPr lang="en-GB" dirty="0" smtClean="0"/>
              <a:t>Used alongside and instead of modern treatments</a:t>
            </a:r>
          </a:p>
          <a:p>
            <a:r>
              <a:rPr lang="en-GB" dirty="0" smtClean="0"/>
              <a:t>Oils and fusions..</a:t>
            </a:r>
          </a:p>
          <a:p>
            <a:r>
              <a:rPr lang="en-GB" dirty="0" smtClean="0"/>
              <a:t>Outcome of the use of these is unclear </a:t>
            </a:r>
          </a:p>
          <a:p>
            <a:r>
              <a:rPr lang="en-GB" dirty="0" smtClean="0"/>
              <a:t>Arnica can relive muscle soreness, other no benefit</a:t>
            </a:r>
          </a:p>
          <a:p>
            <a:r>
              <a:rPr lang="en-GB" dirty="0" smtClean="0"/>
              <a:t>Chinese government and athletes 1990’s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Caffeine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Natural stimulant found in tea, coffee,</a:t>
            </a:r>
          </a:p>
          <a:p>
            <a:pPr>
              <a:buNone/>
            </a:pPr>
            <a:r>
              <a:rPr lang="en-GB" dirty="0" smtClean="0"/>
              <a:t> cola, chocolate and some prescription</a:t>
            </a:r>
          </a:p>
          <a:p>
            <a:pPr>
              <a:buNone/>
            </a:pPr>
            <a:r>
              <a:rPr lang="en-GB" dirty="0" smtClean="0"/>
              <a:t> medicines.</a:t>
            </a:r>
          </a:p>
          <a:p>
            <a:r>
              <a:rPr lang="en-GB" dirty="0" smtClean="0"/>
              <a:t>The evidence...</a:t>
            </a:r>
          </a:p>
          <a:p>
            <a:r>
              <a:rPr lang="en-GB" dirty="0" smtClean="0"/>
              <a:t>Can extend prolonged aerobic exercise by increasing the use of fats to provided energy- saving glycogen store.</a:t>
            </a:r>
          </a:p>
          <a:p>
            <a:r>
              <a:rPr lang="en-GB" dirty="0" smtClean="0"/>
              <a:t>Less evident in those regularly taking caffeine or on high car diet.</a:t>
            </a:r>
          </a:p>
          <a:p>
            <a:endParaRPr lang="en-GB" dirty="0"/>
          </a:p>
        </p:txBody>
      </p:sp>
      <p:pic>
        <p:nvPicPr>
          <p:cNvPr id="4" name="Picture 3" descr="CaffineC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15206" y="285728"/>
            <a:ext cx="1619246" cy="2252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Caffeine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/>
              <a:t>Primarily used by endurance athletes/ games players </a:t>
            </a:r>
          </a:p>
          <a:p>
            <a:pPr lvl="1"/>
            <a:r>
              <a:rPr lang="en-GB" u="sng" dirty="0"/>
              <a:t>Benefit</a:t>
            </a:r>
            <a:endParaRPr lang="en-GB" dirty="0"/>
          </a:p>
          <a:p>
            <a:pPr lvl="0"/>
            <a:r>
              <a:rPr lang="en-GB" dirty="0"/>
              <a:t>Stimulant</a:t>
            </a:r>
          </a:p>
          <a:p>
            <a:pPr lvl="0"/>
            <a:r>
              <a:rPr lang="en-GB" dirty="0"/>
              <a:t>Increased mental alertness</a:t>
            </a:r>
          </a:p>
          <a:p>
            <a:pPr lvl="0"/>
            <a:r>
              <a:rPr lang="en-GB" dirty="0"/>
              <a:t>Reduces effects of fatigue</a:t>
            </a:r>
          </a:p>
          <a:p>
            <a:pPr lvl="0"/>
            <a:r>
              <a:rPr lang="en-GB" dirty="0"/>
              <a:t>Allows performer to continue at a higher intensity for a longer duration</a:t>
            </a:r>
          </a:p>
          <a:p>
            <a:pPr lvl="0"/>
            <a:r>
              <a:rPr lang="en-GB" dirty="0"/>
              <a:t>Reacts quicker to aspects n the pitch/ track</a:t>
            </a:r>
          </a:p>
          <a:p>
            <a:pPr lvl="0"/>
            <a:r>
              <a:rPr lang="en-GB" dirty="0"/>
              <a:t>Overall leading to a higher level of performance. </a:t>
            </a:r>
          </a:p>
          <a:p>
            <a:pPr lvl="1"/>
            <a:r>
              <a:rPr lang="en-GB" u="sng" dirty="0"/>
              <a:t>Drawback</a:t>
            </a:r>
            <a:endParaRPr lang="en-GB" dirty="0"/>
          </a:p>
          <a:p>
            <a:pPr lvl="0"/>
            <a:r>
              <a:rPr lang="en-GB" dirty="0"/>
              <a:t>Loss of fine control</a:t>
            </a:r>
          </a:p>
          <a:p>
            <a:pPr lvl="0"/>
            <a:r>
              <a:rPr lang="en-GB" dirty="0"/>
              <a:t>Against rules of moist sports in large amounts</a:t>
            </a:r>
          </a:p>
        </p:txBody>
      </p:sp>
      <p:pic>
        <p:nvPicPr>
          <p:cNvPr id="4" name="Picture 3" descr="imagesCAG86LY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5286388"/>
            <a:ext cx="1190625" cy="12096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Research Articles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http://www.jissn.com/</a:t>
            </a:r>
            <a:endParaRPr lang="en-GB" dirty="0"/>
          </a:p>
        </p:txBody>
      </p:sp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57686" y="2500306"/>
            <a:ext cx="4028416" cy="1476383"/>
          </a:xfrm>
          <a:prstGeom prst="rect">
            <a:avLst/>
          </a:prstGeom>
        </p:spPr>
      </p:pic>
      <p:pic>
        <p:nvPicPr>
          <p:cNvPr id="5" name="Picture 4" descr="untitled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910" y="3714752"/>
            <a:ext cx="3439901" cy="18811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Bicarbonate of Soda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Soda Loading- delay onset of fatigue when a performer is engaged in prolonged anaerobic exercise. </a:t>
            </a:r>
          </a:p>
          <a:p>
            <a:r>
              <a:rPr lang="en-GB" dirty="0" smtClean="0"/>
              <a:t>Natural bicarbonate supply is part of the body’s buffering system against acidity. </a:t>
            </a:r>
          </a:p>
          <a:p>
            <a:r>
              <a:rPr lang="en-GB" dirty="0" smtClean="0"/>
              <a:t>More bicarbonate- mop up more H+ ions, fatigue delayed- use anaerobic system for longer. So increased buffering</a:t>
            </a:r>
          </a:p>
          <a:p>
            <a:r>
              <a:rPr lang="en-GB" dirty="0" smtClean="0"/>
              <a:t>Delayed OBLA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Bicarbonate of Soda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Benefit events 1-7 </a:t>
            </a:r>
            <a:r>
              <a:rPr lang="en-GB" dirty="0" err="1" smtClean="0"/>
              <a:t>mins</a:t>
            </a:r>
            <a:r>
              <a:rPr lang="en-GB" dirty="0" smtClean="0"/>
              <a:t> or repeated anaerobic bursts</a:t>
            </a:r>
          </a:p>
          <a:p>
            <a:r>
              <a:rPr lang="en-GB" dirty="0" smtClean="0"/>
              <a:t>Calculate amount to be taken and divide into five doses taken at 30 minute intervals 3 hours before competition</a:t>
            </a:r>
          </a:p>
          <a:p>
            <a:pPr lvl="0"/>
            <a:r>
              <a:rPr lang="en-GB" dirty="0"/>
              <a:t>Sprinters/ endurance</a:t>
            </a:r>
          </a:p>
          <a:p>
            <a:pPr lvl="1"/>
            <a:r>
              <a:rPr lang="en-GB" u="sng" dirty="0"/>
              <a:t>Benefit</a:t>
            </a:r>
            <a:endParaRPr lang="en-GB" dirty="0"/>
          </a:p>
          <a:p>
            <a:pPr lvl="0"/>
            <a:r>
              <a:rPr lang="en-GB" dirty="0"/>
              <a:t>Increases buffering of lactate                      </a:t>
            </a:r>
          </a:p>
          <a:p>
            <a:pPr lvl="0"/>
            <a:r>
              <a:rPr lang="en-GB" dirty="0"/>
              <a:t>Delays the onset of blood lactate accumulation </a:t>
            </a:r>
          </a:p>
          <a:p>
            <a:pPr lvl="0"/>
            <a:r>
              <a:rPr lang="en-GB" dirty="0"/>
              <a:t>Enables performer to maintain intensity for a longer duration </a:t>
            </a:r>
          </a:p>
          <a:p>
            <a:pPr lvl="1"/>
            <a:r>
              <a:rPr lang="en-GB" u="sng" dirty="0"/>
              <a:t>Drawbacks</a:t>
            </a:r>
            <a:endParaRPr lang="en-GB" dirty="0"/>
          </a:p>
          <a:p>
            <a:pPr lvl="0"/>
            <a:r>
              <a:rPr lang="en-GB" dirty="0"/>
              <a:t>May cause vomiting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100% ME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UK Sport- </a:t>
            </a:r>
          </a:p>
          <a:p>
            <a:r>
              <a:rPr lang="en-GB" dirty="0" smtClean="0">
                <a:hlinkClick r:id="rId2" action="ppaction://hlinksldjump"/>
              </a:rPr>
              <a:t>http://www.ukad.org.uk/pages/athlete-zone</a:t>
            </a:r>
            <a:endParaRPr lang="en-GB" dirty="0"/>
          </a:p>
        </p:txBody>
      </p:sp>
      <p:pic>
        <p:nvPicPr>
          <p:cNvPr id="4" name="Picture 3" descr="imagesCA93IDC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50" y="3429000"/>
            <a:ext cx="3332560" cy="17097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Exam Question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order to optimise performance, athletes may take supplements.</a:t>
            </a:r>
          </a:p>
          <a:p>
            <a:r>
              <a:rPr lang="en-GB" dirty="0" smtClean="0"/>
              <a:t>Discuss the potential benefits and harmful effects to an athletes in taking caffeine, </a:t>
            </a:r>
            <a:r>
              <a:rPr lang="en-GB" dirty="0" err="1" smtClean="0"/>
              <a:t>creatine</a:t>
            </a:r>
            <a:r>
              <a:rPr lang="en-GB" dirty="0" smtClean="0"/>
              <a:t> and sodium bicarbonate supplements </a:t>
            </a:r>
          </a:p>
          <a:p>
            <a:pPr algn="r">
              <a:buNone/>
            </a:pPr>
            <a:r>
              <a:rPr lang="en-GB" dirty="0" smtClean="0"/>
              <a:t>(14 marks)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claims...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has been a massive growth in the amount of food supplements available to athletes.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~Herb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16" y="2571744"/>
            <a:ext cx="1428760" cy="1828813"/>
          </a:xfrm>
          <a:prstGeom prst="rect">
            <a:avLst/>
          </a:prstGeom>
        </p:spPr>
      </p:pic>
      <p:pic>
        <p:nvPicPr>
          <p:cNvPr id="5" name="Picture 4" descr="creati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3286124"/>
            <a:ext cx="1538290" cy="1228151"/>
          </a:xfrm>
          <a:prstGeom prst="rect">
            <a:avLst/>
          </a:prstGeom>
        </p:spPr>
      </p:pic>
      <p:pic>
        <p:nvPicPr>
          <p:cNvPr id="6" name="Picture 5" descr="drink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01028" y="2833687"/>
            <a:ext cx="1475810" cy="1452569"/>
          </a:xfrm>
          <a:prstGeom prst="rect">
            <a:avLst/>
          </a:prstGeom>
        </p:spPr>
      </p:pic>
      <p:pic>
        <p:nvPicPr>
          <p:cNvPr id="7" name="Picture 6" descr="protei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7818" y="4500570"/>
            <a:ext cx="1557341" cy="1823913"/>
          </a:xfrm>
          <a:prstGeom prst="rect">
            <a:avLst/>
          </a:prstGeom>
        </p:spPr>
      </p:pic>
      <p:pic>
        <p:nvPicPr>
          <p:cNvPr id="8" name="Picture 7" descr="vitamin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28794" y="4714884"/>
            <a:ext cx="1238252" cy="1857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u="sng" dirty="0" smtClean="0"/>
              <a:t>Do we need to take them?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76872"/>
            <a:ext cx="4812003" cy="336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865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u="sng" dirty="0" smtClean="0"/>
              <a:t>So why do athletes take them?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Perceived benefits include being able to train herder for longer, heal injuries and enhance energy systems.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http://</a:t>
            </a:r>
            <a:r>
              <a:rPr lang="en-GB" dirty="0">
                <a:hlinkClick r:id="rId2"/>
              </a:rPr>
              <a:t>www.youtube.com/watch?v=xyGhmBFaFng</a:t>
            </a:r>
            <a:endParaRPr lang="en-GB" dirty="0" smtClean="0"/>
          </a:p>
          <a:p>
            <a:r>
              <a:rPr lang="en-GB" dirty="0" smtClean="0"/>
              <a:t>By taking them athletes risk taking something on the UK Sport banned list. 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5013176"/>
            <a:ext cx="285750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6241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performers take food supplements they run the risk of taking something that is on UK Sports banned substances list.</a:t>
            </a:r>
          </a:p>
          <a:p>
            <a:r>
              <a:rPr lang="en-GB" dirty="0" smtClean="0"/>
              <a:t>2003- IOC tested 640 supplements and found 20% contained banned substances.</a:t>
            </a:r>
          </a:p>
          <a:p>
            <a:r>
              <a:rPr lang="en-GB" dirty="0" smtClean="0"/>
              <a:t>Prohibited list...WADA</a:t>
            </a:r>
          </a:p>
          <a:p>
            <a:r>
              <a:rPr lang="en-GB" dirty="0"/>
              <a:t>http://list.wada-ama.org/prohibited-all-times/prohibited-substances/</a:t>
            </a:r>
            <a:endParaRPr lang="en-GB" dirty="0" smtClean="0"/>
          </a:p>
        </p:txBody>
      </p:sp>
      <p:pic>
        <p:nvPicPr>
          <p:cNvPr id="4" name="Picture 3" descr="uk s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428604"/>
            <a:ext cx="1918277" cy="8667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Sport states...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‘UK athletes are advised to be cautious and vigilant in their choice to use any supplement.  No guarantee can be given that any particular supplement, including vitamins and minerals, </a:t>
            </a:r>
            <a:r>
              <a:rPr lang="en-GB" i="1" dirty="0" err="1" smtClean="0"/>
              <a:t>ergogenic</a:t>
            </a:r>
            <a:r>
              <a:rPr lang="en-GB" i="1" dirty="0" smtClean="0"/>
              <a:t> aids and herbal remedies, is free from Prohibited Substances.’</a:t>
            </a:r>
            <a:endParaRPr lang="en-GB" i="1" dirty="0"/>
          </a:p>
        </p:txBody>
      </p:sp>
      <p:pic>
        <p:nvPicPr>
          <p:cNvPr id="4" name="Picture 3" descr="uk spo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4786322"/>
            <a:ext cx="2708779" cy="12239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err="1" smtClean="0"/>
              <a:t>Ergogenic</a:t>
            </a:r>
            <a:r>
              <a:rPr lang="en-GB" u="sng" dirty="0" smtClean="0"/>
              <a:t> Aids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b="1" i="1" dirty="0" smtClean="0"/>
              <a:t>Any training technique, mechanical devise, nutritional practise, pharmacological method, or psychological technique that can improve exercise performance capacity or enhance training adaptations</a:t>
            </a:r>
            <a:endParaRPr lang="en-GB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err="1" smtClean="0"/>
              <a:t>Creatine</a:t>
            </a:r>
            <a:r>
              <a:rPr lang="en-GB" u="sng" dirty="0" smtClean="0"/>
              <a:t> 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Plays a role in providing the energy for rapid muscular contractions and maximal work over a short period of time. </a:t>
            </a:r>
          </a:p>
          <a:p>
            <a:r>
              <a:rPr lang="en-GB" dirty="0"/>
              <a:t>Taken as a daily supplement in form of powder or tablets. </a:t>
            </a:r>
          </a:p>
          <a:p>
            <a:r>
              <a:rPr lang="en-GB" dirty="0"/>
              <a:t>Raises bodies supply of </a:t>
            </a:r>
            <a:r>
              <a:rPr lang="en-GB" dirty="0" err="1"/>
              <a:t>Creatine</a:t>
            </a:r>
            <a:r>
              <a:rPr lang="en-GB" dirty="0"/>
              <a:t> – </a:t>
            </a:r>
            <a:r>
              <a:rPr lang="en-GB" dirty="0" err="1"/>
              <a:t>Phospocreatine</a:t>
            </a:r>
            <a:r>
              <a:rPr lang="en-GB" dirty="0"/>
              <a:t> broken down to releases energy to re synthesis ATP.</a:t>
            </a:r>
          </a:p>
          <a:p>
            <a:r>
              <a:rPr lang="en-GB" dirty="0"/>
              <a:t>High doses (20 grams a day) does appear to increase levels of </a:t>
            </a:r>
            <a:r>
              <a:rPr lang="en-GB" dirty="0" err="1"/>
              <a:t>Creatine</a:t>
            </a:r>
            <a:r>
              <a:rPr lang="en-GB" dirty="0"/>
              <a:t> in muscles.</a:t>
            </a:r>
          </a:p>
          <a:p>
            <a:r>
              <a:rPr lang="en-GB" dirty="0"/>
              <a:t>However the evidence is mixed</a:t>
            </a:r>
          </a:p>
          <a:p>
            <a:r>
              <a:rPr lang="en-GB" dirty="0"/>
              <a:t>Only been around for 10 years so no long term studies yet</a:t>
            </a:r>
          </a:p>
          <a:p>
            <a:r>
              <a:rPr lang="en-GB" dirty="0"/>
              <a:t>Excreted via kidneys so renal damage</a:t>
            </a:r>
          </a:p>
          <a:p>
            <a:r>
              <a:rPr lang="en-GB" dirty="0"/>
              <a:t>Not banned by UK sports </a:t>
            </a:r>
          </a:p>
          <a:p>
            <a:endParaRPr lang="en-GB" dirty="0" smtClean="0"/>
          </a:p>
        </p:txBody>
      </p:sp>
      <p:pic>
        <p:nvPicPr>
          <p:cNvPr id="4" name="Picture 3" descr="creat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43076" y="188640"/>
            <a:ext cx="1533160" cy="1224055"/>
          </a:xfrm>
          <a:prstGeom prst="rect">
            <a:avLst/>
          </a:prstGeom>
        </p:spPr>
      </p:pic>
      <p:pic>
        <p:nvPicPr>
          <p:cNvPr id="5" name="Picture 4" descr="wom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188640"/>
            <a:ext cx="1697865" cy="12666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err="1" smtClean="0"/>
              <a:t>Creatine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dirty="0"/>
              <a:t>Sprinters/intense exercise/ sprinting/weight lifting</a:t>
            </a:r>
          </a:p>
          <a:p>
            <a:pPr lvl="1"/>
            <a:r>
              <a:rPr lang="en-GB" u="sng" dirty="0"/>
              <a:t>Benefit</a:t>
            </a:r>
            <a:endParaRPr lang="en-GB" dirty="0"/>
          </a:p>
          <a:p>
            <a:pPr lvl="0"/>
            <a:r>
              <a:rPr lang="en-GB" dirty="0"/>
              <a:t>Increase phosphocreatine stores</a:t>
            </a:r>
          </a:p>
          <a:p>
            <a:pPr lvl="0"/>
            <a:r>
              <a:rPr lang="en-GB" dirty="0"/>
              <a:t>Increase amount of energy supply form this system</a:t>
            </a:r>
          </a:p>
          <a:p>
            <a:pPr lvl="0"/>
            <a:r>
              <a:rPr lang="en-GB" dirty="0"/>
              <a:t>Able to perform maximally for longer. Leading to increased performance. </a:t>
            </a:r>
          </a:p>
          <a:p>
            <a:pPr lvl="1"/>
            <a:r>
              <a:rPr lang="en-GB" u="sng" dirty="0"/>
              <a:t>Drawback</a:t>
            </a:r>
            <a:endParaRPr lang="en-GB" dirty="0"/>
          </a:p>
          <a:p>
            <a:pPr lvl="0"/>
            <a:r>
              <a:rPr lang="en-GB" dirty="0"/>
              <a:t>Water retention</a:t>
            </a:r>
          </a:p>
          <a:p>
            <a:pPr lvl="0"/>
            <a:r>
              <a:rPr lang="en-GB" dirty="0"/>
              <a:t>Vomiting, diarrhoea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91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306</TotalTime>
  <Words>747</Words>
  <Application>Microsoft Office PowerPoint</Application>
  <PresentationFormat>On-screen Show (4:3)</PresentationFormat>
  <Paragraphs>97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Food supplements</vt:lpstr>
      <vt:lpstr>The claims...</vt:lpstr>
      <vt:lpstr>Do we need to take them? </vt:lpstr>
      <vt:lpstr>So why do athletes take them? </vt:lpstr>
      <vt:lpstr>PowerPoint Presentation</vt:lpstr>
      <vt:lpstr>UK Sport states...</vt:lpstr>
      <vt:lpstr>Ergogenic Aids</vt:lpstr>
      <vt:lpstr>Creatine </vt:lpstr>
      <vt:lpstr>Creatine</vt:lpstr>
      <vt:lpstr>Protein Supplements </vt:lpstr>
      <vt:lpstr>Protein drinks build muscle?</vt:lpstr>
      <vt:lpstr>Herbal Remedies</vt:lpstr>
      <vt:lpstr>Caffeine</vt:lpstr>
      <vt:lpstr>Caffeine </vt:lpstr>
      <vt:lpstr>Research Articles</vt:lpstr>
      <vt:lpstr>Bicarbonate of Soda</vt:lpstr>
      <vt:lpstr>Bicarbonate of Soda</vt:lpstr>
      <vt:lpstr>100% ME</vt:lpstr>
      <vt:lpstr>Exam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supplements</dc:title>
  <dc:creator>NikkiTim</dc:creator>
  <cp:lastModifiedBy>Nicola Wilkins</cp:lastModifiedBy>
  <cp:revision>22</cp:revision>
  <cp:lastPrinted>2013-11-22T12:04:36Z</cp:lastPrinted>
  <dcterms:created xsi:type="dcterms:W3CDTF">2010-02-03T20:10:56Z</dcterms:created>
  <dcterms:modified xsi:type="dcterms:W3CDTF">2014-02-23T15:41:15Z</dcterms:modified>
</cp:coreProperties>
</file>