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8" r:id="rId4"/>
    <p:sldId id="280" r:id="rId5"/>
    <p:sldId id="288" r:id="rId6"/>
    <p:sldId id="28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5" r:id="rId28"/>
    <p:sldId id="281" r:id="rId29"/>
    <p:sldId id="286" r:id="rId30"/>
    <p:sldId id="287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12B9-6656-457E-A9DC-C4EAC16EFA13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07683-A78A-4037-A75E-0A33DB6F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2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FCFC50-6551-450E-B77E-BFFD78E5668D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5A6C73-DEDA-4B5B-98DC-17A4733C19A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u="sng" dirty="0" smtClean="0"/>
              <a:t>Fitness Tests</a:t>
            </a:r>
            <a:endParaRPr lang="en-GB" sz="3200" b="1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Section B-Exercise </a:t>
            </a:r>
            <a:r>
              <a:rPr lang="en-GB" dirty="0"/>
              <a:t>P</a:t>
            </a:r>
            <a:r>
              <a:rPr lang="en-GB" dirty="0" smtClean="0"/>
              <a:t>hysiology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651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495361"/>
              </p:ext>
            </p:extLst>
          </p:nvPr>
        </p:nvGraphicFramePr>
        <p:xfrm>
          <a:off x="467544" y="1844824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Easy</a:t>
                      </a:r>
                      <a:r>
                        <a:rPr lang="en-GB" baseline="0" dirty="0" smtClean="0"/>
                        <a:t> testing 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 sports specific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Little equipment needed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Most sports need dynamic balance not static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Balance</a:t>
            </a:r>
            <a:endParaRPr lang="en-GB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564507" cy="20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Test- Sit and Reach test</a:t>
            </a:r>
          </a:p>
          <a:p>
            <a:r>
              <a:rPr lang="en-GB" dirty="0" smtClean="0"/>
              <a:t>Sitting position, legs outstretched, knees locked and feet flat against the box. Shoes off</a:t>
            </a:r>
          </a:p>
          <a:p>
            <a:r>
              <a:rPr lang="en-GB" dirty="0" smtClean="0"/>
              <a:t>Reach forward pushing the cursor along the box and hold for 2 second count</a:t>
            </a:r>
          </a:p>
          <a:p>
            <a:r>
              <a:rPr lang="en-GB" dirty="0" smtClean="0"/>
              <a:t>No bouncing or jerking allowed</a:t>
            </a:r>
          </a:p>
          <a:p>
            <a:r>
              <a:rPr lang="en-GB" dirty="0" smtClean="0"/>
              <a:t>Record the highest score from three</a:t>
            </a:r>
          </a:p>
          <a:p>
            <a:r>
              <a:rPr lang="en-GB" dirty="0" smtClean="0"/>
              <a:t>Greater distance= greater flexibility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Flexibility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629537"/>
              </p:ext>
            </p:extLst>
          </p:nvPr>
        </p:nvGraphicFramePr>
        <p:xfrm>
          <a:off x="457200" y="15240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Easy testing</a:t>
                      </a:r>
                      <a:r>
                        <a:rPr lang="en-GB" baseline="0" dirty="0" smtClean="0"/>
                        <a:t> procedure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Only measures flexibility</a:t>
                      </a:r>
                      <a:r>
                        <a:rPr lang="en-GB" baseline="0" dirty="0" smtClean="0"/>
                        <a:t> of lower back and hamstrings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Little equipment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Extend of</a:t>
                      </a:r>
                      <a:r>
                        <a:rPr lang="en-GB" baseline="0" dirty="0" smtClean="0"/>
                        <a:t> warm up will affect results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Variations in limb length makes comparison</a:t>
                      </a:r>
                      <a:r>
                        <a:rPr lang="en-GB" baseline="0" dirty="0" smtClean="0"/>
                        <a:t> difficult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Flexibility </a:t>
            </a:r>
            <a:endParaRPr lang="en-GB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6098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Test- 30m sprint test</a:t>
            </a:r>
          </a:p>
          <a:p>
            <a:r>
              <a:rPr lang="en-GB" dirty="0" smtClean="0"/>
              <a:t>From a 1m flying start, the time taken for the performer to cover the 30m distance is recorded.</a:t>
            </a:r>
          </a:p>
          <a:p>
            <a:r>
              <a:rPr lang="en-GB" dirty="0" smtClean="0"/>
              <a:t>Time taken in seconds to cover distance- quicker= better speed.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Speed 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1526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661721"/>
              </p:ext>
            </p:extLst>
          </p:nvPr>
        </p:nvGraphicFramePr>
        <p:xfrm>
          <a:off x="457200" y="15240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Easy testing procedure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Manual timing can be affected by human error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Little equipment</a:t>
                      </a:r>
                      <a:r>
                        <a:rPr lang="en-GB" baseline="0" dirty="0" smtClean="0"/>
                        <a:t> needed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Running surface and weather can affect results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 sports specific as most are multidirectional.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Speed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3430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 1- sergeant jump</a:t>
            </a:r>
          </a:p>
          <a:p>
            <a:r>
              <a:rPr lang="en-GB" dirty="0" smtClean="0"/>
              <a:t>Preparation- licks or chalks fingers</a:t>
            </a:r>
          </a:p>
          <a:p>
            <a:r>
              <a:rPr lang="en-GB" dirty="0" smtClean="0"/>
              <a:t>Pre jump makes a mark on the wall as high as they can reach.</a:t>
            </a:r>
          </a:p>
          <a:p>
            <a:r>
              <a:rPr lang="en-GB" dirty="0" smtClean="0"/>
              <a:t>Jumps as high as possible</a:t>
            </a:r>
          </a:p>
          <a:p>
            <a:r>
              <a:rPr lang="en-GB" dirty="0" smtClean="0"/>
              <a:t>Distance above stretch height= power measure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Power </a:t>
            </a:r>
            <a:endParaRPr lang="en-GB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74573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 2- </a:t>
            </a:r>
            <a:r>
              <a:rPr lang="en-GB" b="1" u="sng" dirty="0"/>
              <a:t>S</a:t>
            </a:r>
            <a:r>
              <a:rPr lang="en-GB" b="1" u="sng" dirty="0" smtClean="0"/>
              <a:t>tanding broad jump</a:t>
            </a:r>
          </a:p>
          <a:p>
            <a:r>
              <a:rPr lang="en-GB" dirty="0" smtClean="0"/>
              <a:t>Subject jumps as far as possible horizontally </a:t>
            </a:r>
          </a:p>
          <a:p>
            <a:r>
              <a:rPr lang="en-GB" dirty="0" smtClean="0"/>
              <a:t>Stand behind a marker</a:t>
            </a:r>
          </a:p>
          <a:p>
            <a:r>
              <a:rPr lang="en-GB" dirty="0" smtClean="0"/>
              <a:t>Two footed take off and two footed landing</a:t>
            </a:r>
          </a:p>
          <a:p>
            <a:r>
              <a:rPr lang="en-GB" dirty="0" smtClean="0"/>
              <a:t>Distance between start line and nearest heel is recorded.</a:t>
            </a:r>
          </a:p>
          <a:p>
            <a:r>
              <a:rPr lang="en-GB" dirty="0" smtClean="0"/>
              <a:t>Best score from three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Power </a:t>
            </a:r>
            <a:endParaRPr lang="en-GB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660401" cy="16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94436"/>
              </p:ext>
            </p:extLst>
          </p:nvPr>
        </p:nvGraphicFramePr>
        <p:xfrm>
          <a:off x="539552" y="213285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Quick and easy testing procedure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Only</a:t>
                      </a:r>
                      <a:r>
                        <a:rPr lang="en-GB" baseline="0" dirty="0" smtClean="0"/>
                        <a:t> predicts leg power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Little equipment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Depended</a:t>
                      </a:r>
                      <a:r>
                        <a:rPr lang="en-GB" baseline="0" dirty="0" smtClean="0"/>
                        <a:t> on technique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Power </a:t>
            </a:r>
            <a:endParaRPr lang="en-GB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540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effectLst/>
              </a:rPr>
              <a:t>Strength</a:t>
            </a:r>
            <a:endParaRPr lang="en-GB" b="1" u="sng" dirty="0">
              <a:effectLst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560638" y="9686925"/>
            <a:ext cx="4875212" cy="25050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Tests-Handgrip </a:t>
            </a:r>
            <a:r>
              <a:rPr lang="en-GB" b="1" u="sng" dirty="0"/>
              <a:t>Dynamometer or 1 rep Max Test</a:t>
            </a:r>
            <a:r>
              <a:rPr lang="en-GB" b="1" u="sng" dirty="0" smtClean="0"/>
              <a:t>.</a:t>
            </a:r>
          </a:p>
          <a:p>
            <a:r>
              <a:rPr lang="en-GB" dirty="0"/>
              <a:t>Having adjusted the grip for hand size, the performer holds the dynamometer in one hand at shoulder height.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subject brings the dynamometer down to their side while squeezing the handle. </a:t>
            </a:r>
            <a:endParaRPr lang="en-GB" dirty="0" smtClean="0"/>
          </a:p>
          <a:p>
            <a:r>
              <a:rPr lang="en-GB" dirty="0" smtClean="0"/>
              <a:t>Record </a:t>
            </a:r>
            <a:r>
              <a:rPr lang="en-GB" dirty="0"/>
              <a:t>the highest reading from three attempts for both dominant and non-dominant hand.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152"/>
            <a:ext cx="1110111" cy="14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08639"/>
              </p:ext>
            </p:extLst>
          </p:nvPr>
        </p:nvGraphicFramePr>
        <p:xfrm>
          <a:off x="457200" y="1524000"/>
          <a:ext cx="8229600" cy="26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4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testing 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Erroneous adjusting of the handgrip can affect the results.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equipment needed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test only gives an indication of the strength of the handgrip and forearm.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should be taken if using handgrip scores to comment on general body strength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Strength </a:t>
            </a:r>
            <a:endParaRPr lang="en-GB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85" y="4467225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the strengths and weaknesses of the performance/ performer.</a:t>
            </a:r>
          </a:p>
          <a:p>
            <a:r>
              <a:rPr lang="en-GB" dirty="0" smtClean="0"/>
              <a:t>Used as a starting level of fitness</a:t>
            </a:r>
          </a:p>
          <a:p>
            <a:r>
              <a:rPr lang="en-GB" dirty="0" smtClean="0"/>
              <a:t>Able to compare against the norms of the group </a:t>
            </a:r>
          </a:p>
          <a:p>
            <a:r>
              <a:rPr lang="en-GB" dirty="0" smtClean="0"/>
              <a:t>Helps motivate the performer/ set goals to achieve</a:t>
            </a:r>
          </a:p>
          <a:p>
            <a:r>
              <a:rPr lang="en-GB" dirty="0" smtClean="0"/>
              <a:t>Provides variety to training programme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Reasons for Fitness Testing</a:t>
            </a:r>
            <a:endParaRPr lang="en-GB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9322"/>
            <a:ext cx="2056631" cy="17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19274">
            <a:off x="6347589" y="593383"/>
            <a:ext cx="2836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WHY??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Test- Anderson ball toss test</a:t>
            </a:r>
          </a:p>
          <a:p>
            <a:r>
              <a:rPr lang="en-GB" dirty="0"/>
              <a:t>A mark is placed 2 meters from the wall.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person stands behind the line and faces the wall.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ball is thrown from one hand in an underarm action against the wall, and attempted to be caught with the opposite hand.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ball is then thrown back against the wall and caught with the initial hand.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test continues for 30 seconds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Coordination </a:t>
            </a:r>
            <a:endParaRPr lang="en-GB" b="1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63" y="548680"/>
            <a:ext cx="1646736" cy="15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16890"/>
              </p:ext>
            </p:extLst>
          </p:nvPr>
        </p:nvGraphicFramePr>
        <p:xfrm>
          <a:off x="457200" y="15240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 equipment and costs are involved in conducting this test</a:t>
                      </a:r>
                    </a:p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catch the ball can be affected by how hard and straight the ball is thrown to the wall. 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self-administered.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test results may be skewed if the subject 'flukes' a few catches, so repeating the test a few times may result in more accurate results.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may want to draw a target on the wall to help with throwing accuracy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Coordination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Stamina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Test- Multi stage fitness test </a:t>
            </a:r>
          </a:p>
          <a:p>
            <a:r>
              <a:rPr lang="en-GB" dirty="0"/>
              <a:t>Performers run the 20m distance in time to the bleeps emitted from the CD.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should aim to place their foot on or over the line as the bleep sounds. </a:t>
            </a:r>
            <a:endParaRPr lang="en-GB" dirty="0" smtClean="0"/>
          </a:p>
          <a:p>
            <a:r>
              <a:rPr lang="en-GB" dirty="0" smtClean="0"/>
              <a:t>After </a:t>
            </a:r>
            <a:r>
              <a:rPr lang="en-GB" dirty="0"/>
              <a:t>every minute, the time interval between the bleeps decreases and the performer must increase his or her running speed accordingly. </a:t>
            </a:r>
            <a:endParaRPr lang="en-GB" dirty="0" smtClean="0"/>
          </a:p>
          <a:p>
            <a:r>
              <a:rPr lang="en-GB" dirty="0" smtClean="0"/>
              <a:t>Performers </a:t>
            </a:r>
            <a:r>
              <a:rPr lang="en-GB" dirty="0"/>
              <a:t>must continue to run in time to the bleeps until they can no longer keep up (exhaustion).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judged to be when the performer fails to make it to the line as the bleep sounds. At this point, the level and shuttle number attained are recorded.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609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80810"/>
              </p:ext>
            </p:extLst>
          </p:nvPr>
        </p:nvGraphicFramePr>
        <p:xfrm>
          <a:off x="457200" y="15240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testing procedure. 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test is only a prediction of VO2max, not an absolute measure.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Standardised data that easily converts into a predicted VO2max score.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test is maximal and to exhaustion, and is therefore dependent upon the performer’s level of motivation.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groups can be tested at the same time.</a:t>
                      </a:r>
                    </a:p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test involves a running action, it may favour runners. Test scores for swimmers and cyclists may be distorted.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Stamina </a:t>
            </a:r>
            <a:endParaRPr lang="en-GB" b="1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85" y="47251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Test- NCF Abdominal conditioning test </a:t>
            </a:r>
          </a:p>
          <a:p>
            <a:r>
              <a:rPr lang="en-GB" dirty="0"/>
              <a:t>Thoroughly warm up. Follow the instructions on the CD. Subjects are required to perform as many sit-ups as possible while keeping in time with the signals emitted from the CD.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partner counts the number of sit-ups completed and times the duration of the work period.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test should be halted when the performer can no longer keep in time with the signals or when their technique deteriorates.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Muscular </a:t>
            </a:r>
            <a:r>
              <a:rPr lang="en-GB" b="1" u="sng" dirty="0"/>
              <a:t>E</a:t>
            </a:r>
            <a:r>
              <a:rPr lang="en-GB" b="1" u="sng" dirty="0" smtClean="0"/>
              <a:t>ndurance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3435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06926"/>
              </p:ext>
            </p:extLst>
          </p:nvPr>
        </p:nvGraphicFramePr>
        <p:xfrm>
          <a:off x="457200" y="15240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testing procedure.  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test is maximal and therefore relies upon the motivation of the performer to work to exhaustion. 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groups can be tested at once.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difficult to monitor the correct technique.  East to cheat.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equipment needed.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sit-ups should not be completed on a regular basis due to excessive strain being placed on the lumbar region of the spine.</a:t>
                      </a:r>
                    </a:p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Muscular Endurance 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75" y="4797152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Test- Ruler Drop Test</a:t>
            </a:r>
          </a:p>
          <a:p>
            <a:r>
              <a:rPr lang="en-GB" dirty="0" smtClean="0"/>
              <a:t>The </a:t>
            </a:r>
            <a:r>
              <a:rPr lang="en-GB" dirty="0"/>
              <a:t>person to be tested stands or sits near the edge of a table, resting their elbow on the table so that their wrist extends over the side.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assessor holds the ruler vertically in the air between the subject's thumb and index finger, but not touching. Align the zero mark with the subject’s fingers.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subject should indicate when they are ready. Without warning, release the ruler and let it drop - the subject must catch it as quickly as possible as soon as they see it fall. Record in meters the distance the ruler fell. </a:t>
            </a:r>
            <a:endParaRPr lang="en-GB" dirty="0" smtClean="0"/>
          </a:p>
          <a:p>
            <a:r>
              <a:rPr lang="en-GB" dirty="0" smtClean="0"/>
              <a:t>Repeat </a:t>
            </a:r>
            <a:r>
              <a:rPr lang="en-GB" dirty="0"/>
              <a:t>several times and take the average score.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Reaction Time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0921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Reaction Time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79038"/>
              </p:ext>
            </p:extLst>
          </p:nvPr>
        </p:nvGraphicFramePr>
        <p:xfrm>
          <a:off x="611560" y="1772816"/>
          <a:ext cx="79208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Minimal equipment and costs are involved.</a:t>
                      </a:r>
                    </a:p>
                    <a:p>
                      <a:r>
                        <a:rPr lang="en-GB" dirty="0" smtClean="0"/>
                        <a:t>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Not sport specific- in the slightest!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9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and describe one suitable test that would measure the students leg power and one suitable test that would measure their agility.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Exam Questions </a:t>
            </a:r>
            <a:endParaRPr lang="en-GB" b="1" u="sn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88" y="620688"/>
            <a:ext cx="1043608" cy="6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Power-</a:t>
            </a:r>
            <a:r>
              <a:rPr lang="en-GB" dirty="0" smtClean="0"/>
              <a:t> Sargent jump/ vertical jump test</a:t>
            </a:r>
          </a:p>
          <a:p>
            <a:r>
              <a:rPr lang="en-GB" dirty="0" smtClean="0"/>
              <a:t>Preparation, chalks, licks their fingers, uses a measuring device</a:t>
            </a:r>
          </a:p>
          <a:p>
            <a:r>
              <a:rPr lang="en-GB" dirty="0" smtClean="0"/>
              <a:t>Pre jump reaches up as high as possible with one hand and marks the wall/ pushes green scale up with fingers</a:t>
            </a:r>
          </a:p>
          <a:p>
            <a:r>
              <a:rPr lang="en-GB" dirty="0" smtClean="0"/>
              <a:t>Jumps as high as possible</a:t>
            </a:r>
          </a:p>
          <a:p>
            <a:r>
              <a:rPr lang="en-GB" dirty="0" smtClean="0"/>
              <a:t>Distance above stretch height= power measure.</a:t>
            </a:r>
          </a:p>
          <a:p>
            <a:r>
              <a:rPr lang="en-GB" dirty="0" smtClean="0"/>
              <a:t>Also acceptable- standing long/ broad jump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sport specific- too general</a:t>
            </a:r>
          </a:p>
          <a:p>
            <a:r>
              <a:rPr lang="en-GB" dirty="0" smtClean="0"/>
              <a:t>Don’t replicate the movements of the activity</a:t>
            </a:r>
          </a:p>
          <a:p>
            <a:r>
              <a:rPr lang="en-GB" dirty="0" smtClean="0"/>
              <a:t>Don’t replicate the competitive nature of the sporting situations</a:t>
            </a:r>
          </a:p>
          <a:p>
            <a:r>
              <a:rPr lang="en-GB" dirty="0" smtClean="0"/>
              <a:t>Many don’t use direct measurements/ sub max so inaccurate</a:t>
            </a:r>
          </a:p>
          <a:p>
            <a:r>
              <a:rPr lang="en-GB" dirty="0" smtClean="0"/>
              <a:t>Some require motivation</a:t>
            </a:r>
          </a:p>
          <a:p>
            <a:r>
              <a:rPr lang="en-GB" dirty="0" smtClean="0"/>
              <a:t>Tests lack validity</a:t>
            </a:r>
          </a:p>
          <a:p>
            <a:r>
              <a:rPr lang="en-GB" dirty="0" smtClean="0"/>
              <a:t>Validity- do they test what they are supposed to test?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Limitations of Fitness Testing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828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Agility</a:t>
            </a:r>
            <a:r>
              <a:rPr lang="en-GB" dirty="0" smtClean="0"/>
              <a:t>- Illinois agility run</a:t>
            </a:r>
          </a:p>
          <a:p>
            <a:r>
              <a:rPr lang="en-GB" dirty="0" smtClean="0"/>
              <a:t>10 meters long/ 60 meters in total</a:t>
            </a:r>
          </a:p>
          <a:p>
            <a:r>
              <a:rPr lang="en-GB" dirty="0" smtClean="0"/>
              <a:t>Subject start lying down</a:t>
            </a:r>
          </a:p>
          <a:p>
            <a:r>
              <a:rPr lang="en-GB" dirty="0" smtClean="0"/>
              <a:t>Subject sprints and weaves</a:t>
            </a:r>
          </a:p>
          <a:p>
            <a:r>
              <a:rPr lang="en-GB" dirty="0" smtClean="0"/>
              <a:t>Annotated diagram</a:t>
            </a:r>
          </a:p>
          <a:p>
            <a:r>
              <a:rPr lang="en-GB" dirty="0" smtClean="0"/>
              <a:t>Time taken/ measured in seconds = agility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02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Q)</a:t>
            </a:r>
          </a:p>
          <a:p>
            <a:pPr marL="0" indent="0">
              <a:buNone/>
            </a:pPr>
            <a:r>
              <a:rPr lang="en-GB" dirty="0" smtClean="0"/>
              <a:t>Identify </a:t>
            </a:r>
            <a:r>
              <a:rPr lang="en-GB" dirty="0"/>
              <a:t>the main reasons for conducting fitness tests and discuss the possible limitations of fitness testing </a:t>
            </a:r>
          </a:p>
          <a:p>
            <a:pPr marL="0" indent="0">
              <a:buNone/>
            </a:pPr>
            <a:r>
              <a:rPr lang="en-GB" b="1" dirty="0" smtClean="0"/>
              <a:t>A)</a:t>
            </a:r>
          </a:p>
          <a:p>
            <a:pPr marL="0" indent="0">
              <a:buNone/>
            </a:pPr>
            <a:r>
              <a:rPr lang="en-GB" b="1" dirty="0" smtClean="0"/>
              <a:t>Main </a:t>
            </a:r>
            <a:r>
              <a:rPr lang="en-GB" b="1" dirty="0"/>
              <a:t>reasons:</a:t>
            </a:r>
            <a:endParaRPr lang="en-GB" dirty="0"/>
          </a:p>
          <a:p>
            <a:r>
              <a:rPr lang="en-GB" i="1" dirty="0" smtClean="0"/>
              <a:t>Identify </a:t>
            </a:r>
            <a:r>
              <a:rPr lang="en-GB" i="1" dirty="0"/>
              <a:t>strengths and/or weaknesses in a performance/success of a </a:t>
            </a:r>
            <a:r>
              <a:rPr lang="en-GB" i="1" dirty="0" smtClean="0"/>
              <a:t>training programme/show </a:t>
            </a:r>
            <a:r>
              <a:rPr lang="en-GB" i="1" dirty="0"/>
              <a:t>improvement;</a:t>
            </a:r>
            <a:endParaRPr lang="en-GB" dirty="0"/>
          </a:p>
          <a:p>
            <a:r>
              <a:rPr lang="en-GB" i="1" dirty="0" smtClean="0"/>
              <a:t>Physiological </a:t>
            </a:r>
            <a:r>
              <a:rPr lang="en-GB" i="1" dirty="0"/>
              <a:t>potential/identifies (starting) level of fitness/some (maximal) </a:t>
            </a:r>
            <a:r>
              <a:rPr lang="en-GB" i="1" dirty="0" smtClean="0"/>
              <a:t>tests</a:t>
            </a:r>
            <a:r>
              <a:rPr lang="en-GB" dirty="0"/>
              <a:t> </a:t>
            </a:r>
            <a:r>
              <a:rPr lang="en-GB" i="1" dirty="0" smtClean="0"/>
              <a:t>increase </a:t>
            </a:r>
            <a:r>
              <a:rPr lang="en-GB" i="1" dirty="0"/>
              <a:t>fitness/aid training;</a:t>
            </a:r>
            <a:endParaRPr lang="en-GB" dirty="0"/>
          </a:p>
          <a:p>
            <a:r>
              <a:rPr lang="en-GB" i="1" dirty="0" smtClean="0"/>
              <a:t>Compared </a:t>
            </a:r>
            <a:r>
              <a:rPr lang="en-GB" i="1" dirty="0"/>
              <a:t>against norms of the group;</a:t>
            </a:r>
            <a:endParaRPr lang="en-GB" dirty="0"/>
          </a:p>
          <a:p>
            <a:r>
              <a:rPr lang="en-GB" i="1" dirty="0" smtClean="0"/>
              <a:t>Helps </a:t>
            </a:r>
            <a:r>
              <a:rPr lang="en-GB" i="1" dirty="0"/>
              <a:t>motivate performer/sets goals;</a:t>
            </a:r>
            <a:endParaRPr lang="en-GB" dirty="0"/>
          </a:p>
          <a:p>
            <a:r>
              <a:rPr lang="en-GB" i="1" dirty="0" smtClean="0"/>
              <a:t>Provides </a:t>
            </a:r>
            <a:r>
              <a:rPr lang="en-GB" i="1" dirty="0"/>
              <a:t>variety to training programme;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Limitations:</a:t>
            </a:r>
            <a:endParaRPr lang="en-GB" dirty="0"/>
          </a:p>
          <a:p>
            <a:r>
              <a:rPr lang="en-GB" i="1" dirty="0" smtClean="0"/>
              <a:t>They </a:t>
            </a:r>
            <a:r>
              <a:rPr lang="en-GB" i="1" dirty="0"/>
              <a:t>are not sport specific/too general;</a:t>
            </a:r>
            <a:endParaRPr lang="en-GB" dirty="0"/>
          </a:p>
          <a:p>
            <a:r>
              <a:rPr lang="en-GB" i="1" dirty="0" smtClean="0"/>
              <a:t>They </a:t>
            </a:r>
            <a:r>
              <a:rPr lang="en-GB" i="1" dirty="0"/>
              <a:t>do not replicate movements of activity;</a:t>
            </a:r>
            <a:endParaRPr lang="en-GB" dirty="0"/>
          </a:p>
          <a:p>
            <a:r>
              <a:rPr lang="en-GB" i="1" dirty="0" smtClean="0"/>
              <a:t>Do </a:t>
            </a:r>
            <a:r>
              <a:rPr lang="en-GB" i="1" dirty="0"/>
              <a:t>not replicate competitive conditions required in sports;</a:t>
            </a:r>
            <a:endParaRPr lang="en-GB" dirty="0"/>
          </a:p>
          <a:p>
            <a:r>
              <a:rPr lang="en-GB" i="1" dirty="0" smtClean="0"/>
              <a:t>Many </a:t>
            </a:r>
            <a:r>
              <a:rPr lang="en-GB" i="1" dirty="0"/>
              <a:t>do not use direct measuring/sub-maximal – therefore inaccurate/some need motivation/some have questionable reliability;</a:t>
            </a:r>
            <a:endParaRPr lang="en-GB" dirty="0"/>
          </a:p>
          <a:p>
            <a:r>
              <a:rPr lang="en-GB" i="1" dirty="0" smtClean="0"/>
              <a:t>Tests </a:t>
            </a:r>
            <a:r>
              <a:rPr lang="en-GB" i="1" dirty="0"/>
              <a:t>used often/may lack validity/</a:t>
            </a:r>
            <a:r>
              <a:rPr lang="en-GB" i="1" dirty="0" err="1"/>
              <a:t>eg</a:t>
            </a:r>
            <a:r>
              <a:rPr lang="en-GB" i="1" dirty="0"/>
              <a:t>;</a:t>
            </a:r>
            <a:endParaRPr lang="en-GB" dirty="0"/>
          </a:p>
          <a:p>
            <a:r>
              <a:rPr lang="en-GB" i="1" dirty="0" smtClean="0"/>
              <a:t>Validity </a:t>
            </a:r>
            <a:r>
              <a:rPr lang="en-GB" i="1" dirty="0"/>
              <a:t>– test what they are supposed to test;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7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Validity </a:t>
            </a:r>
            <a:endParaRPr lang="en-GB" b="1" u="sng" dirty="0"/>
          </a:p>
          <a:p>
            <a:pPr marL="365760" lvl="1" indent="0">
              <a:buNone/>
            </a:pPr>
            <a:r>
              <a:rPr lang="en-GB" dirty="0" smtClean="0"/>
              <a:t>	</a:t>
            </a:r>
            <a:r>
              <a:rPr lang="en-GB" sz="2600" dirty="0" smtClean="0"/>
              <a:t>Does </a:t>
            </a:r>
            <a:r>
              <a:rPr lang="en-GB" sz="2600" dirty="0"/>
              <a:t>the test actually test what it claims to?</a:t>
            </a:r>
          </a:p>
          <a:p>
            <a:endParaRPr lang="en-GB" dirty="0"/>
          </a:p>
          <a:p>
            <a:r>
              <a:rPr lang="en-GB" b="1" u="sng" dirty="0" smtClean="0"/>
              <a:t>Reliability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If </a:t>
            </a:r>
            <a:r>
              <a:rPr lang="en-GB" dirty="0"/>
              <a:t>your fitness hasn’t changed would you get a </a:t>
            </a:r>
            <a:r>
              <a:rPr lang="en-GB" dirty="0" smtClean="0"/>
              <a:t>	similar </a:t>
            </a:r>
            <a:r>
              <a:rPr lang="en-GB" dirty="0"/>
              <a:t>result if you repeated the test?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KEY WORDS</a:t>
            </a:r>
            <a:endParaRPr lang="en-GB" b="1" u="sng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Flexibility</a:t>
            </a:r>
          </a:p>
          <a:p>
            <a:r>
              <a:rPr lang="en-GB" dirty="0" smtClean="0"/>
              <a:t>Speed</a:t>
            </a:r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Strength</a:t>
            </a:r>
          </a:p>
          <a:p>
            <a:r>
              <a:rPr lang="en-GB" dirty="0" smtClean="0"/>
              <a:t>Muscular Endurance  </a:t>
            </a:r>
          </a:p>
          <a:p>
            <a:r>
              <a:rPr lang="en-GB" dirty="0" smtClean="0"/>
              <a:t>Stamina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Health Components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440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Agility</a:t>
            </a:r>
          </a:p>
          <a:p>
            <a:r>
              <a:rPr lang="en-GB" dirty="0" smtClean="0"/>
              <a:t>Balance</a:t>
            </a:r>
          </a:p>
          <a:p>
            <a:r>
              <a:rPr lang="en-GB" dirty="0" smtClean="0"/>
              <a:t>Coordination</a:t>
            </a:r>
          </a:p>
          <a:p>
            <a:r>
              <a:rPr lang="en-GB" dirty="0" smtClean="0"/>
              <a:t>Reaction Time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Skill Components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069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Test- </a:t>
            </a:r>
            <a:r>
              <a:rPr lang="en-GB" b="1" u="sng" dirty="0" smtClean="0"/>
              <a:t>Illinois Agility Run</a:t>
            </a:r>
          </a:p>
          <a:p>
            <a:r>
              <a:rPr lang="en-GB" dirty="0" smtClean="0"/>
              <a:t>10m long/ 60 meters in total</a:t>
            </a:r>
          </a:p>
          <a:p>
            <a:r>
              <a:rPr lang="en-GB" dirty="0" smtClean="0"/>
              <a:t>Learn to draw it!</a:t>
            </a:r>
          </a:p>
          <a:p>
            <a:r>
              <a:rPr lang="en-GB" dirty="0" smtClean="0"/>
              <a:t>Subject starts lying down (on front)</a:t>
            </a:r>
          </a:p>
          <a:p>
            <a:r>
              <a:rPr lang="en-GB" dirty="0" smtClean="0"/>
              <a:t>Subject sprints and weaves though cones</a:t>
            </a:r>
          </a:p>
          <a:p>
            <a:r>
              <a:rPr lang="en-GB" dirty="0" smtClean="0"/>
              <a:t>Time taken/ measured in seconds = agility</a:t>
            </a:r>
          </a:p>
          <a:p>
            <a:r>
              <a:rPr lang="en-GB" dirty="0" smtClean="0"/>
              <a:t>Shorter time the better the agility of the performer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Agility 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66178"/>
              </p:ext>
            </p:extLst>
          </p:nvPr>
        </p:nvGraphicFramePr>
        <p:xfrm>
          <a:off x="539552" y="1988840"/>
          <a:ext cx="8229600" cy="17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75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Limitations </a:t>
                      </a:r>
                      <a:endParaRPr lang="en-GB" dirty="0"/>
                    </a:p>
                  </a:txBody>
                  <a:tcPr/>
                </a:tc>
              </a:tr>
              <a:tr h="307540">
                <a:tc>
                  <a:txBody>
                    <a:bodyPr/>
                    <a:lstStyle/>
                    <a:p>
                      <a:r>
                        <a:rPr lang="en-GB" dirty="0" smtClean="0"/>
                        <a:t>Easy testing 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Manual timing- human error</a:t>
                      </a:r>
                      <a:endParaRPr lang="en-GB" dirty="0"/>
                    </a:p>
                  </a:txBody>
                  <a:tcPr/>
                </a:tc>
              </a:tr>
              <a:tr h="307540">
                <a:tc>
                  <a:txBody>
                    <a:bodyPr/>
                    <a:lstStyle/>
                    <a:p>
                      <a:r>
                        <a:rPr lang="en-GB" dirty="0" smtClean="0"/>
                        <a:t>Little equipment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Running</a:t>
                      </a:r>
                      <a:r>
                        <a:rPr lang="en-GB" baseline="0" dirty="0" smtClean="0"/>
                        <a:t> surface can affect results</a:t>
                      </a:r>
                      <a:endParaRPr lang="en-GB" dirty="0"/>
                    </a:p>
                  </a:txBody>
                  <a:tcPr/>
                </a:tc>
              </a:tr>
              <a:tr h="663704">
                <a:tc>
                  <a:txBody>
                    <a:bodyPr/>
                    <a:lstStyle/>
                    <a:p>
                      <a:r>
                        <a:rPr lang="en-GB" dirty="0" smtClean="0"/>
                        <a:t>Lots of data available</a:t>
                      </a:r>
                      <a:r>
                        <a:rPr lang="en-GB" baseline="0" dirty="0" smtClean="0"/>
                        <a:t> with which to compare 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sports specific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Agility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Test- </a:t>
            </a:r>
            <a:r>
              <a:rPr lang="en-GB" b="1" u="sng" dirty="0" smtClean="0"/>
              <a:t>Standing </a:t>
            </a:r>
            <a:r>
              <a:rPr lang="en-GB" b="1" u="sng" dirty="0"/>
              <a:t>S</a:t>
            </a:r>
            <a:r>
              <a:rPr lang="en-GB" b="1" u="sng" dirty="0" smtClean="0"/>
              <a:t>tork Test</a:t>
            </a:r>
          </a:p>
          <a:p>
            <a:r>
              <a:rPr lang="en-GB" dirty="0" smtClean="0"/>
              <a:t>Stand on both feet with hands on hips</a:t>
            </a:r>
          </a:p>
          <a:p>
            <a:r>
              <a:rPr lang="en-GB" dirty="0" smtClean="0"/>
              <a:t>Lift one leg and place toes of this foot against knee of other leg.</a:t>
            </a:r>
          </a:p>
          <a:p>
            <a:r>
              <a:rPr lang="en-GB" dirty="0" smtClean="0"/>
              <a:t>On signal, raise heel of straight leg and stand on toes.</a:t>
            </a:r>
          </a:p>
          <a:p>
            <a:r>
              <a:rPr lang="en-GB" dirty="0" smtClean="0"/>
              <a:t>Balance for as long as possible without letting the heel of the foot touch the floor.</a:t>
            </a:r>
          </a:p>
          <a:p>
            <a:r>
              <a:rPr lang="en-GB" dirty="0" smtClean="0"/>
              <a:t>Greater time in balance = better </a:t>
            </a:r>
            <a:r>
              <a:rPr lang="en-GB" dirty="0" smtClean="0"/>
              <a:t>balance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Balance </a:t>
            </a:r>
            <a:endParaRPr lang="en-GB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"/>
            <a:ext cx="857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1529</Words>
  <Application>Microsoft Office PowerPoint</Application>
  <PresentationFormat>On-screen Show (4:3)</PresentationFormat>
  <Paragraphs>224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Section B-Exercise Physiology</vt:lpstr>
      <vt:lpstr>Reasons for Fitness Testing</vt:lpstr>
      <vt:lpstr>Limitations of Fitness Testing </vt:lpstr>
      <vt:lpstr>KEY WORDS</vt:lpstr>
      <vt:lpstr>Health Components </vt:lpstr>
      <vt:lpstr>Skill Components </vt:lpstr>
      <vt:lpstr>Agility </vt:lpstr>
      <vt:lpstr>Agility </vt:lpstr>
      <vt:lpstr>Balance </vt:lpstr>
      <vt:lpstr>Balance</vt:lpstr>
      <vt:lpstr>Flexibility </vt:lpstr>
      <vt:lpstr>Flexibility </vt:lpstr>
      <vt:lpstr>Speed </vt:lpstr>
      <vt:lpstr>Speed </vt:lpstr>
      <vt:lpstr>Power </vt:lpstr>
      <vt:lpstr>Power </vt:lpstr>
      <vt:lpstr>Power </vt:lpstr>
      <vt:lpstr>Strength</vt:lpstr>
      <vt:lpstr>Strength </vt:lpstr>
      <vt:lpstr>Coordination </vt:lpstr>
      <vt:lpstr>Coordination </vt:lpstr>
      <vt:lpstr>Stamina </vt:lpstr>
      <vt:lpstr>Stamina </vt:lpstr>
      <vt:lpstr>Muscular Endurance </vt:lpstr>
      <vt:lpstr>Muscular Endurance </vt:lpstr>
      <vt:lpstr>Reaction Time</vt:lpstr>
      <vt:lpstr>Reaction Time</vt:lpstr>
      <vt:lpstr>Exam Questions </vt:lpstr>
      <vt:lpstr>PowerPoint Presentation</vt:lpstr>
      <vt:lpstr>PowerPoint Presentation</vt:lpstr>
      <vt:lpstr>PowerPoint Presentation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B-Exercise Physiology</dc:title>
  <dc:creator>Nicola Wilkins</dc:creator>
  <cp:lastModifiedBy>Nicola Wilkins</cp:lastModifiedBy>
  <cp:revision>21</cp:revision>
  <cp:lastPrinted>2013-09-11T16:24:59Z</cp:lastPrinted>
  <dcterms:created xsi:type="dcterms:W3CDTF">2013-07-16T14:04:23Z</dcterms:created>
  <dcterms:modified xsi:type="dcterms:W3CDTF">2013-09-12T12:07:19Z</dcterms:modified>
</cp:coreProperties>
</file>