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0E4B6-12B3-48D0-8562-54CEF8BB4447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ABA7C-8D8F-453C-A7C0-8D6A81DAD6F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42C07-BF17-4B1A-80FF-5680B1C3D3CF}" type="datetimeFigureOut">
              <a:rPr lang="en-US" smtClean="0"/>
              <a:t>2/19/2010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F0661-5023-4416-B06F-644C93B4CEE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Conduction of the Heart</a:t>
            </a:r>
            <a:br>
              <a:rPr lang="en-GB" b="1" u="sng" dirty="0" smtClean="0"/>
            </a:br>
            <a:r>
              <a:rPr lang="en-GB" b="1" u="sng" dirty="0" smtClean="0"/>
              <a:t>Cardiac Cycle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275px-Diagram_of_the_human_heart_(cropped)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786190"/>
            <a:ext cx="2619375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Cardiac Cycle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Lets watch it!- Network clip</a:t>
            </a:r>
          </a:p>
          <a:p>
            <a:r>
              <a:rPr lang="en-GB" dirty="0" smtClean="0"/>
              <a:t>What can you remember... Record the stages of the cycle in your own chosen format</a:t>
            </a:r>
          </a:p>
          <a:p>
            <a:r>
              <a:rPr lang="en-GB" dirty="0" smtClean="0"/>
              <a:t>Flow diagram task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275px-Diagram_of_the_human_heart_(cropped)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643314"/>
            <a:ext cx="2619375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Homework Task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 your groups your task is to create a short play/story demonstrating how the heart contracts and the blood is pumped through the heart. </a:t>
            </a:r>
          </a:p>
          <a:p>
            <a:r>
              <a:rPr lang="en-GB" i="1" dirty="0" smtClean="0"/>
              <a:t>(Conduction of the heart and cardiac cycle)</a:t>
            </a:r>
          </a:p>
          <a:p>
            <a:r>
              <a:rPr lang="en-GB" dirty="0" smtClean="0"/>
              <a:t>You must include these key words;</a:t>
            </a:r>
          </a:p>
          <a:p>
            <a:pPr algn="ctr">
              <a:buNone/>
            </a:pP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SAN, AVN, Bundle of His, Purkinje Fibres,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trial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systole, Ventricular systole,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Atrial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diastole, Ventricular diastole, Semi lunar valves, Bicuspid and Tricuspid valves. </a:t>
            </a:r>
            <a:endParaRPr lang="en-GB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Need a Hand?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of it as a story..</a:t>
            </a:r>
          </a:p>
          <a:p>
            <a:r>
              <a:rPr lang="en-GB" dirty="0" smtClean="0"/>
              <a:t>How is heart contraction initiated?</a:t>
            </a:r>
          </a:p>
          <a:p>
            <a:r>
              <a:rPr lang="en-GB" dirty="0" smtClean="0"/>
              <a:t>What does this cause?</a:t>
            </a:r>
          </a:p>
          <a:p>
            <a:r>
              <a:rPr lang="en-GB" dirty="0" smtClean="0"/>
              <a:t>How is the impulse spread through the heart?</a:t>
            </a:r>
          </a:p>
          <a:p>
            <a:r>
              <a:rPr lang="en-GB" dirty="0" smtClean="0"/>
              <a:t>What does this do to the blood flow?</a:t>
            </a:r>
          </a:p>
          <a:p>
            <a:r>
              <a:rPr lang="en-GB" dirty="0" smtClean="0"/>
              <a:t>What are the role of valves in these processes?</a:t>
            </a:r>
            <a:endParaRPr lang="en-GB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85728"/>
            <a:ext cx="114300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Learning Objectives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Explain how the heart works in relation to the conduction system </a:t>
            </a:r>
          </a:p>
          <a:p>
            <a:r>
              <a:rPr lang="en-GB" dirty="0" smtClean="0"/>
              <a:t>Explain the cardiac cycle</a:t>
            </a:r>
          </a:p>
          <a:p>
            <a:r>
              <a:rPr lang="en-GB" dirty="0" smtClean="0"/>
              <a:t>Explain how the two systems are linked 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</a:rPr>
              <a:t>How does the heart contract.......?</a:t>
            </a:r>
            <a:endParaRPr lang="en-GB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GB" dirty="0" smtClean="0"/>
              <a:t>Heart is composed of cardiac muscle</a:t>
            </a:r>
          </a:p>
          <a:p>
            <a:r>
              <a:rPr lang="en-GB" dirty="0" smtClean="0"/>
              <a:t>It can generate its own electrical signal for stimulation</a:t>
            </a:r>
          </a:p>
          <a:p>
            <a:endParaRPr lang="en-GB" dirty="0"/>
          </a:p>
        </p:txBody>
      </p:sp>
      <p:pic>
        <p:nvPicPr>
          <p:cNvPr id="4" name="Picture 3" descr="fig9_condu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285992"/>
            <a:ext cx="5334011" cy="4037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en-GB" b="1" dirty="0" smtClean="0"/>
              <a:t>Sino-</a:t>
            </a:r>
            <a:r>
              <a:rPr lang="en-GB" b="1" dirty="0" err="1" smtClean="0"/>
              <a:t>Atrial</a:t>
            </a:r>
            <a:r>
              <a:rPr lang="en-GB" b="1" dirty="0" smtClean="0"/>
              <a:t> Node is the hearts ‘pacemaker’</a:t>
            </a:r>
          </a:p>
          <a:p>
            <a:r>
              <a:rPr lang="en-GB" dirty="0" smtClean="0"/>
              <a:t>Sets the heart rhythm</a:t>
            </a:r>
          </a:p>
          <a:p>
            <a:r>
              <a:rPr lang="en-GB" dirty="0" smtClean="0"/>
              <a:t>Heart beat is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intrinsic</a:t>
            </a:r>
            <a:r>
              <a:rPr lang="en-GB" dirty="0" smtClean="0"/>
              <a:t>- comes from within itself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Myogenic</a:t>
            </a:r>
            <a:r>
              <a:rPr lang="en-GB" dirty="0" smtClean="0"/>
              <a:t>- occurs without nervous stimulation</a:t>
            </a:r>
          </a:p>
          <a:p>
            <a:r>
              <a:rPr lang="en-GB" b="1" dirty="0" smtClean="0"/>
              <a:t>Systole</a:t>
            </a:r>
            <a:r>
              <a:rPr lang="en-GB" dirty="0" smtClean="0"/>
              <a:t> </a:t>
            </a:r>
          </a:p>
        </p:txBody>
      </p:sp>
      <p:pic>
        <p:nvPicPr>
          <p:cNvPr id="4" name="Picture 3" descr="fig9_condu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57562"/>
            <a:ext cx="4048127" cy="3064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en-GB" dirty="0" smtClean="0"/>
              <a:t>Wave of stimulation to contract can not reach the ventricles due to the valves of the heart acting as a barrier.</a:t>
            </a:r>
          </a:p>
          <a:p>
            <a:r>
              <a:rPr lang="en-GB" dirty="0" smtClean="0"/>
              <a:t>So the waves reach another bundle of muscle called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Atrio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-ventricular Node</a:t>
            </a:r>
          </a:p>
          <a:p>
            <a:r>
              <a:rPr lang="en-GB" dirty="0" smtClean="0"/>
              <a:t>This conducts the impulse to the ventricles</a:t>
            </a:r>
          </a:p>
          <a:p>
            <a:r>
              <a:rPr lang="en-GB" dirty="0" smtClean="0"/>
              <a:t>There is a time delay as the impulse passes to the AVN </a:t>
            </a:r>
            <a:endParaRPr lang="en-GB" dirty="0"/>
          </a:p>
        </p:txBody>
      </p:sp>
      <p:pic>
        <p:nvPicPr>
          <p:cNvPr id="4" name="Picture 3" descr="fig9_condu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4010026"/>
            <a:ext cx="3476623" cy="2631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en-GB" dirty="0" smtClean="0"/>
              <a:t>Impulse from AVN travels down a bundle of conducting tissues called the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Bundle of HIS </a:t>
            </a:r>
            <a:r>
              <a:rPr lang="en-GB" dirty="0" smtClean="0"/>
              <a:t>to the tip of the ventricles</a:t>
            </a:r>
          </a:p>
          <a:p>
            <a:r>
              <a:rPr lang="en-GB" dirty="0" smtClean="0"/>
              <a:t>From here the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Bundle of HIS </a:t>
            </a:r>
            <a:r>
              <a:rPr lang="en-GB" dirty="0" smtClean="0"/>
              <a:t>branches out into smaller bundles that are spread throughout the ventricle walls.</a:t>
            </a:r>
          </a:p>
          <a:p>
            <a:r>
              <a:rPr lang="en-GB" dirty="0" smtClean="0"/>
              <a:t>These are called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Purkinje Fibres.</a:t>
            </a:r>
          </a:p>
          <a:p>
            <a:r>
              <a:rPr lang="en-GB" dirty="0" smtClean="0"/>
              <a:t>These cause ventricular contraction</a:t>
            </a:r>
            <a:endParaRPr lang="en-GB" dirty="0"/>
          </a:p>
        </p:txBody>
      </p:sp>
      <p:pic>
        <p:nvPicPr>
          <p:cNvPr id="4" name="Picture 3" descr="fig9_condu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429132"/>
            <a:ext cx="2690805" cy="2036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GB" dirty="0" smtClean="0"/>
              <a:t>The impulse spreads throughout the heart</a:t>
            </a:r>
          </a:p>
          <a:p>
            <a:r>
              <a:rPr lang="en-GB" dirty="0" smtClean="0"/>
              <a:t>Think of a Mexican Wave!</a:t>
            </a:r>
            <a:endParaRPr lang="en-GB" dirty="0"/>
          </a:p>
        </p:txBody>
      </p:sp>
      <p:pic>
        <p:nvPicPr>
          <p:cNvPr id="4" name="Picture 3" descr="Copyrighted_Image_Reuse_Prohibited_7519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928802"/>
            <a:ext cx="3506154" cy="3394152"/>
          </a:xfrm>
          <a:prstGeom prst="rect">
            <a:avLst/>
          </a:prstGeom>
        </p:spPr>
      </p:pic>
      <p:pic>
        <p:nvPicPr>
          <p:cNvPr id="1026" name="Picture 2" descr="http://www.amazing-animations.com/animations/men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500306"/>
            <a:ext cx="1476375" cy="180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Cardiac Cycle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Heart contraction and blood transportation through the heart</a:t>
            </a:r>
          </a:p>
          <a:p>
            <a:r>
              <a:rPr lang="en-GB" dirty="0" smtClean="0"/>
              <a:t>Sequence of events that take place during one complete heart beat</a:t>
            </a:r>
          </a:p>
          <a:p>
            <a:r>
              <a:rPr lang="en-GB" dirty="0" smtClean="0"/>
              <a:t>Filling of the heart with blood-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diastole</a:t>
            </a:r>
          </a:p>
          <a:p>
            <a:r>
              <a:rPr lang="en-GB" dirty="0" smtClean="0"/>
              <a:t>Emptying of the blood into the arterial system-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systole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Atria fill with blood; bicuspid and tricuspid valve are closed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As pressure increases in atria, valves are forced open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Ventricles start to fill with blood.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Atrial</a:t>
            </a:r>
            <a:r>
              <a:rPr lang="en-GB" dirty="0" smtClean="0"/>
              <a:t> systole- atria contract forcing all of the blood into the ventricle (</a:t>
            </a:r>
            <a:r>
              <a:rPr lang="en-GB" sz="2800" dirty="0" smtClean="0"/>
              <a:t>Delay of impulse to AVN)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Pressure in ventricles builds until it pushes the semi lunar values open and blood is ejected out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442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Conduction of the Heart Cardiac Cycle</vt:lpstr>
      <vt:lpstr>Learning Objectives</vt:lpstr>
      <vt:lpstr>Slide 3</vt:lpstr>
      <vt:lpstr>Slide 4</vt:lpstr>
      <vt:lpstr>Slide 5</vt:lpstr>
      <vt:lpstr>Slide 6</vt:lpstr>
      <vt:lpstr>Slide 7</vt:lpstr>
      <vt:lpstr>Cardiac Cycle</vt:lpstr>
      <vt:lpstr>Slide 9</vt:lpstr>
      <vt:lpstr>Cardiac Cycle</vt:lpstr>
      <vt:lpstr>Homework Task</vt:lpstr>
      <vt:lpstr>Need a Hand?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Conduction of the Heart Cardiac Cycle</dc:title>
  <dc:creator>NikkiTim</dc:creator>
  <cp:lastModifiedBy>NikkiTim</cp:lastModifiedBy>
  <cp:revision>21</cp:revision>
  <dcterms:created xsi:type="dcterms:W3CDTF">2010-02-19T12:44:36Z</dcterms:created>
  <dcterms:modified xsi:type="dcterms:W3CDTF">2010-02-19T15:47:36Z</dcterms:modified>
</cp:coreProperties>
</file>