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5" r:id="rId3"/>
    <p:sldId id="260" r:id="rId4"/>
    <p:sldId id="261" r:id="rId5"/>
    <p:sldId id="277" r:id="rId6"/>
    <p:sldId id="257" r:id="rId7"/>
    <p:sldId id="258" r:id="rId8"/>
    <p:sldId id="259" r:id="rId9"/>
    <p:sldId id="263" r:id="rId10"/>
    <p:sldId id="276" r:id="rId11"/>
    <p:sldId id="264" r:id="rId12"/>
    <p:sldId id="265" r:id="rId13"/>
    <p:sldId id="267" r:id="rId14"/>
    <p:sldId id="270" r:id="rId15"/>
    <p:sldId id="271" r:id="rId16"/>
    <p:sldId id="272" r:id="rId17"/>
    <p:sldId id="273" r:id="rId18"/>
    <p:sldId id="274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5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1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1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25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2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0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02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6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D49E-3D87-40F4-85E5-20DCA415844B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32FF-178B-4C47-B85B-E9A66C958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0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630" y="-1193800"/>
            <a:ext cx="9144000" cy="2387600"/>
          </a:xfrm>
        </p:spPr>
        <p:txBody>
          <a:bodyPr/>
          <a:lstStyle/>
          <a:p>
            <a:r>
              <a:rPr lang="en-GB" dirty="0" smtClean="0"/>
              <a:t>Groups- Recap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2884214" y="159134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Put these in order:</a:t>
            </a:r>
          </a:p>
          <a:p>
            <a:r>
              <a:rPr lang="en-GB" dirty="0" smtClean="0"/>
              <a:t>Storming</a:t>
            </a:r>
          </a:p>
          <a:p>
            <a:r>
              <a:rPr lang="en-GB" dirty="0" smtClean="0"/>
              <a:t>Norming</a:t>
            </a:r>
          </a:p>
          <a:p>
            <a:r>
              <a:rPr lang="en-GB" dirty="0" smtClean="0"/>
              <a:t>Forming </a:t>
            </a:r>
          </a:p>
          <a:p>
            <a:r>
              <a:rPr lang="en-GB" dirty="0" smtClean="0"/>
              <a:t>Performing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70" y="1968818"/>
            <a:ext cx="2075831" cy="2556583"/>
          </a:xfrm>
          <a:solidFill>
            <a:srgbClr val="00B0F0"/>
          </a:solidFill>
        </p:spPr>
        <p:txBody>
          <a:bodyPr>
            <a:noAutofit/>
          </a:bodyPr>
          <a:lstStyle/>
          <a:p>
            <a:endParaRPr lang="en-GB" dirty="0"/>
          </a:p>
          <a:p>
            <a:r>
              <a:rPr lang="en-GB" dirty="0" smtClean="0"/>
              <a:t>Forming</a:t>
            </a:r>
          </a:p>
          <a:p>
            <a:r>
              <a:rPr lang="en-GB" dirty="0" smtClean="0"/>
              <a:t>Storming</a:t>
            </a:r>
          </a:p>
          <a:p>
            <a:r>
              <a:rPr lang="en-GB" dirty="0" smtClean="0"/>
              <a:t>Norming</a:t>
            </a:r>
          </a:p>
          <a:p>
            <a:r>
              <a:rPr lang="en-GB" dirty="0" smtClean="0"/>
              <a:t>Performing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57091" y="159134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Match these characteristics to the stages: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Familiarisation</a:t>
            </a:r>
          </a:p>
          <a:p>
            <a:r>
              <a:rPr lang="en-GB" dirty="0" smtClean="0"/>
              <a:t>All </a:t>
            </a:r>
            <a:r>
              <a:rPr lang="en-GB" dirty="0"/>
              <a:t>contribute to success </a:t>
            </a:r>
            <a:endParaRPr lang="en-GB" dirty="0" smtClean="0"/>
          </a:p>
          <a:p>
            <a:r>
              <a:rPr lang="en-GB" dirty="0" smtClean="0"/>
              <a:t>Establishment of roles</a:t>
            </a:r>
          </a:p>
          <a:p>
            <a:r>
              <a:rPr lang="en-GB" dirty="0"/>
              <a:t>Development of cohesion</a:t>
            </a:r>
          </a:p>
          <a:p>
            <a:endParaRPr lang="en-GB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87432" y="1591348"/>
            <a:ext cx="5683317" cy="267585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Match these characteristics to the stages: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Familiarisation</a:t>
            </a:r>
          </a:p>
          <a:p>
            <a:r>
              <a:rPr lang="en-GB" dirty="0"/>
              <a:t>Development of </a:t>
            </a:r>
            <a:r>
              <a:rPr lang="en-GB" dirty="0" smtClean="0"/>
              <a:t>cohesion</a:t>
            </a:r>
          </a:p>
          <a:p>
            <a:r>
              <a:rPr lang="en-GB" dirty="0"/>
              <a:t>Establishment of </a:t>
            </a:r>
            <a:r>
              <a:rPr lang="en-GB" dirty="0" smtClean="0"/>
              <a:t>roles</a:t>
            </a:r>
            <a:endParaRPr lang="en-GB" dirty="0"/>
          </a:p>
          <a:p>
            <a:r>
              <a:rPr lang="en-GB" dirty="0"/>
              <a:t>All contribute to success </a:t>
            </a:r>
            <a:endParaRPr lang="en-GB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670749" y="1644862"/>
            <a:ext cx="371392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are the three types</a:t>
            </a:r>
          </a:p>
          <a:p>
            <a:r>
              <a:rPr lang="en-GB" dirty="0"/>
              <a:t> of role?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Formal roles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Formal task/performance roles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Informal roles</a:t>
            </a:r>
          </a:p>
          <a:p>
            <a:endParaRPr lang="en-GB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355629" y="4526053"/>
            <a:ext cx="5332787" cy="2219303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are examples of these?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Formal </a:t>
            </a:r>
            <a:r>
              <a:rPr lang="en-GB" dirty="0" smtClean="0"/>
              <a:t>roles (teacher/coach)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Formal task/performance </a:t>
            </a:r>
            <a:r>
              <a:rPr lang="en-GB" dirty="0" smtClean="0"/>
              <a:t>roles (goal keeper, penalty taker)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Informal </a:t>
            </a:r>
            <a:r>
              <a:rPr lang="en-GB" dirty="0" smtClean="0"/>
              <a:t>roles (team diplomat, joker)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0017" y="4525401"/>
            <a:ext cx="270568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/>
              <a:t>What are the two types of cohesion?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Task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Social</a:t>
            </a:r>
            <a:endParaRPr lang="en-GB" dirty="0"/>
          </a:p>
          <a:p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987432" y="4525401"/>
            <a:ext cx="2705684" cy="207418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is the difference?</a:t>
            </a:r>
            <a:endParaRPr lang="en-GB" dirty="0"/>
          </a:p>
          <a:p>
            <a:r>
              <a:rPr lang="en-GB" sz="1600" dirty="0" smtClean="0"/>
              <a:t>Task-the ability of the group to achieve a common goal</a:t>
            </a:r>
          </a:p>
          <a:p>
            <a:r>
              <a:rPr lang="en-GB" sz="1600" dirty="0" smtClean="0"/>
              <a:t>The ability of the group to relate well to </a:t>
            </a:r>
            <a:r>
              <a:rPr lang="en-GB" sz="1600" dirty="0" smtClean="0"/>
              <a:t>each other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7937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 animBg="1"/>
      <p:bldP spid="5" grpId="0"/>
      <p:bldP spid="8" grpId="0" animBg="1"/>
      <p:bldP spid="9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 smtClean="0"/>
              <a:t>Other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693" y="1348213"/>
            <a:ext cx="3450465" cy="4351338"/>
          </a:xfrm>
        </p:spPr>
        <p:txBody>
          <a:bodyPr/>
          <a:lstStyle/>
          <a:p>
            <a:r>
              <a:rPr lang="en-GB" dirty="0" smtClean="0"/>
              <a:t>Rest players</a:t>
            </a:r>
          </a:p>
          <a:p>
            <a:r>
              <a:rPr lang="en-GB" dirty="0" smtClean="0"/>
              <a:t>Rewards/praise</a:t>
            </a:r>
          </a:p>
          <a:p>
            <a:r>
              <a:rPr lang="en-GB" dirty="0" smtClean="0"/>
              <a:t>Make tactics clear</a:t>
            </a:r>
          </a:p>
          <a:p>
            <a:r>
              <a:rPr lang="en-GB" dirty="0" smtClean="0"/>
              <a:t>Role models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3825" y="402233"/>
            <a:ext cx="605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losses cause our actual productivity to go down</a:t>
            </a:r>
          </a:p>
          <a:p>
            <a:r>
              <a:rPr lang="en-GB" dirty="0" smtClean="0"/>
              <a:t>If we want it to go up we need to eliminate these losses: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687" y="1477963"/>
            <a:ext cx="3450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Injury</a:t>
            </a:r>
          </a:p>
          <a:p>
            <a:r>
              <a:rPr lang="en-GB" sz="2000" dirty="0" smtClean="0"/>
              <a:t>Incentive- people don’t see the value </a:t>
            </a:r>
          </a:p>
          <a:p>
            <a:r>
              <a:rPr lang="en-GB" sz="2000" dirty="0" smtClean="0"/>
              <a:t>Confusion- not knowing their role within the team</a:t>
            </a:r>
          </a:p>
          <a:p>
            <a:r>
              <a:rPr lang="en-GB" sz="2000" dirty="0" smtClean="0"/>
              <a:t>Personality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642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social loafing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7967730" cy="5096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Social loafing is caused by:</a:t>
            </a:r>
          </a:p>
          <a:p>
            <a:pPr lvl="1"/>
            <a:r>
              <a:rPr lang="en-GB" altLang="en-US" dirty="0" smtClean="0"/>
              <a:t>A belief that your effort won’t change the result</a:t>
            </a:r>
          </a:p>
          <a:p>
            <a:pPr lvl="1"/>
            <a:r>
              <a:rPr lang="en-GB" altLang="en-US" dirty="0" smtClean="0"/>
              <a:t>A perception that others are not trying, so why should you?</a:t>
            </a:r>
          </a:p>
          <a:p>
            <a:pPr lvl="1"/>
            <a:r>
              <a:rPr lang="en-GB" altLang="en-US" dirty="0" smtClean="0"/>
              <a:t>A belief that others will cover for your lack of effort</a:t>
            </a:r>
          </a:p>
          <a:p>
            <a:pPr lvl="1"/>
            <a:r>
              <a:rPr lang="en-GB" altLang="en-US" dirty="0" smtClean="0"/>
              <a:t>Individual effort not being recognised</a:t>
            </a:r>
          </a:p>
          <a:p>
            <a:pPr lvl="1"/>
            <a:r>
              <a:rPr lang="en-GB" altLang="en-US" dirty="0" smtClean="0"/>
              <a:t>Lack of reinforcement from others</a:t>
            </a:r>
          </a:p>
          <a:p>
            <a:pPr lvl="1"/>
            <a:r>
              <a:rPr lang="en-GB" altLang="en-US" dirty="0" smtClean="0"/>
              <a:t>Low confidence</a:t>
            </a:r>
          </a:p>
          <a:p>
            <a:pPr lvl="1"/>
            <a:r>
              <a:rPr lang="en-GB" altLang="en-US" dirty="0"/>
              <a:t>P</a:t>
            </a:r>
            <a:r>
              <a:rPr lang="en-GB" altLang="en-US" dirty="0" smtClean="0"/>
              <a:t>erceived low ability</a:t>
            </a:r>
          </a:p>
          <a:p>
            <a:pPr lvl="1"/>
            <a:r>
              <a:rPr lang="en-GB" altLang="en-US" dirty="0" smtClean="0"/>
              <a:t>Low arousal/motivation</a:t>
            </a:r>
          </a:p>
          <a:p>
            <a:pPr lvl="1"/>
            <a:r>
              <a:rPr lang="en-GB" altLang="en-US" dirty="0" smtClean="0"/>
              <a:t>Poor leadership</a:t>
            </a:r>
          </a:p>
          <a:p>
            <a:pPr lvl="1"/>
            <a:r>
              <a:rPr lang="en-GB" altLang="en-US" dirty="0" smtClean="0"/>
              <a:t>Negative attitudes</a:t>
            </a:r>
          </a:p>
          <a:p>
            <a:pPr lvl="1"/>
            <a:endParaRPr lang="en-GB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99031" y="1910417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179" y="4050912"/>
            <a:ext cx="3500504" cy="22791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56941" y="863871"/>
            <a:ext cx="2120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 smtClean="0"/>
              <a:t>(motivational </a:t>
            </a:r>
            <a:r>
              <a:rPr lang="en-GB" altLang="en-US" dirty="0"/>
              <a:t>losses)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3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Preventing social loafing       </a:t>
            </a:r>
            <a:r>
              <a:rPr lang="en-GB" altLang="en-US" sz="2400" dirty="0"/>
              <a:t>(Reducing motivational losses)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318" y="1439259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To stop the players feeling a lack of motivation towards the team, the coach should try: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Highlighting individual performances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Monitoring individuals with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Using positive reinforcement when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Rewards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Promoting task cohesion within the team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Setting individual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800" dirty="0"/>
              <a:t>Effective captain </a:t>
            </a:r>
          </a:p>
        </p:txBody>
      </p:sp>
    </p:spTree>
    <p:extLst>
      <p:ext uri="{BB962C8B-B14F-4D97-AF65-F5344CB8AC3E}">
        <p14:creationId xmlns:p14="http://schemas.microsoft.com/office/powerpoint/2010/main" val="8288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867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Practice/training </a:t>
            </a:r>
            <a:r>
              <a:rPr lang="en-GB" sz="2400" dirty="0"/>
              <a:t>to ensure all understand the tactics</a:t>
            </a:r>
          </a:p>
          <a:p>
            <a:pPr>
              <a:defRPr/>
            </a:pPr>
            <a:r>
              <a:rPr lang="en-GB" sz="2400" dirty="0"/>
              <a:t>Give individuals specific responsibility/set goals</a:t>
            </a:r>
          </a:p>
          <a:p>
            <a:pPr>
              <a:defRPr/>
            </a:pPr>
            <a:r>
              <a:rPr lang="en-GB" sz="2400" dirty="0"/>
              <a:t>Explain specific roles within the team</a:t>
            </a:r>
          </a:p>
          <a:p>
            <a:pPr>
              <a:defRPr/>
            </a:pPr>
            <a:r>
              <a:rPr lang="en-GB" sz="2400" dirty="0"/>
              <a:t>Give feedback/video analysis of performance/ reinforcement</a:t>
            </a:r>
          </a:p>
          <a:p>
            <a:pPr>
              <a:defRPr/>
            </a:pPr>
            <a:r>
              <a:rPr lang="en-GB" sz="2400" dirty="0"/>
              <a:t>Develop peer support/encourage each other/encourage open discussion/an effective leader</a:t>
            </a:r>
          </a:p>
          <a:p>
            <a:pPr>
              <a:defRPr/>
            </a:pPr>
            <a:r>
              <a:rPr lang="en-GB" sz="2400" dirty="0"/>
              <a:t>Vary practice to maintain motivation/train in small groups</a:t>
            </a:r>
          </a:p>
          <a:p>
            <a:pPr>
              <a:defRPr/>
            </a:pPr>
            <a:r>
              <a:rPr lang="en-GB" sz="2400" dirty="0"/>
              <a:t>Improve fitness levels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66" y="223458"/>
            <a:ext cx="10515600" cy="1325563"/>
          </a:xfrm>
        </p:spPr>
        <p:txBody>
          <a:bodyPr/>
          <a:lstStyle/>
          <a:p>
            <a:r>
              <a:rPr lang="en-GB" dirty="0" smtClean="0"/>
              <a:t>Reducing the </a:t>
            </a:r>
            <a:r>
              <a:rPr lang="en-GB" dirty="0" err="1" smtClean="0"/>
              <a:t>Ringlemann</a:t>
            </a:r>
            <a:r>
              <a:rPr lang="en-GB" dirty="0" smtClean="0"/>
              <a:t> Effect </a:t>
            </a:r>
            <a:r>
              <a:rPr lang="en-GB" sz="2400" dirty="0" smtClean="0"/>
              <a:t>(coordination losses)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70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86" y="2072576"/>
            <a:ext cx="7019925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85" y="2509100"/>
            <a:ext cx="4305300" cy="3495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8559" y="4169568"/>
            <a:ext cx="942975" cy="561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561" y="4797179"/>
            <a:ext cx="1143000" cy="552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1883" y="3275240"/>
            <a:ext cx="1076325" cy="590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7363" y="5480900"/>
            <a:ext cx="647700" cy="5238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986" y="250583"/>
            <a:ext cx="5718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Questions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039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30" y="230188"/>
            <a:ext cx="927735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52" y="992188"/>
            <a:ext cx="2286000" cy="20097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2514" y="992187"/>
            <a:ext cx="2324637" cy="34721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2513" y="1339402"/>
            <a:ext cx="2324637" cy="34721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32512" y="2654748"/>
            <a:ext cx="2324637" cy="34721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87" y="3382963"/>
            <a:ext cx="8515350" cy="923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412" y="4616899"/>
            <a:ext cx="83915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31" y="248723"/>
            <a:ext cx="10077450" cy="468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44" y="4314423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Interactive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0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21" y="317746"/>
            <a:ext cx="8096250" cy="145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9431" y="425003"/>
            <a:ext cx="9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55830" y="1101143"/>
            <a:ext cx="9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03949" y="733924"/>
            <a:ext cx="9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55830" y="1373371"/>
            <a:ext cx="9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49" y="2382255"/>
            <a:ext cx="11601450" cy="352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47" y="2734680"/>
            <a:ext cx="3019425" cy="15621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7847" y="3515730"/>
            <a:ext cx="3019425" cy="34721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621" y="4769699"/>
            <a:ext cx="8677275" cy="3238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621" y="5267392"/>
            <a:ext cx="3248025" cy="65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8324850" cy="390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28" y="902863"/>
            <a:ext cx="5362575" cy="247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05" y="3784154"/>
            <a:ext cx="5429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205" y="306287"/>
            <a:ext cx="11460265" cy="11361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7125" y="1712890"/>
            <a:ext cx="7740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 tips</a:t>
            </a:r>
          </a:p>
          <a:p>
            <a:r>
              <a:rPr lang="en-GB" dirty="0"/>
              <a:t>-</a:t>
            </a:r>
            <a:r>
              <a:rPr lang="en-GB" dirty="0" smtClean="0"/>
              <a:t>Use the equation</a:t>
            </a:r>
          </a:p>
          <a:p>
            <a:r>
              <a:rPr lang="en-GB" dirty="0" smtClean="0"/>
              <a:t>-what are faulty processes?</a:t>
            </a:r>
          </a:p>
          <a:p>
            <a:r>
              <a:rPr lang="en-GB" dirty="0" smtClean="0"/>
              <a:t>-what do they lead to?</a:t>
            </a:r>
          </a:p>
          <a:p>
            <a:r>
              <a:rPr lang="en-GB" dirty="0" smtClean="0"/>
              <a:t>-You must talk about group productivity (social and task cohesion) and what affect faulty processes have on this.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7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7707" y="1630201"/>
            <a:ext cx="2730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Group Success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8011" y="834981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Common goal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5560" y="3601792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Collective identity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47233" y="5585139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164427" y="201770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unity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727583" y="571102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783651" y="1876023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Past success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616225" y="4116947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85904" y="5065690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 cohesion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567707" y="5829767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cohesion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827" y="2245355"/>
            <a:ext cx="3866344" cy="216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04" y="511331"/>
            <a:ext cx="9893261" cy="595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u="sng" dirty="0" smtClean="0"/>
              <a:t>Carron’s Model 1933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4 key antecedents (factors) that effect group cohesion.</a:t>
            </a:r>
          </a:p>
          <a:p>
            <a:r>
              <a:rPr lang="en-GB" altLang="en-US" dirty="0" smtClean="0"/>
              <a:t>Environmental factors </a:t>
            </a:r>
          </a:p>
          <a:p>
            <a:r>
              <a:rPr lang="en-GB" altLang="en-US" dirty="0" smtClean="0"/>
              <a:t>Personal factors</a:t>
            </a:r>
          </a:p>
          <a:p>
            <a:r>
              <a:rPr lang="en-GB" altLang="en-US" dirty="0" smtClean="0"/>
              <a:t>Leadership factors</a:t>
            </a:r>
          </a:p>
          <a:p>
            <a:r>
              <a:rPr lang="en-GB" altLang="en-US" dirty="0" smtClean="0"/>
              <a:t>Team factors 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78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2741" y="267281"/>
            <a:ext cx="4944414" cy="2282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sz="2000" b="1" dirty="0" smtClean="0"/>
              <a:t>Personal</a:t>
            </a:r>
          </a:p>
          <a:p>
            <a:r>
              <a:rPr lang="en-GB" altLang="en-US" sz="2000" dirty="0" smtClean="0"/>
              <a:t>Each individuals personality/ characteristics</a:t>
            </a:r>
          </a:p>
          <a:p>
            <a:r>
              <a:rPr lang="en-GB" altLang="en-US" sz="2000" dirty="0" smtClean="0"/>
              <a:t>Attitudes</a:t>
            </a:r>
          </a:p>
          <a:p>
            <a:r>
              <a:rPr lang="en-GB" altLang="en-US" sz="2000" dirty="0" smtClean="0"/>
              <a:t>Similarity of group </a:t>
            </a:r>
          </a:p>
          <a:p>
            <a:r>
              <a:rPr lang="en-GB" altLang="en-US" sz="2000" dirty="0" smtClean="0"/>
              <a:t>Ability</a:t>
            </a:r>
          </a:p>
          <a:p>
            <a:r>
              <a:rPr lang="en-GB" altLang="en-US" sz="2000" dirty="0" smtClean="0"/>
              <a:t>Motivation</a:t>
            </a:r>
          </a:p>
          <a:p>
            <a:endParaRPr lang="en-GB" altLang="en-US" sz="2000" dirty="0" smtClean="0"/>
          </a:p>
          <a:p>
            <a:endParaRPr lang="en-GB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2741" y="3502995"/>
            <a:ext cx="75073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b="1" dirty="0" smtClean="0"/>
              <a:t>Environmental</a:t>
            </a:r>
            <a:endParaRPr lang="en-GB" alt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Size of the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The closer they are the better the cohesion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All live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18/19 years old with 30/35years olds?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Facilities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31356" y="263138"/>
            <a:ext cx="46664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b="1" dirty="0" smtClean="0"/>
              <a:t>Leadership</a:t>
            </a:r>
          </a:p>
          <a:p>
            <a:endParaRPr lang="en-GB" alt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The team can be cohesive and have clear goals but the leader must be cohesive with the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Preferred leadership style/ personality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Relationship with the group</a:t>
            </a:r>
          </a:p>
        </p:txBody>
      </p:sp>
      <p:sp>
        <p:nvSpPr>
          <p:cNvPr id="5" name="Rectangle 4"/>
          <p:cNvSpPr/>
          <p:nvPr/>
        </p:nvSpPr>
        <p:spPr>
          <a:xfrm>
            <a:off x="8019244" y="455939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2000" b="1" dirty="0" smtClean="0"/>
              <a:t>Team</a:t>
            </a:r>
            <a:endParaRPr lang="en-GB" altLang="en-US" sz="2000" dirty="0" smtClean="0"/>
          </a:p>
          <a:p>
            <a:r>
              <a:rPr lang="en-GB" altLang="en-US" sz="2000" dirty="0" smtClean="0"/>
              <a:t>Individual beliefs</a:t>
            </a:r>
          </a:p>
          <a:p>
            <a:r>
              <a:rPr lang="en-GB" altLang="en-US" sz="2000" dirty="0" smtClean="0"/>
              <a:t>Trust</a:t>
            </a:r>
          </a:p>
          <a:p>
            <a:r>
              <a:rPr lang="en-GB" altLang="en-US" sz="2000" dirty="0" smtClean="0"/>
              <a:t>Ability/ motivation </a:t>
            </a:r>
          </a:p>
          <a:p>
            <a:r>
              <a:rPr lang="en-GB" altLang="en-US" sz="2000" dirty="0" smtClean="0"/>
              <a:t>Stability</a:t>
            </a:r>
          </a:p>
          <a:p>
            <a:r>
              <a:rPr lang="en-GB" altLang="en-US" sz="2000" dirty="0" smtClean="0"/>
              <a:t>Shared experiences </a:t>
            </a:r>
          </a:p>
        </p:txBody>
      </p:sp>
    </p:spTree>
    <p:extLst>
      <p:ext uri="{BB962C8B-B14F-4D97-AF65-F5344CB8AC3E}">
        <p14:creationId xmlns:p14="http://schemas.microsoft.com/office/powerpoint/2010/main" val="12006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301" y="2305641"/>
            <a:ext cx="10515600" cy="1325563"/>
          </a:xfrm>
        </p:spPr>
        <p:txBody>
          <a:bodyPr/>
          <a:lstStyle/>
          <a:p>
            <a:r>
              <a:rPr lang="en-GB" dirty="0" smtClean="0"/>
              <a:t>Strategies for group cohesion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5155" y="1004552"/>
            <a:ext cx="148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Clear roles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3313" y="4312275"/>
            <a:ext cx="148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Team building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63792" y="4967685"/>
            <a:ext cx="148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Select team goals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59663" y="3957048"/>
            <a:ext cx="14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Evaluate individual performance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19223" y="155714"/>
            <a:ext cx="148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Strong leadership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307132" y="681386"/>
            <a:ext cx="148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Punishment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12440" y="1625944"/>
            <a:ext cx="148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Practice set plays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431370" y="5470302"/>
            <a:ext cx="148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Reinforce team 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89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smtClean="0"/>
              <a:t>Team Success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mtClean="0"/>
              <a:t>Success of a team </a:t>
            </a:r>
            <a:r>
              <a:rPr lang="en-GB" altLang="en-US" sz="2400">
                <a:solidFill>
                  <a:srgbClr val="FF0000"/>
                </a:solidFill>
              </a:rPr>
              <a:t>(Actual Productivity)</a:t>
            </a:r>
          </a:p>
          <a:p>
            <a:pPr marL="0" indent="0">
              <a:buNone/>
            </a:pPr>
            <a:r>
              <a:rPr lang="en-GB" altLang="en-US" sz="2400"/>
              <a:t> </a:t>
            </a:r>
            <a:endParaRPr lang="en-GB" altLang="en-US" smtClean="0"/>
          </a:p>
          <a:p>
            <a:pPr marL="0" indent="0">
              <a:buNone/>
            </a:pPr>
            <a:r>
              <a:rPr lang="en-GB" altLang="en-US" smtClean="0"/>
              <a:t>is equal to the best it can do </a:t>
            </a:r>
            <a:r>
              <a:rPr lang="en-GB" altLang="en-US" sz="2400">
                <a:solidFill>
                  <a:srgbClr val="FF0000"/>
                </a:solidFill>
              </a:rPr>
              <a:t>(Potential Productivity) </a:t>
            </a:r>
          </a:p>
          <a:p>
            <a:pPr marL="0" indent="0">
              <a:buNone/>
            </a:pPr>
            <a:endParaRPr lang="en-GB" altLang="en-US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en-US" smtClean="0"/>
              <a:t>minus Faulty Processes </a:t>
            </a:r>
          </a:p>
          <a:p>
            <a:pPr marL="0" indent="0">
              <a:buNone/>
            </a:pPr>
            <a:r>
              <a:rPr lang="en-GB" altLang="en-US" sz="2400">
                <a:solidFill>
                  <a:srgbClr val="FF0000"/>
                </a:solidFill>
              </a:rPr>
              <a:t>(When things go pear shaped!)</a:t>
            </a:r>
          </a:p>
        </p:txBody>
      </p:sp>
    </p:spTree>
    <p:extLst>
      <p:ext uri="{BB962C8B-B14F-4D97-AF65-F5344CB8AC3E}">
        <p14:creationId xmlns:p14="http://schemas.microsoft.com/office/powerpoint/2010/main" val="27522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83" y="-115846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sz="7200" dirty="0">
                <a:latin typeface="Comic Sans MS" panose="030F0702030302020204" pitchFamily="66" charset="0"/>
              </a:rPr>
              <a:t>Steiner’s Model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4846" y="1180308"/>
            <a:ext cx="7777162" cy="1354217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ACTUAL	</a:t>
            </a:r>
            <a:r>
              <a:rPr lang="en-GB" altLang="en-US" sz="2800" dirty="0">
                <a:latin typeface="Comic Sans MS" panose="030F0702030302020204" pitchFamily="66" charset="0"/>
              </a:rPr>
              <a:t>=</a:t>
            </a:r>
            <a:r>
              <a:rPr lang="en-GB" altLang="en-US" sz="1800" dirty="0">
                <a:latin typeface="Comic Sans MS" panose="030F0702030302020204" pitchFamily="66" charset="0"/>
              </a:rPr>
              <a:t>   POTENTIAL             </a:t>
            </a:r>
            <a:r>
              <a:rPr lang="en-GB" altLang="en-US" sz="2400" dirty="0">
                <a:latin typeface="Comic Sans MS" panose="030F0702030302020204" pitchFamily="66" charset="0"/>
              </a:rPr>
              <a:t>-</a:t>
            </a:r>
            <a:r>
              <a:rPr lang="en-GB" altLang="en-US" sz="1800" dirty="0">
                <a:latin typeface="Comic Sans MS" panose="030F0702030302020204" pitchFamily="66" charset="0"/>
              </a:rPr>
              <a:t>    LOSSES DUE TO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PRODUCTIVITY       </a:t>
            </a:r>
            <a:r>
              <a:rPr lang="en-GB" altLang="en-US" sz="1800" dirty="0" err="1">
                <a:latin typeface="Comic Sans MS" panose="030F0702030302020204" pitchFamily="66" charset="0"/>
              </a:rPr>
              <a:t>PRODUCTIVITY</a:t>
            </a:r>
            <a:r>
              <a:rPr lang="en-GB" altLang="en-US" sz="1800" dirty="0">
                <a:latin typeface="Comic Sans MS" panose="030F0702030302020204" pitchFamily="66" charset="0"/>
              </a:rPr>
              <a:t>	    FAULTY PROCESSES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(AP)                          (PP)			    (FP)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6983" y="3560764"/>
            <a:ext cx="19431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The team performance at any given time (due to successful interaction)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52245" y="3329917"/>
            <a:ext cx="1800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The maximum capability of the group when cohesiveness is strongest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74783" y="3195833"/>
            <a:ext cx="27352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Factors that go wrong in team performance which impede/ prevent group cohesion e.g. co-ordination losses &amp; motivational losses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1056068" y="2571771"/>
            <a:ext cx="3600" cy="785792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710614" y="2571771"/>
            <a:ext cx="0" cy="576262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6361561" y="2544070"/>
            <a:ext cx="8944" cy="56671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774825" y="5876926"/>
            <a:ext cx="8642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GROUP COHESION IS THE FORCE THAT BINDS A GROUP TOGETHER, HELPING TO PREVENT FAULTY PROCESSES.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8638581" y="1694056"/>
            <a:ext cx="3988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get rid of the losses then our performance will get better.</a:t>
            </a:r>
          </a:p>
          <a:p>
            <a:r>
              <a:rPr lang="en-GB" dirty="0"/>
              <a:t>What are the losses?</a:t>
            </a:r>
          </a:p>
        </p:txBody>
      </p:sp>
    </p:spTree>
    <p:extLst>
      <p:ext uri="{BB962C8B-B14F-4D97-AF65-F5344CB8AC3E}">
        <p14:creationId xmlns:p14="http://schemas.microsoft.com/office/powerpoint/2010/main" val="39404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 animBg="1"/>
      <p:bldP spid="30728" grpId="0" animBg="1"/>
      <p:bldP spid="3072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7175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sz="6600" dirty="0">
                <a:latin typeface="Comic Sans MS" panose="030F0702030302020204" pitchFamily="66" charset="0"/>
              </a:rPr>
              <a:t>Faulty Processes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35923" y="1103759"/>
            <a:ext cx="4607751" cy="240065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u="sng" dirty="0">
                <a:latin typeface="Comic Sans MS" panose="030F0702030302020204" pitchFamily="66" charset="0"/>
              </a:rPr>
              <a:t>Co-ordination Losses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SzTx/>
              <a:buFontTx/>
              <a:buChar char="o"/>
            </a:pPr>
            <a:r>
              <a:rPr lang="en-GB" altLang="en-US" sz="1800" dirty="0">
                <a:latin typeface="Comic Sans MS" panose="030F0702030302020204" pitchFamily="66" charset="0"/>
              </a:rPr>
              <a:t> These occur when the ‘operational effectiveness’ of the group cannot be sustained for the whole match.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SzTx/>
              <a:buFontTx/>
              <a:buChar char="o"/>
            </a:pPr>
            <a:r>
              <a:rPr lang="en-GB" altLang="en-US" sz="1800" dirty="0">
                <a:latin typeface="Comic Sans MS" panose="030F0702030302020204" pitchFamily="66" charset="0"/>
              </a:rPr>
              <a:t> Planned strategies/tactics may go wrong due to positional error or bad timing, e.g. Line out in rugby.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5923" y="3968750"/>
            <a:ext cx="4465638" cy="253915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A co-ordination loss that leads to a breakdown in team work is called the </a:t>
            </a:r>
            <a:r>
              <a:rPr lang="en-GB" altLang="en-US" sz="2400" b="1" dirty="0">
                <a:latin typeface="Comic Sans MS" panose="030F0702030302020204" pitchFamily="66" charset="0"/>
              </a:rPr>
              <a:t>RINGLEMANN EFFECT</a:t>
            </a:r>
            <a:r>
              <a:rPr lang="en-GB" altLang="en-US" sz="1800" dirty="0">
                <a:latin typeface="Verdana" panose="020B0604030504040204" pitchFamily="34" charset="0"/>
              </a:rPr>
              <a:t>. </a:t>
            </a:r>
            <a:r>
              <a:rPr lang="en-GB" altLang="en-US" sz="1800" dirty="0">
                <a:latin typeface="Comic Sans MS" panose="030F0702030302020204" pitchFamily="66" charset="0"/>
              </a:rPr>
              <a:t>Problems with team co-ordination are more likely to increase as the number of team members increase</a:t>
            </a:r>
            <a:r>
              <a:rPr lang="en-GB" altLang="en-US" sz="1800" dirty="0" smtClean="0">
                <a:latin typeface="Comic Sans MS" panose="030F0702030302020204" pitchFamily="66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 err="1" smtClean="0">
                <a:latin typeface="Comic Sans MS" panose="030F0702030302020204" pitchFamily="66" charset="0"/>
              </a:rPr>
              <a:t>e.g</a:t>
            </a:r>
            <a:r>
              <a:rPr lang="en-GB" altLang="en-US" sz="1800" dirty="0" smtClean="0">
                <a:latin typeface="Comic Sans MS" panose="030F0702030302020204" pitchFamily="66" charset="0"/>
              </a:rPr>
              <a:t> more likely in rugby than in basketball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516009" y="3504416"/>
            <a:ext cx="0" cy="5048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159859" y="1049626"/>
            <a:ext cx="4761136" cy="24193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u="sng" dirty="0">
                <a:latin typeface="Comic Sans MS" panose="030F0702030302020204" pitchFamily="66" charset="0"/>
              </a:rPr>
              <a:t>Motivation Losses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SzTx/>
              <a:buFontTx/>
              <a:buChar char="o"/>
            </a:pPr>
            <a:r>
              <a:rPr lang="en-GB" altLang="en-US" sz="1800" dirty="0">
                <a:latin typeface="Comic Sans MS" panose="030F0702030302020204" pitchFamily="66" charset="0"/>
              </a:rPr>
              <a:t> This may occur if the task is too difficult.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SzTx/>
              <a:buFontTx/>
              <a:buChar char="o"/>
            </a:pPr>
            <a:r>
              <a:rPr lang="en-GB" altLang="en-US" sz="1800" dirty="0">
                <a:latin typeface="Comic Sans MS" panose="030F0702030302020204" pitchFamily="66" charset="0"/>
              </a:rPr>
              <a:t> Also an individual might suffer loss of motivation causing them to withdraw effort and coast through that part of the game.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187351" y="3917343"/>
            <a:ext cx="4761136" cy="244682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A motivation loss that leads to a reduction in effort is called </a:t>
            </a:r>
            <a:r>
              <a:rPr lang="en-GB" altLang="en-US" sz="1800" b="1" dirty="0">
                <a:latin typeface="Comic Sans MS" panose="030F0702030302020204" pitchFamily="66" charset="0"/>
              </a:rPr>
              <a:t>SOCIAL LOAFING</a:t>
            </a:r>
            <a:r>
              <a:rPr lang="en-GB" altLang="en-US" sz="1800" dirty="0">
                <a:latin typeface="Comic Sans MS" panose="030F0702030302020204" pitchFamily="66" charset="0"/>
              </a:rPr>
              <a:t>. This is </a:t>
            </a:r>
            <a:r>
              <a:rPr lang="en-GB" altLang="en-US" sz="1800" dirty="0" smtClean="0">
                <a:latin typeface="Comic Sans MS" panose="030F0702030302020204" pitchFamily="66" charset="0"/>
              </a:rPr>
              <a:t>when </a:t>
            </a:r>
            <a:r>
              <a:rPr lang="en-GB" altLang="en-US" sz="1800" dirty="0">
                <a:latin typeface="Comic Sans MS" panose="030F0702030302020204" pitchFamily="66" charset="0"/>
              </a:rPr>
              <a:t>an </a:t>
            </a:r>
            <a:r>
              <a:rPr lang="en-GB" altLang="en-US" sz="1800" b="1" i="1" u="sng" dirty="0">
                <a:latin typeface="Comic Sans MS" panose="030F0702030302020204" pitchFamily="66" charset="0"/>
              </a:rPr>
              <a:t>individuals</a:t>
            </a:r>
            <a:r>
              <a:rPr lang="en-GB" altLang="en-US" sz="1800" dirty="0">
                <a:latin typeface="Comic Sans MS" panose="030F0702030302020204" pitchFamily="66" charset="0"/>
              </a:rPr>
              <a:t> efforts go unnoticed or when someone feels like the others on their team are not trying hard enough. People with low SC tend to be loafers. </a:t>
            </a:r>
            <a:endParaRPr lang="en-GB" altLang="en-US" sz="18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 smtClean="0">
                <a:latin typeface="Comic Sans MS" panose="030F0702030302020204" pitchFamily="66" charset="0"/>
              </a:rPr>
              <a:t>‘Coasting’ or ‘Hiding</a:t>
            </a:r>
            <a:endParaRPr lang="en-GB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8755053" y="3468753"/>
            <a:ext cx="0" cy="431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5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6525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The </a:t>
            </a:r>
            <a:r>
              <a:rPr lang="en-GB" altLang="en-US" dirty="0" err="1" smtClean="0"/>
              <a:t>Ringlemann</a:t>
            </a:r>
            <a:r>
              <a:rPr lang="en-GB" altLang="en-US" dirty="0" smtClean="0"/>
              <a:t> Effect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1070115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500" dirty="0"/>
              <a:t>Group performance decreases with group size</a:t>
            </a:r>
            <a:r>
              <a:rPr lang="en-GB" altLang="en-US" sz="2500" dirty="0" smtClean="0"/>
              <a:t>.</a:t>
            </a:r>
          </a:p>
          <a:p>
            <a:r>
              <a:rPr lang="en-GB" altLang="en-US" sz="2500" dirty="0"/>
              <a:t>There is less effort exerted when working with others. </a:t>
            </a:r>
            <a:endParaRPr lang="en-GB" altLang="en-US" sz="25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500" dirty="0" err="1"/>
              <a:t>Ringlemann</a:t>
            </a:r>
            <a:r>
              <a:rPr lang="en-GB" altLang="en-US" sz="2500" dirty="0"/>
              <a:t> studied rope pulling &amp; found that a group of 8 did not pull their rope </a:t>
            </a:r>
            <a:r>
              <a:rPr lang="en-GB" altLang="en-US" sz="2500" dirty="0" smtClean="0"/>
              <a:t>as </a:t>
            </a:r>
            <a:r>
              <a:rPr lang="en-GB" altLang="en-US" sz="2500" dirty="0"/>
              <a:t>hard as 1 person.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500" dirty="0" smtClean="0"/>
              <a:t>Some </a:t>
            </a:r>
            <a:r>
              <a:rPr lang="en-GB" altLang="en-US" sz="2500" dirty="0"/>
              <a:t>individuals performed only at 50% effort when in a group.</a:t>
            </a:r>
          </a:p>
        </p:txBody>
      </p:sp>
      <p:sp>
        <p:nvSpPr>
          <p:cNvPr id="2" name="AutoShape 2" descr="Image result for social loafing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560" y="3482974"/>
            <a:ext cx="4402495" cy="28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5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863</Words>
  <Application>Microsoft Office PowerPoint</Application>
  <PresentationFormat>Widescreen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Verdana</vt:lpstr>
      <vt:lpstr>Office Theme</vt:lpstr>
      <vt:lpstr>Groups- Recap</vt:lpstr>
      <vt:lpstr>PowerPoint Presentation</vt:lpstr>
      <vt:lpstr>Carron’s Model 1933</vt:lpstr>
      <vt:lpstr>PowerPoint Presentation</vt:lpstr>
      <vt:lpstr>Strategies for group cohesion</vt:lpstr>
      <vt:lpstr>Team Success </vt:lpstr>
      <vt:lpstr>Steiner’s Model</vt:lpstr>
      <vt:lpstr>Faulty Processes</vt:lpstr>
      <vt:lpstr>The Ringlemann Effect</vt:lpstr>
      <vt:lpstr>Other losses</vt:lpstr>
      <vt:lpstr>Causes of social loafing</vt:lpstr>
      <vt:lpstr>Preventing social loafing       (Reducing motivational losses)</vt:lpstr>
      <vt:lpstr>Reducing the Ringlemann Effect (coordination losses)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Trudgeon</dc:creator>
  <cp:lastModifiedBy>Danielle Trudgeon</cp:lastModifiedBy>
  <cp:revision>19</cp:revision>
  <dcterms:created xsi:type="dcterms:W3CDTF">2015-12-28T12:46:41Z</dcterms:created>
  <dcterms:modified xsi:type="dcterms:W3CDTF">2016-01-04T10:38:02Z</dcterms:modified>
</cp:coreProperties>
</file>