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308" r:id="rId2"/>
    <p:sldId id="307" r:id="rId3"/>
    <p:sldId id="309" r:id="rId4"/>
    <p:sldId id="310" r:id="rId5"/>
    <p:sldId id="311" r:id="rId6"/>
    <p:sldId id="312" r:id="rId7"/>
    <p:sldId id="320" r:id="rId8"/>
    <p:sldId id="321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2" r:id="rId17"/>
    <p:sldId id="323" r:id="rId18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>
        <p:scale>
          <a:sx n="75" d="100"/>
          <a:sy n="75" d="100"/>
        </p:scale>
        <p:origin x="-1860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290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140291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0292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0293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/>
            </a:p>
          </p:txBody>
        </p:sp>
      </p:grpSp>
      <p:sp>
        <p:nvSpPr>
          <p:cNvPr id="1402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0296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40297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40298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7BE055-F03C-4A08-90D9-AB7050FF979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23B3B-060D-4BCC-B9C4-B5E3E94DAC0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FE802-A8C8-438B-A0DD-F749D69DD6A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479C3B6-5A15-4999-AA28-228FFA6367C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70013" y="1827213"/>
            <a:ext cx="3579812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370013" y="3960813"/>
            <a:ext cx="3579812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949D191-2E84-4A6D-A5EC-7E664B2AE99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0DB478F-CD1E-4A15-9560-35FE56905BE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AA19095-FC18-4522-8DD7-A63C84CB0D2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8829D-4B37-43A4-A38E-429F94372B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14C39-B922-402A-99DA-8708EA27464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EC1A2-3986-419D-8064-6951A455E8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44F7C-048C-4238-843D-C60BFF12C12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38265-2C09-42BE-A2A5-459C8F3D800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62D37-57DF-4309-BA5D-135F1A52180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6986D-A08E-4666-8D73-8CB28B8D046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1E260-C7B5-49DE-AA03-D186694C761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26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3926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926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/>
            </a:p>
          </p:txBody>
        </p:sp>
        <p:sp>
          <p:nvSpPr>
            <p:cNvPr id="139269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927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927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3927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3927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2B20EA4-70F5-4DFC-92ED-E4DBD96981C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>
                <a:solidFill>
                  <a:schemeClr val="hlink"/>
                </a:solidFill>
                <a:latin typeface="Comic Sans MS" pitchFamily="66" charset="0"/>
              </a:rPr>
              <a:t>ATTITUDE OBJECTS</a:t>
            </a:r>
          </a:p>
        </p:txBody>
      </p:sp>
      <p:pic>
        <p:nvPicPr>
          <p:cNvPr id="197635" name="Picture 3" descr="FITNS02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24075" y="4221163"/>
            <a:ext cx="1793875" cy="2370137"/>
          </a:xfrm>
          <a:noFill/>
          <a:ln/>
        </p:spPr>
      </p:pic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1042988" y="1773238"/>
            <a:ext cx="7777162" cy="217805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solidFill>
                  <a:schemeClr val="accent1"/>
                </a:solidFill>
                <a:latin typeface="Comic Sans MS" pitchFamily="66" charset="0"/>
              </a:rPr>
              <a:t>The people, subject or situation towards which an attitude is directed.</a:t>
            </a:r>
            <a:r>
              <a:rPr lang="en-GB">
                <a:solidFill>
                  <a:schemeClr val="accent1"/>
                </a:solidFill>
                <a:latin typeface="Verdana" pitchFamily="34" charset="0"/>
              </a:rPr>
              <a:t> </a:t>
            </a:r>
          </a:p>
        </p:txBody>
      </p:sp>
      <p:pic>
        <p:nvPicPr>
          <p:cNvPr id="197637" name="Picture 5" descr="HEALTH4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651500" y="4292600"/>
            <a:ext cx="1704975" cy="226853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>
                <a:latin typeface="Comic Sans MS" pitchFamily="66" charset="0"/>
              </a:rPr>
              <a:t>Persuasive Communication Theory</a:t>
            </a:r>
          </a:p>
        </p:txBody>
      </p:sp>
      <p:sp>
        <p:nvSpPr>
          <p:cNvPr id="203779" name="Text Box 3"/>
          <p:cNvSpPr txBox="1">
            <a:spLocks noChangeArrowheads="1"/>
          </p:cNvSpPr>
          <p:nvPr/>
        </p:nvSpPr>
        <p:spPr bwMode="auto">
          <a:xfrm>
            <a:off x="1258888" y="2276475"/>
            <a:ext cx="165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>
              <a:latin typeface="Verdana" pitchFamily="34" charset="0"/>
            </a:endParaRPr>
          </a:p>
        </p:txBody>
      </p:sp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6084888" y="1916113"/>
            <a:ext cx="2736850" cy="421005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kumimoji="1" lang="en-GB" sz="1400" b="1">
                <a:solidFill>
                  <a:srgbClr val="FF0000"/>
                </a:solidFill>
                <a:latin typeface="Comic Sans MS" pitchFamily="66" charset="0"/>
              </a:rPr>
              <a:t>PERSUASIVE COMMUNICATION</a:t>
            </a:r>
            <a:endParaRPr kumimoji="1" lang="en-GB" sz="1400" b="1">
              <a:latin typeface="Comic Sans MS" pitchFamily="66" charset="0"/>
            </a:endParaRPr>
          </a:p>
          <a:p>
            <a:pPr algn="l" eaLnBrk="0" hangingPunct="0"/>
            <a:r>
              <a:rPr kumimoji="1" lang="en-GB" sz="1400" b="1">
                <a:latin typeface="Comic Sans MS" pitchFamily="66" charset="0"/>
              </a:rPr>
              <a:t>the </a:t>
            </a:r>
            <a:r>
              <a:rPr kumimoji="1" lang="en-GB" sz="1400" b="1">
                <a:solidFill>
                  <a:schemeClr val="accent1"/>
                </a:solidFill>
                <a:latin typeface="Comic Sans MS" pitchFamily="66" charset="0"/>
              </a:rPr>
              <a:t>person</a:t>
            </a:r>
            <a:r>
              <a:rPr kumimoji="1" lang="en-GB" sz="1400" b="1">
                <a:solidFill>
                  <a:srgbClr val="66FF33"/>
                </a:solidFill>
                <a:latin typeface="Comic Sans MS" pitchFamily="66" charset="0"/>
              </a:rPr>
              <a:t> </a:t>
            </a:r>
            <a:r>
              <a:rPr kumimoji="1" lang="en-GB" sz="1400" b="1">
                <a:latin typeface="Comic Sans MS" pitchFamily="66" charset="0"/>
              </a:rPr>
              <a:t>must </a:t>
            </a:r>
          </a:p>
          <a:p>
            <a:pPr lvl="1" algn="l" eaLnBrk="0" hangingPunct="0">
              <a:buFontTx/>
              <a:buChar char="-"/>
            </a:pPr>
            <a:r>
              <a:rPr kumimoji="1" lang="en-GB" sz="1400" b="1">
                <a:latin typeface="Comic Sans MS" pitchFamily="66" charset="0"/>
              </a:rPr>
              <a:t> pay attention</a:t>
            </a:r>
          </a:p>
          <a:p>
            <a:pPr algn="l" eaLnBrk="0" hangingPunct="0"/>
            <a:r>
              <a:rPr kumimoji="1" lang="en-GB" sz="1400" b="1">
                <a:latin typeface="Comic Sans MS" pitchFamily="66" charset="0"/>
              </a:rPr>
              <a:t>      - understand</a:t>
            </a:r>
          </a:p>
          <a:p>
            <a:pPr lvl="1" algn="l" eaLnBrk="0" hangingPunct="0"/>
            <a:r>
              <a:rPr kumimoji="1" lang="en-GB" sz="1400" b="1">
                <a:latin typeface="Comic Sans MS" pitchFamily="66" charset="0"/>
              </a:rPr>
              <a:t>- accept</a:t>
            </a:r>
          </a:p>
          <a:p>
            <a:pPr lvl="1" algn="l" eaLnBrk="0" hangingPunct="0"/>
            <a:r>
              <a:rPr kumimoji="1" lang="en-GB" sz="1400" b="1">
                <a:latin typeface="Comic Sans MS" pitchFamily="66" charset="0"/>
              </a:rPr>
              <a:t>- retain</a:t>
            </a:r>
          </a:p>
          <a:p>
            <a:pPr lvl="1" algn="l" eaLnBrk="0" hangingPunct="0"/>
            <a:r>
              <a:rPr kumimoji="1" lang="en-GB" sz="1400" b="1">
                <a:latin typeface="Comic Sans MS" pitchFamily="66" charset="0"/>
              </a:rPr>
              <a:t>the message being given</a:t>
            </a:r>
          </a:p>
          <a:p>
            <a:pPr lvl="1" algn="l" eaLnBrk="0" hangingPunct="0"/>
            <a:endParaRPr kumimoji="1" lang="en-GB" sz="1400" b="1">
              <a:latin typeface="Comic Sans MS" pitchFamily="66" charset="0"/>
            </a:endParaRPr>
          </a:p>
          <a:p>
            <a:pPr algn="l" eaLnBrk="0" hangingPunct="0"/>
            <a:r>
              <a:rPr kumimoji="1" lang="en-GB" sz="1400" b="1">
                <a:latin typeface="Comic Sans MS" pitchFamily="66" charset="0"/>
              </a:rPr>
              <a:t>the </a:t>
            </a:r>
            <a:r>
              <a:rPr kumimoji="1" lang="en-GB" sz="1400" b="1">
                <a:solidFill>
                  <a:schemeClr val="accent1"/>
                </a:solidFill>
                <a:latin typeface="Comic Sans MS" pitchFamily="66" charset="0"/>
              </a:rPr>
              <a:t>coach</a:t>
            </a:r>
            <a:r>
              <a:rPr kumimoji="1" lang="en-GB" sz="1400" b="1">
                <a:latin typeface="Comic Sans MS" pitchFamily="66" charset="0"/>
              </a:rPr>
              <a:t> must</a:t>
            </a:r>
          </a:p>
          <a:p>
            <a:pPr lvl="1" algn="l" eaLnBrk="0" hangingPunct="0"/>
            <a:r>
              <a:rPr kumimoji="1" lang="en-GB" sz="1400" b="1">
                <a:latin typeface="Comic Sans MS" pitchFamily="66" charset="0"/>
              </a:rPr>
              <a:t>- be expert</a:t>
            </a:r>
          </a:p>
          <a:p>
            <a:pPr lvl="1" algn="l" eaLnBrk="0" hangingPunct="0"/>
            <a:r>
              <a:rPr kumimoji="1" lang="en-GB" sz="1400" b="1">
                <a:latin typeface="Comic Sans MS" pitchFamily="66" charset="0"/>
              </a:rPr>
              <a:t>- be trustworthy</a:t>
            </a:r>
          </a:p>
          <a:p>
            <a:pPr lvl="1" algn="l" eaLnBrk="0" hangingPunct="0"/>
            <a:endParaRPr kumimoji="1" lang="en-GB" sz="1400" b="1">
              <a:latin typeface="Comic Sans MS" pitchFamily="66" charset="0"/>
            </a:endParaRPr>
          </a:p>
          <a:p>
            <a:pPr algn="l" eaLnBrk="0" hangingPunct="0"/>
            <a:r>
              <a:rPr kumimoji="1" lang="en-GB" sz="1400" b="1">
                <a:latin typeface="Comic Sans MS" pitchFamily="66" charset="0"/>
              </a:rPr>
              <a:t>the </a:t>
            </a:r>
            <a:r>
              <a:rPr kumimoji="1" lang="en-GB" sz="1400" b="1">
                <a:solidFill>
                  <a:schemeClr val="accent1"/>
                </a:solidFill>
                <a:latin typeface="Comic Sans MS" pitchFamily="66" charset="0"/>
              </a:rPr>
              <a:t>message</a:t>
            </a:r>
            <a:r>
              <a:rPr kumimoji="1" lang="en-GB" sz="1400" b="1">
                <a:latin typeface="Comic Sans MS" pitchFamily="66" charset="0"/>
              </a:rPr>
              <a:t> must</a:t>
            </a:r>
          </a:p>
          <a:p>
            <a:pPr lvl="1" algn="l" eaLnBrk="0" hangingPunct="0"/>
            <a:r>
              <a:rPr kumimoji="1" lang="en-GB" sz="1400" b="1">
                <a:latin typeface="Comic Sans MS" pitchFamily="66" charset="0"/>
              </a:rPr>
              <a:t>- be clear</a:t>
            </a:r>
          </a:p>
          <a:p>
            <a:pPr lvl="1" algn="l" eaLnBrk="0" hangingPunct="0"/>
            <a:r>
              <a:rPr kumimoji="1" lang="en-GB" sz="1400" b="1">
                <a:latin typeface="Comic Sans MS" pitchFamily="66" charset="0"/>
              </a:rPr>
              <a:t>- be unambiguous</a:t>
            </a:r>
          </a:p>
          <a:p>
            <a:pPr lvl="1" algn="l" eaLnBrk="0" hangingPunct="0"/>
            <a:r>
              <a:rPr kumimoji="1" lang="en-GB" sz="1400" b="1">
                <a:latin typeface="Comic Sans MS" pitchFamily="66" charset="0"/>
              </a:rPr>
              <a:t>- be balanced between pros and cons</a:t>
            </a:r>
            <a:endParaRPr lang="en-GB" sz="1400" b="1">
              <a:latin typeface="Comic Sans MS" pitchFamily="66" charset="0"/>
            </a:endParaRPr>
          </a:p>
        </p:txBody>
      </p:sp>
      <p:sp>
        <p:nvSpPr>
          <p:cNvPr id="203781" name="Rectangle 5"/>
          <p:cNvSpPr>
            <a:spLocks noChangeArrowheads="1"/>
          </p:cNvSpPr>
          <p:nvPr/>
        </p:nvSpPr>
        <p:spPr bwMode="auto">
          <a:xfrm>
            <a:off x="1042988" y="1916113"/>
            <a:ext cx="2160587" cy="1728787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FontTx/>
              <a:buAutoNum type="arabicPeriod"/>
            </a:pPr>
            <a:r>
              <a:rPr lang="en-GB" u="sng">
                <a:latin typeface="Verdana" pitchFamily="34" charset="0"/>
              </a:rPr>
              <a:t>The Persuader</a:t>
            </a:r>
          </a:p>
          <a:p>
            <a:pPr marL="342900" indent="-342900"/>
            <a:r>
              <a:rPr lang="en-GB">
                <a:latin typeface="Verdana" pitchFamily="34" charset="0"/>
              </a:rPr>
              <a:t>Significant other</a:t>
            </a:r>
          </a:p>
          <a:p>
            <a:pPr marL="342900" indent="-342900"/>
            <a:r>
              <a:rPr lang="en-GB">
                <a:latin typeface="Verdana" pitchFamily="34" charset="0"/>
              </a:rPr>
              <a:t>with high status</a:t>
            </a:r>
          </a:p>
          <a:p>
            <a:pPr marL="342900" indent="-342900"/>
            <a:endParaRPr lang="en-GB">
              <a:latin typeface="Verdana" pitchFamily="34" charset="0"/>
            </a:endParaRPr>
          </a:p>
        </p:txBody>
      </p:sp>
      <p:sp>
        <p:nvSpPr>
          <p:cNvPr id="203782" name="Rectangle 6"/>
          <p:cNvSpPr>
            <a:spLocks noChangeArrowheads="1"/>
          </p:cNvSpPr>
          <p:nvPr/>
        </p:nvSpPr>
        <p:spPr bwMode="auto">
          <a:xfrm>
            <a:off x="3492500" y="1916113"/>
            <a:ext cx="2160588" cy="1728787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/>
            <a:r>
              <a:rPr lang="en-GB">
                <a:latin typeface="Verdana" pitchFamily="34" charset="0"/>
              </a:rPr>
              <a:t>2. </a:t>
            </a:r>
            <a:r>
              <a:rPr lang="en-GB" u="sng">
                <a:latin typeface="Verdana" pitchFamily="34" charset="0"/>
              </a:rPr>
              <a:t>The Message</a:t>
            </a:r>
          </a:p>
          <a:p>
            <a:pPr marL="342900" indent="-342900"/>
            <a:r>
              <a:rPr lang="en-GB">
                <a:latin typeface="Verdana" pitchFamily="34" charset="0"/>
              </a:rPr>
              <a:t>Positive to initiate</a:t>
            </a:r>
          </a:p>
          <a:p>
            <a:pPr marL="342900" indent="-342900"/>
            <a:r>
              <a:rPr lang="en-GB">
                <a:latin typeface="Verdana" pitchFamily="34" charset="0"/>
              </a:rPr>
              <a:t> the change</a:t>
            </a:r>
          </a:p>
          <a:p>
            <a:pPr marL="342900" indent="-342900"/>
            <a:endParaRPr lang="en-GB">
              <a:latin typeface="Verdana" pitchFamily="34" charset="0"/>
            </a:endParaRPr>
          </a:p>
        </p:txBody>
      </p:sp>
      <p:sp>
        <p:nvSpPr>
          <p:cNvPr id="203783" name="Rectangle 7"/>
          <p:cNvSpPr>
            <a:spLocks noChangeArrowheads="1"/>
          </p:cNvSpPr>
          <p:nvPr/>
        </p:nvSpPr>
        <p:spPr bwMode="auto">
          <a:xfrm>
            <a:off x="1042988" y="4076700"/>
            <a:ext cx="2160587" cy="1728788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/>
            <a:r>
              <a:rPr lang="en-GB">
                <a:latin typeface="Verdana" pitchFamily="34" charset="0"/>
              </a:rPr>
              <a:t>3. </a:t>
            </a:r>
            <a:r>
              <a:rPr lang="en-GB" u="sng">
                <a:latin typeface="Verdana" pitchFamily="34" charset="0"/>
              </a:rPr>
              <a:t>The recipients</a:t>
            </a:r>
          </a:p>
          <a:p>
            <a:pPr marL="342900" indent="-342900"/>
            <a:r>
              <a:rPr lang="en-GB">
                <a:latin typeface="Verdana" pitchFamily="34" charset="0"/>
              </a:rPr>
              <a:t>Easy to changed</a:t>
            </a:r>
          </a:p>
          <a:p>
            <a:pPr marL="342900" indent="-342900"/>
            <a:r>
              <a:rPr lang="en-GB">
                <a:latin typeface="Verdana" pitchFamily="34" charset="0"/>
              </a:rPr>
              <a:t> an attitude if the</a:t>
            </a:r>
          </a:p>
          <a:p>
            <a:pPr marL="342900" indent="-342900"/>
            <a:r>
              <a:rPr lang="en-GB">
                <a:latin typeface="Verdana" pitchFamily="34" charset="0"/>
              </a:rPr>
              <a:t> recipient really</a:t>
            </a:r>
          </a:p>
          <a:p>
            <a:pPr marL="342900" indent="-342900"/>
            <a:r>
              <a:rPr lang="en-GB">
                <a:latin typeface="Verdana" pitchFamily="34" charset="0"/>
              </a:rPr>
              <a:t> wishes to be</a:t>
            </a:r>
          </a:p>
          <a:p>
            <a:pPr marL="342900" indent="-342900"/>
            <a:r>
              <a:rPr lang="en-GB">
                <a:latin typeface="Verdana" pitchFamily="34" charset="0"/>
              </a:rPr>
              <a:t>changed</a:t>
            </a:r>
          </a:p>
        </p:txBody>
      </p:sp>
      <p:sp>
        <p:nvSpPr>
          <p:cNvPr id="203784" name="Rectangle 8"/>
          <p:cNvSpPr>
            <a:spLocks noChangeArrowheads="1"/>
          </p:cNvSpPr>
          <p:nvPr/>
        </p:nvSpPr>
        <p:spPr bwMode="auto">
          <a:xfrm>
            <a:off x="3492500" y="4076700"/>
            <a:ext cx="2160588" cy="1728788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/>
            <a:r>
              <a:rPr lang="en-GB">
                <a:latin typeface="Verdana" pitchFamily="34" charset="0"/>
              </a:rPr>
              <a:t>4. </a:t>
            </a:r>
            <a:r>
              <a:rPr lang="en-GB" u="sng">
                <a:latin typeface="Verdana" pitchFamily="34" charset="0"/>
              </a:rPr>
              <a:t>The situation</a:t>
            </a:r>
          </a:p>
          <a:p>
            <a:pPr marL="342900" indent="-342900"/>
            <a:r>
              <a:rPr lang="en-GB">
                <a:latin typeface="Verdana" pitchFamily="34" charset="0"/>
              </a:rPr>
              <a:t>The presence of</a:t>
            </a:r>
          </a:p>
          <a:p>
            <a:pPr marL="342900" indent="-342900"/>
            <a:r>
              <a:rPr lang="en-GB">
                <a:latin typeface="Verdana" pitchFamily="34" charset="0"/>
              </a:rPr>
              <a:t>other persuaders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6000">
                <a:latin typeface="Comic Sans MS" pitchFamily="66" charset="0"/>
              </a:rPr>
              <a:t>TASK…………</a:t>
            </a:r>
          </a:p>
        </p:txBody>
      </p:sp>
      <p:sp>
        <p:nvSpPr>
          <p:cNvPr id="204803" name="Text Box 3"/>
          <p:cNvSpPr txBox="1">
            <a:spLocks noChangeArrowheads="1"/>
          </p:cNvSpPr>
          <p:nvPr/>
        </p:nvSpPr>
        <p:spPr bwMode="auto">
          <a:xfrm>
            <a:off x="1116013" y="2349500"/>
            <a:ext cx="7345362" cy="35179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You are a GCSE PE pupil. How could persuasive communication change your negative attitude towards cross country?</a:t>
            </a:r>
            <a:r>
              <a:rPr lang="en-GB" sz="4400">
                <a:latin typeface="Verdan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6000">
                <a:latin typeface="Comic Sans MS" pitchFamily="66" charset="0"/>
              </a:rPr>
              <a:t>ANSWER…………</a:t>
            </a:r>
          </a:p>
        </p:txBody>
      </p:sp>
      <p:sp>
        <p:nvSpPr>
          <p:cNvPr id="205827" name="Text Box 3"/>
          <p:cNvSpPr txBox="1">
            <a:spLocks noChangeArrowheads="1"/>
          </p:cNvSpPr>
          <p:nvPr/>
        </p:nvSpPr>
        <p:spPr bwMode="auto">
          <a:xfrm>
            <a:off x="1403350" y="2276475"/>
            <a:ext cx="691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>
              <a:latin typeface="Verdana" pitchFamily="34" charset="0"/>
            </a:endParaRPr>
          </a:p>
        </p:txBody>
      </p:sp>
      <p:sp>
        <p:nvSpPr>
          <p:cNvPr id="205828" name="Text Box 4"/>
          <p:cNvSpPr txBox="1">
            <a:spLocks noChangeArrowheads="1"/>
          </p:cNvSpPr>
          <p:nvPr/>
        </p:nvSpPr>
        <p:spPr bwMode="auto">
          <a:xfrm>
            <a:off x="2051050" y="2205038"/>
            <a:ext cx="4392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>
              <a:latin typeface="Verdana" pitchFamily="34" charset="0"/>
            </a:endParaRPr>
          </a:p>
        </p:txBody>
      </p:sp>
      <p:sp>
        <p:nvSpPr>
          <p:cNvPr id="205829" name="Text Box 5"/>
          <p:cNvSpPr txBox="1">
            <a:spLocks noChangeArrowheads="1"/>
          </p:cNvSpPr>
          <p:nvPr/>
        </p:nvSpPr>
        <p:spPr bwMode="auto">
          <a:xfrm>
            <a:off x="1187450" y="2133600"/>
            <a:ext cx="7273925" cy="3603625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en-GB">
                <a:latin typeface="Comic Sans MS" pitchFamily="66" charset="0"/>
              </a:rPr>
              <a:t>A significant other, e.g. teacher/captain  persuades you that cross country has excellent fitness benefits for a GCSE PE pupil. The teacher explains that they can chose cross country as one of their 4 sports.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en-GB">
                <a:latin typeface="Comic Sans MS" pitchFamily="66" charset="0"/>
              </a:rPr>
              <a:t>The teacher tells you it will improve your practical grade if you opt for cross country. 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en-GB">
                <a:latin typeface="Comic Sans MS" pitchFamily="66" charset="0"/>
              </a:rPr>
              <a:t>You understand that this could improve your overall practical grade so you begin to realise the benefits of taking part.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en-GB">
                <a:latin typeface="Comic Sans MS" pitchFamily="66" charset="0"/>
              </a:rPr>
              <a:t>Other pupils in your GCSE class share positive experiences of cross country with you and actively encourage you to take part.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9" grpId="0" animBg="1"/>
      <p:bldP spid="20582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7200">
                <a:latin typeface="Comic Sans MS" pitchFamily="66" charset="0"/>
              </a:rPr>
              <a:t>TASK…………</a:t>
            </a:r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1187450" y="2205038"/>
            <a:ext cx="7200900" cy="2365375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How could a physical education teacher change the negative attitude that a pupil may have towards swimming?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6000">
                <a:latin typeface="Comic Sans MS" pitchFamily="66" charset="0"/>
              </a:rPr>
              <a:t>ANSWER…..</a:t>
            </a:r>
          </a:p>
        </p:txBody>
      </p:sp>
      <p:sp>
        <p:nvSpPr>
          <p:cNvPr id="207875" name="Text Box 3"/>
          <p:cNvSpPr txBox="1">
            <a:spLocks noChangeArrowheads="1"/>
          </p:cNvSpPr>
          <p:nvPr/>
        </p:nvSpPr>
        <p:spPr bwMode="auto">
          <a:xfrm>
            <a:off x="1547813" y="1773238"/>
            <a:ext cx="7056437" cy="4568825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GB" sz="2000">
                <a:latin typeface="Comic Sans MS" pitchFamily="66" charset="0"/>
              </a:rPr>
              <a:t> Educate the pupil about the benefits of swimming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GB" sz="2000">
                <a:latin typeface="Comic Sans MS" pitchFamily="66" charset="0"/>
              </a:rPr>
              <a:t> Use cognitive dissonance theory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GB" sz="2000">
                <a:latin typeface="Comic Sans MS" pitchFamily="66" charset="0"/>
              </a:rPr>
              <a:t> Persuasive communication from a significant other, e.g. teacher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GB" sz="2000">
                <a:latin typeface="Comic Sans MS" pitchFamily="66" charset="0"/>
              </a:rPr>
              <a:t> Set achievable goals to ensure pupil achieves success and experiences enjoyment.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GB" sz="2000">
                <a:latin typeface="Comic Sans MS" pitchFamily="66" charset="0"/>
              </a:rPr>
              <a:t> Offer rewards, e.g. praise, trophies.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GB" sz="2000">
                <a:latin typeface="Comic Sans MS" pitchFamily="66" charset="0"/>
              </a:rPr>
              <a:t> Familiarise with role models from within the sport of swimming.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GB" sz="2000">
                <a:latin typeface="Comic Sans MS" pitchFamily="66" charset="0"/>
              </a:rPr>
              <a:t> Use floats to make execution of some strokes easier.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GB" sz="2000">
                <a:latin typeface="Comic Sans MS" pitchFamily="66" charset="0"/>
              </a:rPr>
              <a:t> Attribution retraining.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6000">
                <a:latin typeface="Comic Sans MS" pitchFamily="66" charset="0"/>
              </a:rPr>
              <a:t>To conclude……….</a:t>
            </a:r>
          </a:p>
        </p:txBody>
      </p:sp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971550" y="2276475"/>
            <a:ext cx="7561263" cy="321945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GB">
                <a:latin typeface="Verdana" pitchFamily="34" charset="0"/>
              </a:rPr>
              <a:t> </a:t>
            </a:r>
            <a:r>
              <a:rPr lang="en-GB" sz="2800">
                <a:latin typeface="Comic Sans MS" pitchFamily="66" charset="0"/>
              </a:rPr>
              <a:t>Attitudes are generally poor predictors of behaviour.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GB" sz="2800">
                <a:latin typeface="Comic Sans MS" pitchFamily="66" charset="0"/>
              </a:rPr>
              <a:t> Social and situational factors influence actual behaviour very strongly.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GB" sz="2800">
                <a:latin typeface="Comic Sans MS" pitchFamily="66" charset="0"/>
              </a:rPr>
              <a:t> “Behavioural intention is the strongest predictor of behaviour (Fishbein, 1974).”</a:t>
            </a:r>
            <a:r>
              <a:rPr lang="en-GB" sz="320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692696"/>
            <a:ext cx="7313612" cy="5249317"/>
          </a:xfrm>
        </p:spPr>
        <p:txBody>
          <a:bodyPr/>
          <a:lstStyle/>
          <a:p>
            <a:r>
              <a:rPr lang="en-GB" sz="2400" dirty="0"/>
              <a:t>Elite tennis players have to devote large amounts of time to develop their skills, </a:t>
            </a:r>
            <a:r>
              <a:rPr lang="en-GB" sz="2400" dirty="0" smtClean="0"/>
              <a:t>requiring a </a:t>
            </a:r>
            <a:r>
              <a:rPr lang="en-GB" sz="2400" dirty="0"/>
              <a:t>positive attitude and high levels of motivation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 smtClean="0"/>
              <a:t>Name </a:t>
            </a:r>
            <a:r>
              <a:rPr lang="en-GB" sz="2400" dirty="0"/>
              <a:t>and explain the components of attitudes, giving an example of how a tennis </a:t>
            </a:r>
            <a:r>
              <a:rPr lang="en-GB" sz="2400" dirty="0" smtClean="0"/>
              <a:t>player would </a:t>
            </a:r>
            <a:r>
              <a:rPr lang="en-GB" sz="2400" dirty="0"/>
              <a:t>display a positive ‘attitude’. </a:t>
            </a:r>
            <a:r>
              <a:rPr lang="en-GB" sz="2400" i="1" dirty="0"/>
              <a:t>(3 marks)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73282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548680"/>
            <a:ext cx="7313612" cy="5393333"/>
          </a:xfrm>
        </p:spPr>
        <p:txBody>
          <a:bodyPr/>
          <a:lstStyle/>
          <a:p>
            <a:r>
              <a:rPr lang="en-GB" dirty="0"/>
              <a:t>A</a:t>
            </a:r>
            <a:r>
              <a:rPr lang="en-GB" sz="2400" dirty="0"/>
              <a:t>. Cognitive (component) – believe/think they are training </a:t>
            </a:r>
            <a:r>
              <a:rPr lang="en-GB" sz="2400" dirty="0" smtClean="0"/>
              <a:t>and playing </a:t>
            </a:r>
            <a:r>
              <a:rPr lang="en-GB" sz="2400" dirty="0"/>
              <a:t>in the correct manner or eq</a:t>
            </a:r>
            <a:r>
              <a:rPr lang="en-GB" sz="2400" dirty="0" smtClean="0"/>
              <a:t>.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B. Affective (component) – positive</a:t>
            </a:r>
          </a:p>
          <a:p>
            <a:r>
              <a:rPr lang="en-GB" sz="2400" dirty="0"/>
              <a:t>feelings/emotions/enjoyment or eq</a:t>
            </a:r>
            <a:r>
              <a:rPr lang="en-GB" sz="2400" dirty="0" smtClean="0"/>
              <a:t>.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C. Behavioural (component) – actions of the player/ </a:t>
            </a:r>
            <a:r>
              <a:rPr lang="en-GB" sz="2400" dirty="0" smtClean="0"/>
              <a:t>train regularly/compete </a:t>
            </a:r>
            <a:r>
              <a:rPr lang="en-GB" sz="2400" dirty="0"/>
              <a:t>fairly or </a:t>
            </a:r>
            <a:r>
              <a:rPr lang="en-GB" sz="2400" dirty="0" err="1" smtClean="0"/>
              <a:t>eq</a:t>
            </a:r>
            <a:endParaRPr lang="en-GB" sz="2400" smtClean="0"/>
          </a:p>
          <a:p>
            <a:endParaRPr lang="en-GB" sz="2400" dirty="0"/>
          </a:p>
          <a:p>
            <a:r>
              <a:rPr lang="en-GB" sz="2400" dirty="0"/>
              <a:t>D. Use of applied positive example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58099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33375"/>
            <a:ext cx="7559675" cy="1143000"/>
          </a:xfrm>
        </p:spPr>
        <p:txBody>
          <a:bodyPr/>
          <a:lstStyle/>
          <a:p>
            <a:r>
              <a:rPr lang="en-GB" sz="4800">
                <a:latin typeface="Comic Sans MS" pitchFamily="66" charset="0"/>
              </a:rPr>
              <a:t>What is an ATTITUDE?</a:t>
            </a:r>
          </a:p>
        </p:txBody>
      </p:sp>
      <p:sp>
        <p:nvSpPr>
          <p:cNvPr id="196611" name="Text Box 3"/>
          <p:cNvSpPr txBox="1">
            <a:spLocks noChangeArrowheads="1"/>
          </p:cNvSpPr>
          <p:nvPr/>
        </p:nvSpPr>
        <p:spPr bwMode="auto">
          <a:xfrm>
            <a:off x="1116013" y="2133600"/>
            <a:ext cx="76327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GB" sz="2800" b="1">
                <a:solidFill>
                  <a:schemeClr val="accent1"/>
                </a:solidFill>
                <a:latin typeface="Comic Sans MS" pitchFamily="66" charset="0"/>
              </a:rPr>
              <a:t>ATTITUDES – A learned behavioural predisposition.  (linked with personality)</a:t>
            </a:r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611188" y="3500438"/>
            <a:ext cx="165735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b="1">
                <a:latin typeface="Verdana" pitchFamily="34" charset="0"/>
              </a:rPr>
              <a:t>UNSTABLE</a:t>
            </a:r>
          </a:p>
        </p:txBody>
      </p:sp>
      <p:sp>
        <p:nvSpPr>
          <p:cNvPr id="196613" name="Rectangle 5"/>
          <p:cNvSpPr>
            <a:spLocks noChangeArrowheads="1"/>
          </p:cNvSpPr>
          <p:nvPr/>
        </p:nvSpPr>
        <p:spPr bwMode="auto">
          <a:xfrm>
            <a:off x="6227763" y="3860800"/>
            <a:ext cx="1944687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b="1">
                <a:latin typeface="Verdana" pitchFamily="34" charset="0"/>
              </a:rPr>
              <a:t>CAN BE </a:t>
            </a:r>
          </a:p>
          <a:p>
            <a:r>
              <a:rPr lang="en-GB" b="1">
                <a:latin typeface="Verdana" pitchFamily="34" charset="0"/>
              </a:rPr>
              <a:t>CHANGED/ </a:t>
            </a:r>
          </a:p>
          <a:p>
            <a:r>
              <a:rPr lang="en-GB" b="1">
                <a:latin typeface="Verdana" pitchFamily="34" charset="0"/>
              </a:rPr>
              <a:t>CONTROLLED</a:t>
            </a:r>
          </a:p>
        </p:txBody>
      </p:sp>
      <p:sp>
        <p:nvSpPr>
          <p:cNvPr id="196614" name="Rectangle 6"/>
          <p:cNvSpPr>
            <a:spLocks noChangeArrowheads="1"/>
          </p:cNvSpPr>
          <p:nvPr/>
        </p:nvSpPr>
        <p:spPr bwMode="auto">
          <a:xfrm>
            <a:off x="5003800" y="5300663"/>
            <a:ext cx="3743325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b="1">
                <a:latin typeface="Verdana" pitchFamily="34" charset="0"/>
              </a:rPr>
              <a:t>ENDURING EMOTIONAL</a:t>
            </a:r>
          </a:p>
          <a:p>
            <a:r>
              <a:rPr lang="en-GB" b="1">
                <a:latin typeface="Verdana" pitchFamily="34" charset="0"/>
              </a:rPr>
              <a:t> &amp; BEHAVIOURAL RESPONSE</a:t>
            </a:r>
          </a:p>
        </p:txBody>
      </p:sp>
      <p:sp>
        <p:nvSpPr>
          <p:cNvPr id="196615" name="Rectangle 7"/>
          <p:cNvSpPr>
            <a:spLocks noChangeArrowheads="1"/>
          </p:cNvSpPr>
          <p:nvPr/>
        </p:nvSpPr>
        <p:spPr bwMode="auto">
          <a:xfrm>
            <a:off x="3348038" y="3716338"/>
            <a:ext cx="16557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b="1">
                <a:latin typeface="Verdana" pitchFamily="34" charset="0"/>
              </a:rPr>
              <a:t>LEARNED</a:t>
            </a:r>
          </a:p>
        </p:txBody>
      </p:sp>
      <p:sp>
        <p:nvSpPr>
          <p:cNvPr id="196616" name="Text Box 8"/>
          <p:cNvSpPr txBox="1">
            <a:spLocks noChangeArrowheads="1"/>
          </p:cNvSpPr>
          <p:nvPr/>
        </p:nvSpPr>
        <p:spPr bwMode="auto">
          <a:xfrm>
            <a:off x="5292725" y="5373688"/>
            <a:ext cx="2087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>
              <a:latin typeface="Verdana" pitchFamily="34" charset="0"/>
            </a:endParaRPr>
          </a:p>
        </p:txBody>
      </p:sp>
      <p:sp>
        <p:nvSpPr>
          <p:cNvPr id="196617" name="Rectangle 9"/>
          <p:cNvSpPr>
            <a:spLocks noChangeArrowheads="1"/>
          </p:cNvSpPr>
          <p:nvPr/>
        </p:nvSpPr>
        <p:spPr bwMode="auto">
          <a:xfrm>
            <a:off x="1258888" y="5157788"/>
            <a:ext cx="2881312" cy="865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b="1">
                <a:latin typeface="Verdana" pitchFamily="34" charset="0"/>
              </a:rPr>
              <a:t>DIRECTED TOWARDS</a:t>
            </a:r>
          </a:p>
          <a:p>
            <a:r>
              <a:rPr lang="en-GB" b="1">
                <a:latin typeface="Verdana" pitchFamily="34" charset="0"/>
              </a:rPr>
              <a:t>ATTITUDE OBJECTS</a:t>
            </a:r>
          </a:p>
        </p:txBody>
      </p:sp>
      <p:sp>
        <p:nvSpPr>
          <p:cNvPr id="196618" name="Line 10"/>
          <p:cNvSpPr>
            <a:spLocks noChangeShapeType="1"/>
          </p:cNvSpPr>
          <p:nvPr/>
        </p:nvSpPr>
        <p:spPr bwMode="auto">
          <a:xfrm flipH="1">
            <a:off x="2339975" y="3068638"/>
            <a:ext cx="503238" cy="7937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96619" name="Line 11"/>
          <p:cNvSpPr>
            <a:spLocks noChangeShapeType="1"/>
          </p:cNvSpPr>
          <p:nvPr/>
        </p:nvSpPr>
        <p:spPr bwMode="auto">
          <a:xfrm>
            <a:off x="5219700" y="3068638"/>
            <a:ext cx="504825" cy="19446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96620" name="Line 12"/>
          <p:cNvSpPr>
            <a:spLocks noChangeShapeType="1"/>
          </p:cNvSpPr>
          <p:nvPr/>
        </p:nvSpPr>
        <p:spPr bwMode="auto">
          <a:xfrm>
            <a:off x="5940425" y="3068638"/>
            <a:ext cx="503238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96621" name="Line 13"/>
          <p:cNvSpPr>
            <a:spLocks noChangeShapeType="1"/>
          </p:cNvSpPr>
          <p:nvPr/>
        </p:nvSpPr>
        <p:spPr bwMode="auto">
          <a:xfrm flipH="1">
            <a:off x="2700338" y="3068638"/>
            <a:ext cx="503237" cy="18732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96622" name="Line 14"/>
          <p:cNvSpPr>
            <a:spLocks noChangeShapeType="1"/>
          </p:cNvSpPr>
          <p:nvPr/>
        </p:nvSpPr>
        <p:spPr bwMode="auto">
          <a:xfrm>
            <a:off x="3995738" y="3068638"/>
            <a:ext cx="0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2" grpId="0" animBg="1"/>
      <p:bldP spid="196613" grpId="0" animBg="1"/>
      <p:bldP spid="196614" grpId="0" animBg="1"/>
      <p:bldP spid="196615" grpId="0" animBg="1"/>
      <p:bldP spid="1966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800">
                <a:latin typeface="Comic Sans MS" pitchFamily="66" charset="0"/>
              </a:rPr>
              <a:t>Formation of Attitudes</a:t>
            </a:r>
          </a:p>
        </p:txBody>
      </p:sp>
      <p:sp>
        <p:nvSpPr>
          <p:cNvPr id="198659" name="Text Box 3"/>
          <p:cNvSpPr txBox="1">
            <a:spLocks noChangeArrowheads="1"/>
          </p:cNvSpPr>
          <p:nvPr/>
        </p:nvSpPr>
        <p:spPr bwMode="auto">
          <a:xfrm>
            <a:off x="1116013" y="1844675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>
              <a:latin typeface="Verdana" pitchFamily="34" charset="0"/>
            </a:endParaRPr>
          </a:p>
        </p:txBody>
      </p:sp>
      <p:sp>
        <p:nvSpPr>
          <p:cNvPr id="198660" name="Oval 4"/>
          <p:cNvSpPr>
            <a:spLocks noChangeArrowheads="1"/>
          </p:cNvSpPr>
          <p:nvPr/>
        </p:nvSpPr>
        <p:spPr bwMode="auto">
          <a:xfrm>
            <a:off x="3635375" y="2924175"/>
            <a:ext cx="1727200" cy="1584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>
                <a:latin typeface="Verdana" pitchFamily="34" charset="0"/>
              </a:rPr>
              <a:t>ATTITUDES</a:t>
            </a:r>
          </a:p>
        </p:txBody>
      </p:sp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684213" y="3357563"/>
            <a:ext cx="151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>
                <a:latin typeface="Verdana" pitchFamily="34" charset="0"/>
              </a:rPr>
              <a:t>PARENTS</a:t>
            </a:r>
          </a:p>
        </p:txBody>
      </p:sp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1116013" y="4581525"/>
            <a:ext cx="1582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>
                <a:latin typeface="Verdana" pitchFamily="34" charset="0"/>
              </a:rPr>
              <a:t>FRIENDS/ PEERS</a:t>
            </a:r>
          </a:p>
        </p:txBody>
      </p:sp>
      <p:sp>
        <p:nvSpPr>
          <p:cNvPr id="198663" name="Text Box 7"/>
          <p:cNvSpPr txBox="1">
            <a:spLocks noChangeArrowheads="1"/>
          </p:cNvSpPr>
          <p:nvPr/>
        </p:nvSpPr>
        <p:spPr bwMode="auto">
          <a:xfrm>
            <a:off x="1619250" y="1628775"/>
            <a:ext cx="1655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>
                <a:latin typeface="Verdana" pitchFamily="34" charset="0"/>
              </a:rPr>
              <a:t>COACHES/ TEACHERS</a:t>
            </a:r>
          </a:p>
        </p:txBody>
      </p:sp>
      <p:sp>
        <p:nvSpPr>
          <p:cNvPr id="198664" name="Text Box 8"/>
          <p:cNvSpPr txBox="1">
            <a:spLocks noChangeArrowheads="1"/>
          </p:cNvSpPr>
          <p:nvPr/>
        </p:nvSpPr>
        <p:spPr bwMode="auto">
          <a:xfrm>
            <a:off x="6227763" y="4508500"/>
            <a:ext cx="1655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>
                <a:latin typeface="Verdana" pitchFamily="34" charset="0"/>
              </a:rPr>
              <a:t>MEDIA</a:t>
            </a:r>
          </a:p>
        </p:txBody>
      </p:sp>
      <p:sp>
        <p:nvSpPr>
          <p:cNvPr id="198665" name="Text Box 9"/>
          <p:cNvSpPr txBox="1">
            <a:spLocks noChangeArrowheads="1"/>
          </p:cNvSpPr>
          <p:nvPr/>
        </p:nvSpPr>
        <p:spPr bwMode="auto">
          <a:xfrm>
            <a:off x="5435600" y="1628775"/>
            <a:ext cx="1944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>
                <a:latin typeface="Verdana" pitchFamily="34" charset="0"/>
              </a:rPr>
              <a:t>PAST EXPERIENCES</a:t>
            </a:r>
          </a:p>
        </p:txBody>
      </p:sp>
      <p:sp>
        <p:nvSpPr>
          <p:cNvPr id="198666" name="Text Box 10"/>
          <p:cNvSpPr txBox="1">
            <a:spLocks noChangeArrowheads="1"/>
          </p:cNvSpPr>
          <p:nvPr/>
        </p:nvSpPr>
        <p:spPr bwMode="auto">
          <a:xfrm>
            <a:off x="6877050" y="3141663"/>
            <a:ext cx="1944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>
                <a:latin typeface="Verdana" pitchFamily="34" charset="0"/>
              </a:rPr>
              <a:t>PREDUJICE</a:t>
            </a:r>
          </a:p>
        </p:txBody>
      </p:sp>
      <p:sp>
        <p:nvSpPr>
          <p:cNvPr id="198667" name="Line 11"/>
          <p:cNvSpPr>
            <a:spLocks noChangeShapeType="1"/>
          </p:cNvSpPr>
          <p:nvPr/>
        </p:nvSpPr>
        <p:spPr bwMode="auto">
          <a:xfrm flipV="1">
            <a:off x="4932363" y="2276475"/>
            <a:ext cx="719137" cy="6477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98668" name="Line 12"/>
          <p:cNvSpPr>
            <a:spLocks noChangeShapeType="1"/>
          </p:cNvSpPr>
          <p:nvPr/>
        </p:nvSpPr>
        <p:spPr bwMode="auto">
          <a:xfrm flipV="1">
            <a:off x="5435600" y="3357563"/>
            <a:ext cx="1296988" cy="2159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98669" name="Line 13"/>
          <p:cNvSpPr>
            <a:spLocks noChangeShapeType="1"/>
          </p:cNvSpPr>
          <p:nvPr/>
        </p:nvSpPr>
        <p:spPr bwMode="auto">
          <a:xfrm flipH="1" flipV="1">
            <a:off x="3276600" y="2349500"/>
            <a:ext cx="792163" cy="576263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98670" name="Line 14"/>
          <p:cNvSpPr>
            <a:spLocks noChangeShapeType="1"/>
          </p:cNvSpPr>
          <p:nvPr/>
        </p:nvSpPr>
        <p:spPr bwMode="auto">
          <a:xfrm flipH="1">
            <a:off x="2339975" y="3500438"/>
            <a:ext cx="1225550" cy="73025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98671" name="Line 15"/>
          <p:cNvSpPr>
            <a:spLocks noChangeShapeType="1"/>
          </p:cNvSpPr>
          <p:nvPr/>
        </p:nvSpPr>
        <p:spPr bwMode="auto">
          <a:xfrm flipH="1">
            <a:off x="2555875" y="4292600"/>
            <a:ext cx="1152525" cy="360363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98672" name="Line 16"/>
          <p:cNvSpPr>
            <a:spLocks noChangeShapeType="1"/>
          </p:cNvSpPr>
          <p:nvPr/>
        </p:nvSpPr>
        <p:spPr bwMode="auto">
          <a:xfrm>
            <a:off x="5003800" y="4437063"/>
            <a:ext cx="1081088" cy="287337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98673" name="Text Box 17"/>
          <p:cNvSpPr txBox="1">
            <a:spLocks noChangeArrowheads="1"/>
          </p:cNvSpPr>
          <p:nvPr/>
        </p:nvSpPr>
        <p:spPr bwMode="auto">
          <a:xfrm>
            <a:off x="323850" y="5445125"/>
            <a:ext cx="8569325" cy="71755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b="1">
                <a:latin typeface="Comic Sans MS" pitchFamily="66" charset="0"/>
              </a:rPr>
              <a:t>Attitudes are mainly formed through experiences.</a:t>
            </a:r>
          </a:p>
          <a:p>
            <a:r>
              <a:rPr lang="en-GB" b="1" u="sng">
                <a:latin typeface="Comic Sans MS" pitchFamily="66" charset="0"/>
              </a:rPr>
              <a:t>Socialisation:</a:t>
            </a:r>
            <a:r>
              <a:rPr lang="en-GB" b="1">
                <a:latin typeface="Comic Sans MS" pitchFamily="66" charset="0"/>
              </a:rPr>
              <a:t> The process of mixing and relating to other people.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9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9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9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1" grpId="0"/>
      <p:bldP spid="198662" grpId="0"/>
      <p:bldP spid="198663" grpId="0"/>
      <p:bldP spid="198664" grpId="0"/>
      <p:bldP spid="198665" grpId="0"/>
      <p:bldP spid="198666" grpId="0"/>
      <p:bldP spid="1986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GB" sz="4400" dirty="0">
                <a:latin typeface="Comic Sans MS" pitchFamily="66" charset="0"/>
              </a:rPr>
              <a:t>Triadic Model of Attitudes</a:t>
            </a:r>
          </a:p>
        </p:txBody>
      </p:sp>
      <p:graphicFrame>
        <p:nvGraphicFramePr>
          <p:cNvPr id="199683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563938" y="1773238"/>
          <a:ext cx="186372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691" name="SmartDraw" r:id="rId3" imgW="2468880" imgH="2624040" progId="SmartDraw.2">
                  <p:embed/>
                </p:oleObj>
              </mc:Choice>
              <mc:Fallback>
                <p:oleObj name="SmartDraw" r:id="rId3" imgW="2468880" imgH="2624040" progId="SmartDraw.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1773238"/>
                        <a:ext cx="1863725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968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476375" y="4581525"/>
          <a:ext cx="27940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692" name="SmartDraw" r:id="rId5" imgW="2926080" imgH="2075400" progId="SmartDraw.2">
                  <p:embed/>
                </p:oleObj>
              </mc:Choice>
              <mc:Fallback>
                <p:oleObj name="SmartDraw" r:id="rId5" imgW="2926080" imgH="2075400" progId="SmartDraw.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581525"/>
                        <a:ext cx="2794000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9685" name="Object 5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003800" y="4581525"/>
          <a:ext cx="283527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693" name="SmartDraw" r:id="rId7" imgW="2968560" imgH="2075400" progId="SmartDraw.2">
                  <p:embed/>
                </p:oleObj>
              </mc:Choice>
              <mc:Fallback>
                <p:oleObj name="SmartDraw" r:id="rId7" imgW="2968560" imgH="2075400" progId="SmartDraw.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4581525"/>
                        <a:ext cx="2835275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9686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492500" y="3068638"/>
          <a:ext cx="2185988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694" name="SmartDraw" r:id="rId9" imgW="3117960" imgH="2825280" progId="SmartDraw.2">
                  <p:embed/>
                </p:oleObj>
              </mc:Choice>
              <mc:Fallback>
                <p:oleObj name="SmartDraw" r:id="rId9" imgW="3117960" imgH="2825280" progId="SmartDraw.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3068638"/>
                        <a:ext cx="2185988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9687" name="Text Box 7"/>
          <p:cNvSpPr txBox="1">
            <a:spLocks noChangeArrowheads="1"/>
          </p:cNvSpPr>
          <p:nvPr/>
        </p:nvSpPr>
        <p:spPr bwMode="auto">
          <a:xfrm>
            <a:off x="1403350" y="1773238"/>
            <a:ext cx="1873250" cy="1552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dirty="0">
                <a:latin typeface="Times New Roman" pitchFamily="18" charset="0"/>
              </a:rPr>
              <a:t>This is known as the information component</a:t>
            </a:r>
          </a:p>
        </p:txBody>
      </p:sp>
      <p:sp>
        <p:nvSpPr>
          <p:cNvPr id="199688" name="Text Box 8"/>
          <p:cNvSpPr txBox="1">
            <a:spLocks noChangeArrowheads="1"/>
          </p:cNvSpPr>
          <p:nvPr/>
        </p:nvSpPr>
        <p:spPr bwMode="auto">
          <a:xfrm>
            <a:off x="6516688" y="3068638"/>
            <a:ext cx="230505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This concerns how a person intends to behave towards an attitude object</a:t>
            </a:r>
          </a:p>
        </p:txBody>
      </p:sp>
      <p:sp>
        <p:nvSpPr>
          <p:cNvPr id="199689" name="Text Box 9"/>
          <p:cNvSpPr txBox="1">
            <a:spLocks noChangeArrowheads="1"/>
          </p:cNvSpPr>
          <p:nvPr/>
        </p:nvSpPr>
        <p:spPr bwMode="auto">
          <a:xfrm>
            <a:off x="611188" y="4005263"/>
            <a:ext cx="2232025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This is known as the emotional component</a:t>
            </a:r>
          </a:p>
        </p:txBody>
      </p:sp>
      <p:sp>
        <p:nvSpPr>
          <p:cNvPr id="199690" name="Line 10"/>
          <p:cNvSpPr>
            <a:spLocks noChangeShapeType="1"/>
          </p:cNvSpPr>
          <p:nvPr/>
        </p:nvSpPr>
        <p:spPr bwMode="auto">
          <a:xfrm flipH="1">
            <a:off x="2916238" y="2060575"/>
            <a:ext cx="6477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99691" name="Line 11"/>
          <p:cNvSpPr>
            <a:spLocks noChangeShapeType="1"/>
          </p:cNvSpPr>
          <p:nvPr/>
        </p:nvSpPr>
        <p:spPr bwMode="auto">
          <a:xfrm flipV="1">
            <a:off x="2555875" y="4868863"/>
            <a:ext cx="0" cy="5048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99692" name="Line 12"/>
          <p:cNvSpPr>
            <a:spLocks noChangeShapeType="1"/>
          </p:cNvSpPr>
          <p:nvPr/>
        </p:nvSpPr>
        <p:spPr bwMode="auto">
          <a:xfrm flipV="1">
            <a:off x="7092950" y="4941888"/>
            <a:ext cx="0" cy="431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01625"/>
            <a:ext cx="7634287" cy="1143000"/>
          </a:xfrm>
        </p:spPr>
        <p:txBody>
          <a:bodyPr/>
          <a:lstStyle/>
          <a:p>
            <a:pPr algn="ctr"/>
            <a:r>
              <a:rPr lang="en-GB" sz="3200">
                <a:latin typeface="Comic Sans MS" pitchFamily="66" charset="0"/>
              </a:rPr>
              <a:t>Cognitive Dissonance Theory (Festinger)</a:t>
            </a:r>
          </a:p>
        </p:txBody>
      </p:sp>
      <p:pic>
        <p:nvPicPr>
          <p:cNvPr id="200707" name="Picture 3" descr="CLCWT03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35600" y="3213100"/>
            <a:ext cx="2782888" cy="3024188"/>
          </a:xfrm>
          <a:noFill/>
          <a:ln/>
        </p:spPr>
      </p:pic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1042988" y="1916113"/>
            <a:ext cx="7632700" cy="992187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If a person hold two ideas that oppose and conflict with each other an element of discomfort arises. Emotional conflict is called DISSONANCE. </a:t>
            </a:r>
          </a:p>
        </p:txBody>
      </p:sp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5580063" y="3500438"/>
            <a:ext cx="230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>
              <a:latin typeface="Verdana" pitchFamily="34" charset="0"/>
            </a:endParaRPr>
          </a:p>
        </p:txBody>
      </p:sp>
      <p:sp>
        <p:nvSpPr>
          <p:cNvPr id="200710" name="Text Box 6"/>
          <p:cNvSpPr txBox="1">
            <a:spLocks noChangeArrowheads="1"/>
          </p:cNvSpPr>
          <p:nvPr/>
        </p:nvSpPr>
        <p:spPr bwMode="auto">
          <a:xfrm>
            <a:off x="5651500" y="4076700"/>
            <a:ext cx="2376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>
              <a:latin typeface="Verdana" pitchFamily="34" charset="0"/>
            </a:endParaRPr>
          </a:p>
        </p:txBody>
      </p:sp>
      <p:sp>
        <p:nvSpPr>
          <p:cNvPr id="200711" name="Text Box 7"/>
          <p:cNvSpPr txBox="1">
            <a:spLocks noChangeArrowheads="1"/>
          </p:cNvSpPr>
          <p:nvPr/>
        </p:nvSpPr>
        <p:spPr bwMode="auto">
          <a:xfrm>
            <a:off x="1042988" y="4005263"/>
            <a:ext cx="1728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>
              <a:latin typeface="Verdana" pitchFamily="34" charset="0"/>
            </a:endParaRPr>
          </a:p>
        </p:txBody>
      </p:sp>
      <p:pic>
        <p:nvPicPr>
          <p:cNvPr id="200712" name="Picture 8" descr="SP07208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27088" y="3284538"/>
            <a:ext cx="3095625" cy="3217862"/>
          </a:xfrm>
          <a:noFill/>
          <a:ln/>
        </p:spPr>
      </p:pic>
      <p:sp>
        <p:nvSpPr>
          <p:cNvPr id="200713" name="Line 9"/>
          <p:cNvSpPr>
            <a:spLocks noChangeShapeType="1"/>
          </p:cNvSpPr>
          <p:nvPr/>
        </p:nvSpPr>
        <p:spPr bwMode="auto">
          <a:xfrm>
            <a:off x="5003800" y="3141663"/>
            <a:ext cx="3598863" cy="33115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0714" name="Line 10"/>
          <p:cNvSpPr>
            <a:spLocks noChangeShapeType="1"/>
          </p:cNvSpPr>
          <p:nvPr/>
        </p:nvSpPr>
        <p:spPr bwMode="auto">
          <a:xfrm flipV="1">
            <a:off x="5003800" y="3141663"/>
            <a:ext cx="3527425" cy="331311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0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0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0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0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0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13" grpId="0" animBg="1"/>
      <p:bldP spid="2007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92150"/>
            <a:ext cx="7927975" cy="752475"/>
          </a:xfrm>
        </p:spPr>
        <p:txBody>
          <a:bodyPr/>
          <a:lstStyle/>
          <a:p>
            <a:pPr algn="ctr"/>
            <a:r>
              <a:rPr lang="en-GB" sz="3200">
                <a:latin typeface="Comic Sans MS" pitchFamily="66" charset="0"/>
              </a:rPr>
              <a:t>Cognitive Dissonance Theory (Festinger)</a:t>
            </a:r>
          </a:p>
        </p:txBody>
      </p:sp>
      <p:sp>
        <p:nvSpPr>
          <p:cNvPr id="201731" name="Text Box 3"/>
          <p:cNvSpPr txBox="1">
            <a:spLocks noChangeArrowheads="1"/>
          </p:cNvSpPr>
          <p:nvPr/>
        </p:nvSpPr>
        <p:spPr bwMode="auto">
          <a:xfrm>
            <a:off x="1258888" y="1700213"/>
            <a:ext cx="74168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To reduce this feeling of dissonance, the impact of one of the conflicting ideas could be lessened and therefore an attitude would change. </a:t>
            </a:r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827088" y="2708275"/>
            <a:ext cx="8064500" cy="71755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Updating knowledge or providing a person with new information can change the cognitive component.</a:t>
            </a:r>
          </a:p>
        </p:txBody>
      </p:sp>
      <p:sp>
        <p:nvSpPr>
          <p:cNvPr id="201733" name="Text Box 5"/>
          <p:cNvSpPr txBox="1">
            <a:spLocks noChangeArrowheads="1"/>
          </p:cNvSpPr>
          <p:nvPr/>
        </p:nvSpPr>
        <p:spPr bwMode="auto">
          <a:xfrm>
            <a:off x="539750" y="3716338"/>
            <a:ext cx="8064500" cy="71755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Providing a person with new and positive experiences can modify the affective component. </a:t>
            </a:r>
          </a:p>
        </p:txBody>
      </p:sp>
      <p:sp>
        <p:nvSpPr>
          <p:cNvPr id="201734" name="Text Box 6"/>
          <p:cNvSpPr txBox="1">
            <a:spLocks noChangeArrowheads="1"/>
          </p:cNvSpPr>
          <p:nvPr/>
        </p:nvSpPr>
        <p:spPr bwMode="auto">
          <a:xfrm>
            <a:off x="179388" y="4724400"/>
            <a:ext cx="8064500" cy="71755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If a skill is simplified or if some form of guidance is used to make execution easier, the behavioural component of attitude can be changed.</a:t>
            </a:r>
          </a:p>
        </p:txBody>
      </p:sp>
      <p:sp>
        <p:nvSpPr>
          <p:cNvPr id="201735" name="Rectangle 7"/>
          <p:cNvSpPr>
            <a:spLocks noChangeArrowheads="1"/>
          </p:cNvSpPr>
          <p:nvPr/>
        </p:nvSpPr>
        <p:spPr bwMode="auto">
          <a:xfrm>
            <a:off x="2124075" y="6092825"/>
            <a:ext cx="611981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>
                <a:latin typeface="Comic Sans MS" pitchFamily="66" charset="0"/>
              </a:rPr>
              <a:t>Remember METHODS OF GUIDANCE from AS SKILL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1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1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1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2" grpId="0" animBg="1"/>
      <p:bldP spid="201733" grpId="0" animBg="1"/>
      <p:bldP spid="201734" grpId="0" animBg="1"/>
      <p:bldP spid="2017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Example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 </a:t>
            </a:r>
            <a:r>
              <a:rPr lang="en-GB" dirty="0"/>
              <a:t>rugby player might believe that aerobics is too ‘girlie’ so the coach tells him that some of the fittest people do it to improve stamina.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This attack on the player’s beliefs causes a change in attitude and the player now does aerobics to keep fit.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29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692696"/>
            <a:ext cx="7313612" cy="5249317"/>
          </a:xfrm>
        </p:spPr>
        <p:txBody>
          <a:bodyPr/>
          <a:lstStyle/>
          <a:p>
            <a:pPr>
              <a:defRPr/>
            </a:pPr>
            <a:r>
              <a:rPr lang="en-GB" dirty="0"/>
              <a:t>Other methods used by coaches include:</a:t>
            </a:r>
          </a:p>
          <a:p>
            <a:pPr lvl="1">
              <a:defRPr/>
            </a:pPr>
            <a:r>
              <a:rPr lang="en-GB" dirty="0"/>
              <a:t>pointing out the benefits to health</a:t>
            </a:r>
          </a:p>
          <a:p>
            <a:pPr lvl="1">
              <a:defRPr/>
            </a:pPr>
            <a:r>
              <a:rPr lang="en-GB" dirty="0"/>
              <a:t>making the activity fun &amp; enjoyable</a:t>
            </a:r>
          </a:p>
          <a:p>
            <a:pPr lvl="1">
              <a:defRPr/>
            </a:pPr>
            <a:r>
              <a:rPr lang="en-GB" dirty="0"/>
              <a:t>allowing easy initial success</a:t>
            </a:r>
          </a:p>
          <a:p>
            <a:pPr lvl="1">
              <a:defRPr/>
            </a:pPr>
            <a:r>
              <a:rPr lang="en-GB" dirty="0"/>
              <a:t>using the examples of role-models</a:t>
            </a:r>
          </a:p>
          <a:p>
            <a:pPr lvl="1">
              <a:defRPr/>
            </a:pPr>
            <a:r>
              <a:rPr lang="en-GB" dirty="0"/>
              <a:t>using reinforcement</a:t>
            </a:r>
          </a:p>
          <a:p>
            <a:pPr lvl="1">
              <a:defRPr/>
            </a:pPr>
            <a:r>
              <a:rPr lang="en-GB" dirty="0"/>
              <a:t>attributing the reasons for success internally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765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>
                <a:latin typeface="Comic Sans MS" pitchFamily="66" charset="0"/>
              </a:rPr>
              <a:t>Persuasive Communication Theory</a:t>
            </a:r>
          </a:p>
        </p:txBody>
      </p:sp>
      <p:pic>
        <p:nvPicPr>
          <p:cNvPr id="202755" name="Picture 3" descr="A0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2988" y="2708275"/>
            <a:ext cx="2736850" cy="2962275"/>
          </a:xfrm>
          <a:noFill/>
          <a:ln/>
        </p:spPr>
      </p:pic>
      <p:pic>
        <p:nvPicPr>
          <p:cNvPr id="202756" name="Picture 4" descr="BEG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19700" y="2924175"/>
            <a:ext cx="2373313" cy="2495550"/>
          </a:xfrm>
          <a:noFill/>
          <a:ln/>
        </p:spPr>
      </p:pic>
      <p:sp>
        <p:nvSpPr>
          <p:cNvPr id="202757" name="Text Box 5"/>
          <p:cNvSpPr txBox="1">
            <a:spLocks noChangeArrowheads="1"/>
          </p:cNvSpPr>
          <p:nvPr/>
        </p:nvSpPr>
        <p:spPr bwMode="auto">
          <a:xfrm>
            <a:off x="1403350" y="1773238"/>
            <a:ext cx="7345363" cy="6985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You need to be aware of most effective way of persuading someone to change their attitude.</a:t>
            </a:r>
          </a:p>
        </p:txBody>
      </p:sp>
      <p:sp>
        <p:nvSpPr>
          <p:cNvPr id="202758" name="Text Box 6"/>
          <p:cNvSpPr txBox="1">
            <a:spLocks noChangeArrowheads="1"/>
          </p:cNvSpPr>
          <p:nvPr/>
        </p:nvSpPr>
        <p:spPr bwMode="auto">
          <a:xfrm>
            <a:off x="755650" y="6021388"/>
            <a:ext cx="7993063" cy="423862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Would these people persuade you or would they just cause you stress?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</TotalTime>
  <Words>815</Words>
  <Application>Microsoft Office PowerPoint</Application>
  <PresentationFormat>On-screen Show (4:3)</PresentationFormat>
  <Paragraphs>115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Eclipse</vt:lpstr>
      <vt:lpstr>SmartDraw</vt:lpstr>
      <vt:lpstr>ATTITUDE OBJECTS</vt:lpstr>
      <vt:lpstr>What is an ATTITUDE?</vt:lpstr>
      <vt:lpstr>Formation of Attitudes</vt:lpstr>
      <vt:lpstr>Triadic Model of Attitudes</vt:lpstr>
      <vt:lpstr>Cognitive Dissonance Theory (Festinger)</vt:lpstr>
      <vt:lpstr>Cognitive Dissonance Theory (Festinger)</vt:lpstr>
      <vt:lpstr>Example</vt:lpstr>
      <vt:lpstr>PowerPoint Presentation</vt:lpstr>
      <vt:lpstr>Persuasive Communication Theory</vt:lpstr>
      <vt:lpstr>Persuasive Communication Theory</vt:lpstr>
      <vt:lpstr>TASK…………</vt:lpstr>
      <vt:lpstr>ANSWER…………</vt:lpstr>
      <vt:lpstr>TASK…………</vt:lpstr>
      <vt:lpstr>ANSWER…..</vt:lpstr>
      <vt:lpstr>To conclude……….</vt:lpstr>
      <vt:lpstr>PowerPoint Presentation</vt:lpstr>
      <vt:lpstr>PowerPoint Presentation</vt:lpstr>
    </vt:vector>
  </TitlesOfParts>
  <Company>RM Network: Build 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A2 Physical Education  Sport Psychology</dc:title>
  <dc:creator>SBarry</dc:creator>
  <cp:lastModifiedBy>Nicola Wilkins</cp:lastModifiedBy>
  <cp:revision>56</cp:revision>
  <dcterms:created xsi:type="dcterms:W3CDTF">2006-08-25T12:09:33Z</dcterms:created>
  <dcterms:modified xsi:type="dcterms:W3CDTF">2013-12-03T17:57:18Z</dcterms:modified>
</cp:coreProperties>
</file>