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1213ABC-2D88-4A3B-BAB7-C356951EE64D}" type="datetimeFigureOut">
              <a:rPr lang="en-GB" smtClean="0"/>
              <a:t>31/10/2013</a:t>
            </a:fld>
            <a:endParaRPr lang="en-GB"/>
          </a:p>
        </p:txBody>
      </p:sp>
      <p:sp>
        <p:nvSpPr>
          <p:cNvPr id="16" name="Slide Number Placeholder 15"/>
          <p:cNvSpPr>
            <a:spLocks noGrp="1"/>
          </p:cNvSpPr>
          <p:nvPr>
            <p:ph type="sldNum" sz="quarter" idx="11"/>
          </p:nvPr>
        </p:nvSpPr>
        <p:spPr/>
        <p:txBody>
          <a:bodyPr/>
          <a:lstStyle/>
          <a:p>
            <a:fld id="{1D89BD49-0BD0-49FC-98F1-C979905BA523}"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213ABC-2D88-4A3B-BAB7-C356951EE64D}" type="datetimeFigureOut">
              <a:rPr lang="en-GB" smtClean="0"/>
              <a:t>31/10/2013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89BD49-0BD0-49FC-98F1-C979905BA52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213ABC-2D88-4A3B-BAB7-C356951EE64D}" type="datetimeFigureOut">
              <a:rPr lang="en-GB" smtClean="0"/>
              <a:t>31/10/2013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89BD49-0BD0-49FC-98F1-C979905BA52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1213ABC-2D88-4A3B-BAB7-C356951EE64D}" type="datetimeFigureOut">
              <a:rPr lang="en-GB" smtClean="0"/>
              <a:t>31/10/2013</a:t>
            </a:fld>
            <a:endParaRPr lang="en-GB"/>
          </a:p>
        </p:txBody>
      </p:sp>
      <p:sp>
        <p:nvSpPr>
          <p:cNvPr id="15" name="Slide Number Placeholder 14"/>
          <p:cNvSpPr>
            <a:spLocks noGrp="1"/>
          </p:cNvSpPr>
          <p:nvPr>
            <p:ph type="sldNum" sz="quarter" idx="15"/>
          </p:nvPr>
        </p:nvSpPr>
        <p:spPr/>
        <p:txBody>
          <a:bodyPr/>
          <a:lstStyle>
            <a:lvl1pPr algn="ctr">
              <a:defRPr/>
            </a:lvl1pPr>
          </a:lstStyle>
          <a:p>
            <a:fld id="{1D89BD49-0BD0-49FC-98F1-C979905BA523}" type="slidenum">
              <a:rPr lang="en-GB" smtClean="0"/>
              <a:t>‹#›</a:t>
            </a:fld>
            <a:endParaRPr lang="en-GB"/>
          </a:p>
        </p:txBody>
      </p:sp>
      <p:sp>
        <p:nvSpPr>
          <p:cNvPr id="16" name="Footer Placeholder 15"/>
          <p:cNvSpPr>
            <a:spLocks noGrp="1"/>
          </p:cNvSpPr>
          <p:nvPr>
            <p:ph type="ftr" sz="quarter" idx="16"/>
          </p:nvPr>
        </p:nvSpPr>
        <p:spPr/>
        <p:txBody>
          <a:bodyPr/>
          <a:lstStyle/>
          <a:p>
            <a:endParaRPr lang="en-GB"/>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1213ABC-2D88-4A3B-BAB7-C356951EE64D}" type="datetimeFigureOut">
              <a:rPr lang="en-GB" smtClean="0"/>
              <a:t>31/10/2013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89BD49-0BD0-49FC-98F1-C979905BA523}" type="slidenum">
              <a:rPr lang="en-GB" smtClean="0"/>
              <a:t>‹#›</a:t>
            </a:fld>
            <a:endParaRPr lang="en-GB"/>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1213ABC-2D88-4A3B-BAB7-C356951EE64D}" type="datetimeFigureOut">
              <a:rPr lang="en-GB" smtClean="0"/>
              <a:t>31/10/2013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89BD49-0BD0-49FC-98F1-C979905BA523}" type="slidenum">
              <a:rPr lang="en-GB" smtClean="0"/>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D89BD49-0BD0-49FC-98F1-C979905BA523}" type="slidenum">
              <a:rPr lang="en-GB" smtClean="0"/>
              <a:t>‹#›</a:t>
            </a:fld>
            <a:endParaRPr lang="en-GB"/>
          </a:p>
        </p:txBody>
      </p:sp>
      <p:sp>
        <p:nvSpPr>
          <p:cNvPr id="8" name="Footer Placeholder 7"/>
          <p:cNvSpPr>
            <a:spLocks noGrp="1"/>
          </p:cNvSpPr>
          <p:nvPr>
            <p:ph type="ftr" sz="quarter" idx="11"/>
          </p:nvPr>
        </p:nvSpPr>
        <p:spPr/>
        <p:txBody>
          <a:bodyPr/>
          <a:lstStyle/>
          <a:p>
            <a:endParaRPr lang="en-GB"/>
          </a:p>
        </p:txBody>
      </p:sp>
      <p:sp>
        <p:nvSpPr>
          <p:cNvPr id="7" name="Date Placeholder 6"/>
          <p:cNvSpPr>
            <a:spLocks noGrp="1"/>
          </p:cNvSpPr>
          <p:nvPr>
            <p:ph type="dt" sz="half" idx="10"/>
          </p:nvPr>
        </p:nvSpPr>
        <p:spPr/>
        <p:txBody>
          <a:bodyPr/>
          <a:lstStyle/>
          <a:p>
            <a:fld id="{01213ABC-2D88-4A3B-BAB7-C356951EE64D}" type="datetimeFigureOut">
              <a:rPr lang="en-GB" smtClean="0"/>
              <a:t>31/10/2013</a:t>
            </a:fld>
            <a:endParaRPr lang="en-GB"/>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1213ABC-2D88-4A3B-BAB7-C356951EE64D}" type="datetimeFigureOut">
              <a:rPr lang="en-GB" smtClean="0"/>
              <a:t>31/10/2013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89BD49-0BD0-49FC-98F1-C979905BA523}" type="slidenum">
              <a:rPr lang="en-GB" smtClean="0"/>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213ABC-2D88-4A3B-BAB7-C356951EE64D}" type="datetimeFigureOut">
              <a:rPr lang="en-GB" smtClean="0"/>
              <a:t>31/10/2013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89BD49-0BD0-49FC-98F1-C979905BA52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1213ABC-2D88-4A3B-BAB7-C356951EE64D}" type="datetimeFigureOut">
              <a:rPr lang="en-GB" smtClean="0"/>
              <a:t>31/10/2013</a:t>
            </a:fld>
            <a:endParaRPr lang="en-GB"/>
          </a:p>
        </p:txBody>
      </p:sp>
      <p:sp>
        <p:nvSpPr>
          <p:cNvPr id="9" name="Slide Number Placeholder 8"/>
          <p:cNvSpPr>
            <a:spLocks noGrp="1"/>
          </p:cNvSpPr>
          <p:nvPr>
            <p:ph type="sldNum" sz="quarter" idx="15"/>
          </p:nvPr>
        </p:nvSpPr>
        <p:spPr/>
        <p:txBody>
          <a:bodyPr/>
          <a:lstStyle/>
          <a:p>
            <a:fld id="{1D89BD49-0BD0-49FC-98F1-C979905BA523}" type="slidenum">
              <a:rPr lang="en-GB" smtClean="0"/>
              <a:t>‹#›</a:t>
            </a:fld>
            <a:endParaRPr lang="en-GB"/>
          </a:p>
        </p:txBody>
      </p:sp>
      <p:sp>
        <p:nvSpPr>
          <p:cNvPr id="10" name="Footer Placeholder 9"/>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1213ABC-2D88-4A3B-BAB7-C356951EE64D}" type="datetimeFigureOut">
              <a:rPr lang="en-GB" smtClean="0"/>
              <a:t>31/10/2013</a:t>
            </a:fld>
            <a:endParaRPr lang="en-GB"/>
          </a:p>
        </p:txBody>
      </p:sp>
      <p:sp>
        <p:nvSpPr>
          <p:cNvPr id="9" name="Slide Number Placeholder 8"/>
          <p:cNvSpPr>
            <a:spLocks noGrp="1"/>
          </p:cNvSpPr>
          <p:nvPr>
            <p:ph type="sldNum" sz="quarter" idx="11"/>
          </p:nvPr>
        </p:nvSpPr>
        <p:spPr/>
        <p:txBody>
          <a:bodyPr/>
          <a:lstStyle/>
          <a:p>
            <a:fld id="{1D89BD49-0BD0-49FC-98F1-C979905BA523}"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1213ABC-2D88-4A3B-BAB7-C356951EE64D}" type="datetimeFigureOut">
              <a:rPr lang="en-GB" smtClean="0"/>
              <a:t>31/10/2013</a:t>
            </a:fld>
            <a:endParaRPr lang="en-GB"/>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D89BD49-0BD0-49FC-98F1-C979905BA523}" type="slidenum">
              <a:rPr lang="en-GB" smtClean="0"/>
              <a:t>‹#›</a:t>
            </a:fld>
            <a:endParaRPr lang="en-GB"/>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sz="2600" dirty="0" smtClean="0"/>
              <a:t>Calculating workload intensities </a:t>
            </a:r>
            <a:endParaRPr lang="en-GB" sz="2600" dirty="0"/>
          </a:p>
        </p:txBody>
      </p:sp>
      <p:sp>
        <p:nvSpPr>
          <p:cNvPr id="2" name="Title 1"/>
          <p:cNvSpPr>
            <a:spLocks noGrp="1"/>
          </p:cNvSpPr>
          <p:nvPr>
            <p:ph type="ctrTitle"/>
          </p:nvPr>
        </p:nvSpPr>
        <p:spPr/>
        <p:txBody>
          <a:bodyPr/>
          <a:lstStyle/>
          <a:p>
            <a:r>
              <a:rPr lang="en-GB" b="1" u="sng" dirty="0" smtClean="0"/>
              <a:t>Section B- Physiology </a:t>
            </a:r>
            <a:endParaRPr lang="en-GB" dirty="0"/>
          </a:p>
        </p:txBody>
      </p:sp>
    </p:spTree>
    <p:extLst>
      <p:ext uri="{BB962C8B-B14F-4D97-AF65-F5344CB8AC3E}">
        <p14:creationId xmlns:p14="http://schemas.microsoft.com/office/powerpoint/2010/main" val="3634640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Explain how you would calculate individual workload intensities for a continuous training programme. </a:t>
            </a:r>
          </a:p>
          <a:p>
            <a:endParaRPr lang="en-GB" dirty="0"/>
          </a:p>
          <a:p>
            <a:pPr marL="0" indent="0">
              <a:buNone/>
            </a:pPr>
            <a:r>
              <a:rPr lang="en-GB" b="1" dirty="0" smtClean="0"/>
              <a:t>                </a:t>
            </a:r>
            <a:r>
              <a:rPr lang="en-GB" b="1" u="sng" dirty="0" smtClean="0"/>
              <a:t>Top Tip!</a:t>
            </a:r>
          </a:p>
          <a:p>
            <a:pPr marL="0" indent="0">
              <a:buNone/>
            </a:pPr>
            <a:r>
              <a:rPr lang="en-GB" i="1" dirty="0" smtClean="0"/>
              <a:t>So here you need to pick up on the training method ‘</a:t>
            </a:r>
            <a:r>
              <a:rPr lang="en-GB" b="1" i="1" dirty="0" smtClean="0"/>
              <a:t>continuous’</a:t>
            </a:r>
            <a:r>
              <a:rPr lang="en-GB" i="1" dirty="0" smtClean="0"/>
              <a:t> and only select the appropriate methods i.e. not one rep max as this is for developing muscular strength or endurance </a:t>
            </a:r>
            <a:endParaRPr lang="en-GB" i="1" dirty="0"/>
          </a:p>
        </p:txBody>
      </p:sp>
      <p:sp>
        <p:nvSpPr>
          <p:cNvPr id="3" name="Title 2"/>
          <p:cNvSpPr>
            <a:spLocks noGrp="1"/>
          </p:cNvSpPr>
          <p:nvPr>
            <p:ph type="title"/>
          </p:nvPr>
        </p:nvSpPr>
        <p:spPr/>
        <p:txBody>
          <a:bodyPr/>
          <a:lstStyle/>
          <a:p>
            <a:r>
              <a:rPr lang="en-GB" b="1" u="sng" dirty="0" smtClean="0"/>
              <a:t>Exam Questions </a:t>
            </a:r>
            <a:endParaRPr lang="en-GB" b="1" u="sng"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2420888"/>
            <a:ext cx="946597" cy="909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3921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GB" b="1" u="sng" dirty="0" smtClean="0"/>
              <a:t>Methods to calculate intensity:</a:t>
            </a:r>
          </a:p>
          <a:p>
            <a:r>
              <a:rPr lang="en-GB" dirty="0" smtClean="0"/>
              <a:t>Use heart rate to measure intensity</a:t>
            </a:r>
          </a:p>
          <a:p>
            <a:r>
              <a:rPr lang="en-GB" dirty="0" smtClean="0"/>
              <a:t>Heart rate training zone</a:t>
            </a:r>
          </a:p>
          <a:p>
            <a:r>
              <a:rPr lang="en-GB" dirty="0" smtClean="0"/>
              <a:t>60-80%of maximum heart rate</a:t>
            </a:r>
          </a:p>
          <a:p>
            <a:r>
              <a:rPr lang="en-GB" dirty="0" smtClean="0"/>
              <a:t>Karvonen principle stated</a:t>
            </a:r>
          </a:p>
          <a:p>
            <a:r>
              <a:rPr lang="en-GB" dirty="0" smtClean="0"/>
              <a:t>Karvonen formula detailed- exercising heart rate = (heart rate range x intensity%) + (resting heart rate)</a:t>
            </a:r>
          </a:p>
          <a:p>
            <a:r>
              <a:rPr lang="en-GB" dirty="0" smtClean="0"/>
              <a:t>Use Borg Scale to measure intensity</a:t>
            </a:r>
          </a:p>
          <a:p>
            <a:r>
              <a:rPr lang="en-GB" dirty="0" smtClean="0"/>
              <a:t>Rate of perceived </a:t>
            </a:r>
            <a:r>
              <a:rPr lang="en-GB" dirty="0" smtClean="0"/>
              <a:t>exhaustion </a:t>
            </a:r>
            <a:r>
              <a:rPr lang="en-GB" dirty="0" smtClean="0"/>
              <a:t>RPE</a:t>
            </a:r>
          </a:p>
          <a:p>
            <a:r>
              <a:rPr lang="en-GB" dirty="0" smtClean="0"/>
              <a:t>Subjective/ opinion</a:t>
            </a:r>
          </a:p>
          <a:p>
            <a:r>
              <a:rPr lang="en-GB" dirty="0" smtClean="0"/>
              <a:t>Scores 6-20 </a:t>
            </a: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4192756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a:t>How you measure the intensity of your training will depend on the type of training you do</a:t>
            </a:r>
            <a:r>
              <a:rPr lang="en-GB" b="1" dirty="0" smtClean="0"/>
              <a:t>.</a:t>
            </a:r>
          </a:p>
          <a:p>
            <a:endParaRPr lang="en-GB" b="1" dirty="0"/>
          </a:p>
          <a:p>
            <a:r>
              <a:rPr lang="en-GB" b="1" dirty="0" smtClean="0"/>
              <a:t>Weight, continuous, fartlek, interval </a:t>
            </a:r>
            <a:r>
              <a:rPr lang="en-GB" b="1" dirty="0" err="1" smtClean="0"/>
              <a:t>etc</a:t>
            </a:r>
            <a:r>
              <a:rPr lang="en-GB" b="1" dirty="0" smtClean="0"/>
              <a:t> </a:t>
            </a:r>
            <a:endParaRPr lang="en-GB" b="1" dirty="0"/>
          </a:p>
          <a:p>
            <a:endParaRPr lang="en-GB" dirty="0"/>
          </a:p>
          <a:p>
            <a:endParaRPr lang="en-GB" dirty="0"/>
          </a:p>
        </p:txBody>
      </p:sp>
      <p:sp>
        <p:nvSpPr>
          <p:cNvPr id="3" name="Title 2"/>
          <p:cNvSpPr>
            <a:spLocks noGrp="1"/>
          </p:cNvSpPr>
          <p:nvPr>
            <p:ph type="title"/>
          </p:nvPr>
        </p:nvSpPr>
        <p:spPr/>
        <p:txBody>
          <a:bodyPr>
            <a:normAutofit fontScale="90000"/>
          </a:bodyPr>
          <a:lstStyle/>
          <a:p>
            <a:r>
              <a:rPr lang="en-GB" sz="4400" b="1" u="sng" dirty="0"/>
              <a:t>Calculating workload intensities </a:t>
            </a:r>
            <a:endParaRPr lang="en-GB" b="1" u="sng"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7" y="3536572"/>
            <a:ext cx="2755634" cy="2755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0038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u="sng" dirty="0"/>
              <a:t>Used for measuring intensity of continuous training, Fartlek, Interval and Circuit</a:t>
            </a:r>
            <a:r>
              <a:rPr lang="en-GB" b="1" u="sng" dirty="0" smtClean="0"/>
              <a:t>.</a:t>
            </a:r>
          </a:p>
          <a:p>
            <a:r>
              <a:rPr lang="en-GB" dirty="0"/>
              <a:t>Use your Maximum HR (220-age) to find your training zones. </a:t>
            </a:r>
            <a:r>
              <a:rPr lang="en-GB" dirty="0" smtClean="0"/>
              <a:t>Each </a:t>
            </a:r>
            <a:r>
              <a:rPr lang="en-GB" dirty="0"/>
              <a:t>training zone suits a particular focus i.e. to improve  Aerobic Fitness or to improve Anaerobic Fitness. See the training zones or thresholds below.</a:t>
            </a:r>
          </a:p>
          <a:p>
            <a:endParaRPr lang="en-GB" dirty="0"/>
          </a:p>
          <a:p>
            <a:endParaRPr lang="en-GB" dirty="0"/>
          </a:p>
        </p:txBody>
      </p:sp>
      <p:sp>
        <p:nvSpPr>
          <p:cNvPr id="3" name="Title 2"/>
          <p:cNvSpPr>
            <a:spLocks noGrp="1"/>
          </p:cNvSpPr>
          <p:nvPr>
            <p:ph type="title"/>
          </p:nvPr>
        </p:nvSpPr>
        <p:spPr/>
        <p:txBody>
          <a:bodyPr>
            <a:normAutofit/>
          </a:bodyPr>
          <a:lstStyle/>
          <a:p>
            <a:r>
              <a:rPr lang="en-GB" b="1" u="sng" dirty="0">
                <a:effectLst/>
              </a:rPr>
              <a:t>Heart </a:t>
            </a:r>
            <a:r>
              <a:rPr lang="en-GB" b="1" u="sng" dirty="0" smtClean="0">
                <a:effectLst/>
              </a:rPr>
              <a:t>Rate Training </a:t>
            </a:r>
            <a:r>
              <a:rPr lang="en-GB" b="1" u="sng" dirty="0">
                <a:effectLst/>
              </a:rPr>
              <a:t>Z</a:t>
            </a:r>
            <a:r>
              <a:rPr lang="en-GB" b="1" u="sng" dirty="0" smtClean="0">
                <a:effectLst/>
              </a:rPr>
              <a:t>one </a:t>
            </a:r>
            <a:endParaRPr lang="en-GB" u="sng" dirty="0"/>
          </a:p>
        </p:txBody>
      </p:sp>
      <p:graphicFrame>
        <p:nvGraphicFramePr>
          <p:cNvPr id="4" name="Table 3"/>
          <p:cNvGraphicFramePr>
            <a:graphicFrameLocks noGrp="1"/>
          </p:cNvGraphicFramePr>
          <p:nvPr>
            <p:extLst>
              <p:ext uri="{D42A27DB-BD31-4B8C-83A1-F6EECF244321}">
                <p14:modId xmlns:p14="http://schemas.microsoft.com/office/powerpoint/2010/main" val="230447567"/>
              </p:ext>
            </p:extLst>
          </p:nvPr>
        </p:nvGraphicFramePr>
        <p:xfrm>
          <a:off x="1619672" y="4149079"/>
          <a:ext cx="5976664" cy="2189187"/>
        </p:xfrm>
        <a:graphic>
          <a:graphicData uri="http://schemas.openxmlformats.org/drawingml/2006/table">
            <a:tbl>
              <a:tblPr/>
              <a:tblGrid>
                <a:gridCol w="4182136"/>
                <a:gridCol w="1794528"/>
              </a:tblGrid>
              <a:tr h="246288">
                <a:tc>
                  <a:txBody>
                    <a:bodyPr/>
                    <a:lstStyle/>
                    <a:p>
                      <a:pPr marR="0" indent="0" algn="l" rtl="0">
                        <a:spcBef>
                          <a:spcPts val="0"/>
                        </a:spcBef>
                        <a:spcAft>
                          <a:spcPts val="420"/>
                        </a:spcAft>
                      </a:pPr>
                      <a:r>
                        <a:rPr lang="en-GB" sz="1200" b="1" kern="1400" dirty="0">
                          <a:solidFill>
                            <a:srgbClr val="000000"/>
                          </a:solidFill>
                          <a:effectLst/>
                          <a:latin typeface="Arial"/>
                        </a:rPr>
                        <a:t>Training Zone</a:t>
                      </a:r>
                      <a:endParaRPr lang="en-GB" sz="850" kern="1400" dirty="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420"/>
                        </a:spcAft>
                      </a:pPr>
                      <a:r>
                        <a:rPr lang="en-GB" sz="1200" b="1" kern="1400">
                          <a:solidFill>
                            <a:srgbClr val="000000"/>
                          </a:solidFill>
                          <a:effectLst/>
                          <a:latin typeface="Arial"/>
                        </a:rPr>
                        <a:t>% of Max HR</a:t>
                      </a:r>
                      <a:endParaRPr lang="en-GB" sz="850" kern="140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514">
                <a:tc>
                  <a:txBody>
                    <a:bodyPr/>
                    <a:lstStyle/>
                    <a:p>
                      <a:pPr marR="0" indent="0" algn="l" rtl="0">
                        <a:spcBef>
                          <a:spcPts val="0"/>
                        </a:spcBef>
                        <a:spcAft>
                          <a:spcPts val="420"/>
                        </a:spcAft>
                      </a:pPr>
                      <a:r>
                        <a:rPr lang="en-GB" sz="1200" b="1" kern="1400" dirty="0">
                          <a:solidFill>
                            <a:srgbClr val="000000"/>
                          </a:solidFill>
                          <a:effectLst/>
                          <a:latin typeface="Arial"/>
                        </a:rPr>
                        <a:t>Level 1- </a:t>
                      </a:r>
                      <a:r>
                        <a:rPr lang="en-GB" sz="1200" kern="1400" dirty="0">
                          <a:solidFill>
                            <a:srgbClr val="000000"/>
                          </a:solidFill>
                          <a:effectLst/>
                          <a:latin typeface="Arial"/>
                        </a:rPr>
                        <a:t>Fat Burning or Easy</a:t>
                      </a:r>
                      <a:endParaRPr lang="en-GB" sz="850" kern="1400" dirty="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420"/>
                        </a:spcAft>
                      </a:pPr>
                      <a:r>
                        <a:rPr lang="en-GB" sz="1200" kern="1400">
                          <a:solidFill>
                            <a:srgbClr val="000000"/>
                          </a:solidFill>
                          <a:effectLst/>
                          <a:latin typeface="Arial"/>
                        </a:rPr>
                        <a:t>50-60%</a:t>
                      </a:r>
                      <a:endParaRPr lang="en-GB" sz="850" kern="140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341">
                <a:tc>
                  <a:txBody>
                    <a:bodyPr/>
                    <a:lstStyle/>
                    <a:p>
                      <a:pPr marR="0" indent="0" algn="l" rtl="0">
                        <a:spcBef>
                          <a:spcPts val="0"/>
                        </a:spcBef>
                        <a:spcAft>
                          <a:spcPts val="420"/>
                        </a:spcAft>
                      </a:pPr>
                      <a:r>
                        <a:rPr lang="en-GB" sz="1200" b="1" kern="1400" dirty="0">
                          <a:solidFill>
                            <a:srgbClr val="000000"/>
                          </a:solidFill>
                          <a:effectLst/>
                          <a:latin typeface="Arial"/>
                        </a:rPr>
                        <a:t>Level 2- </a:t>
                      </a:r>
                      <a:r>
                        <a:rPr lang="en-GB" sz="1200" kern="1400" dirty="0">
                          <a:solidFill>
                            <a:srgbClr val="000000"/>
                          </a:solidFill>
                          <a:effectLst/>
                          <a:latin typeface="Arial"/>
                        </a:rPr>
                        <a:t>Lower Aerobic or Steady</a:t>
                      </a:r>
                      <a:endParaRPr lang="en-GB" sz="850" kern="1400" dirty="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420"/>
                        </a:spcAft>
                      </a:pPr>
                      <a:r>
                        <a:rPr lang="en-GB" sz="1200" kern="1400">
                          <a:solidFill>
                            <a:srgbClr val="000000"/>
                          </a:solidFill>
                          <a:effectLst/>
                          <a:latin typeface="Arial"/>
                        </a:rPr>
                        <a:t>60-70%</a:t>
                      </a:r>
                      <a:endParaRPr lang="en-GB" sz="850" kern="140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81">
                <a:tc>
                  <a:txBody>
                    <a:bodyPr/>
                    <a:lstStyle/>
                    <a:p>
                      <a:pPr marR="0" indent="0" algn="l" rtl="0">
                        <a:spcBef>
                          <a:spcPts val="0"/>
                        </a:spcBef>
                        <a:spcAft>
                          <a:spcPts val="420"/>
                        </a:spcAft>
                      </a:pPr>
                      <a:r>
                        <a:rPr lang="en-GB" sz="1200" b="1" kern="1400" dirty="0">
                          <a:solidFill>
                            <a:srgbClr val="000000"/>
                          </a:solidFill>
                          <a:effectLst/>
                          <a:latin typeface="Arial"/>
                        </a:rPr>
                        <a:t>Level 3- </a:t>
                      </a:r>
                      <a:r>
                        <a:rPr lang="en-GB" sz="1200" kern="1400" dirty="0">
                          <a:solidFill>
                            <a:srgbClr val="000000"/>
                          </a:solidFill>
                          <a:effectLst/>
                          <a:latin typeface="Arial"/>
                        </a:rPr>
                        <a:t>Upper Aerobic or Medium</a:t>
                      </a:r>
                      <a:endParaRPr lang="en-GB" sz="850" kern="1400" dirty="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420"/>
                        </a:spcAft>
                      </a:pPr>
                      <a:r>
                        <a:rPr lang="en-GB" sz="1200" kern="1400" dirty="0">
                          <a:solidFill>
                            <a:srgbClr val="000000"/>
                          </a:solidFill>
                          <a:effectLst/>
                          <a:latin typeface="Arial"/>
                        </a:rPr>
                        <a:t>70-80%</a:t>
                      </a:r>
                      <a:endParaRPr lang="en-GB" sz="850" kern="1400" dirty="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482">
                <a:tc>
                  <a:txBody>
                    <a:bodyPr/>
                    <a:lstStyle/>
                    <a:p>
                      <a:pPr marR="0" indent="0" algn="l" rtl="0">
                        <a:spcBef>
                          <a:spcPts val="0"/>
                        </a:spcBef>
                        <a:spcAft>
                          <a:spcPts val="420"/>
                        </a:spcAft>
                      </a:pPr>
                      <a:r>
                        <a:rPr lang="en-GB" sz="1200" b="1" kern="1400">
                          <a:solidFill>
                            <a:srgbClr val="000000"/>
                          </a:solidFill>
                          <a:effectLst/>
                          <a:latin typeface="Arial"/>
                        </a:rPr>
                        <a:t>Level 4- </a:t>
                      </a:r>
                      <a:r>
                        <a:rPr lang="en-GB" sz="1200" kern="1400">
                          <a:solidFill>
                            <a:srgbClr val="000000"/>
                          </a:solidFill>
                          <a:effectLst/>
                          <a:latin typeface="Arial"/>
                        </a:rPr>
                        <a:t>Anaerobic Threshold or Hard</a:t>
                      </a:r>
                      <a:endParaRPr lang="en-GB" sz="850" kern="140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420"/>
                        </a:spcAft>
                      </a:pPr>
                      <a:r>
                        <a:rPr lang="en-GB" sz="1200" kern="1400" dirty="0">
                          <a:solidFill>
                            <a:srgbClr val="000000"/>
                          </a:solidFill>
                          <a:effectLst/>
                          <a:latin typeface="Arial"/>
                        </a:rPr>
                        <a:t>80-90%</a:t>
                      </a:r>
                      <a:endParaRPr lang="en-GB" sz="850" kern="1400" dirty="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45">
                <a:tc>
                  <a:txBody>
                    <a:bodyPr/>
                    <a:lstStyle/>
                    <a:p>
                      <a:pPr marR="0" indent="0" algn="l" rtl="0">
                        <a:spcBef>
                          <a:spcPts val="0"/>
                        </a:spcBef>
                        <a:spcAft>
                          <a:spcPts val="420"/>
                        </a:spcAft>
                      </a:pPr>
                      <a:r>
                        <a:rPr lang="en-GB" sz="1200" b="1" kern="1400">
                          <a:solidFill>
                            <a:srgbClr val="000000"/>
                          </a:solidFill>
                          <a:effectLst/>
                          <a:latin typeface="Arial"/>
                        </a:rPr>
                        <a:t>Level 5- </a:t>
                      </a:r>
                      <a:r>
                        <a:rPr lang="en-GB" sz="1200" kern="1400">
                          <a:solidFill>
                            <a:srgbClr val="000000"/>
                          </a:solidFill>
                          <a:effectLst/>
                          <a:latin typeface="Arial"/>
                        </a:rPr>
                        <a:t>Anaerobic or Very Hard</a:t>
                      </a:r>
                      <a:endParaRPr lang="en-GB" sz="850" kern="140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420"/>
                        </a:spcAft>
                      </a:pPr>
                      <a:r>
                        <a:rPr lang="en-GB" sz="1200" kern="1400" dirty="0">
                          <a:solidFill>
                            <a:srgbClr val="000000"/>
                          </a:solidFill>
                          <a:effectLst/>
                          <a:latin typeface="Arial"/>
                        </a:rPr>
                        <a:t>90-95%</a:t>
                      </a:r>
                      <a:endParaRPr lang="en-GB" sz="850" kern="1400" dirty="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436">
                <a:tc>
                  <a:txBody>
                    <a:bodyPr/>
                    <a:lstStyle/>
                    <a:p>
                      <a:pPr marR="0" indent="0" algn="l" rtl="0">
                        <a:spcBef>
                          <a:spcPts val="0"/>
                        </a:spcBef>
                        <a:spcAft>
                          <a:spcPts val="420"/>
                        </a:spcAft>
                      </a:pPr>
                      <a:r>
                        <a:rPr lang="en-GB" sz="1200" b="1" kern="1400">
                          <a:solidFill>
                            <a:srgbClr val="000000"/>
                          </a:solidFill>
                          <a:effectLst/>
                          <a:latin typeface="Arial"/>
                        </a:rPr>
                        <a:t>Level 6-</a:t>
                      </a:r>
                      <a:r>
                        <a:rPr lang="en-GB" sz="1200" kern="1400">
                          <a:solidFill>
                            <a:srgbClr val="000000"/>
                          </a:solidFill>
                          <a:effectLst/>
                          <a:latin typeface="Arial"/>
                        </a:rPr>
                        <a:t>Lactic or Maximum </a:t>
                      </a:r>
                      <a:endParaRPr lang="en-GB" sz="850" kern="140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420"/>
                        </a:spcAft>
                      </a:pPr>
                      <a:r>
                        <a:rPr lang="en-GB" sz="1200" kern="1400" dirty="0">
                          <a:solidFill>
                            <a:srgbClr val="000000"/>
                          </a:solidFill>
                          <a:effectLst/>
                          <a:latin typeface="Arial"/>
                        </a:rPr>
                        <a:t>95-100%</a:t>
                      </a:r>
                      <a:endParaRPr lang="en-GB" sz="850" kern="1400" dirty="0">
                        <a:solidFill>
                          <a:srgbClr val="000000"/>
                        </a:solidFill>
                        <a:effectLst/>
                        <a:latin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ontrol 1"/>
          <p:cNvSpPr>
            <a:spLocks noChangeArrowheads="1" noChangeShapeType="1"/>
          </p:cNvSpPr>
          <p:nvPr/>
        </p:nvSpPr>
        <p:spPr bwMode="auto">
          <a:xfrm>
            <a:off x="4132263" y="7237413"/>
            <a:ext cx="4119562" cy="20447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GB"/>
          </a:p>
        </p:txBody>
      </p:sp>
    </p:spTree>
    <p:extLst>
      <p:ext uri="{BB962C8B-B14F-4D97-AF65-F5344CB8AC3E}">
        <p14:creationId xmlns:p14="http://schemas.microsoft.com/office/powerpoint/2010/main" val="2635834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b="1" dirty="0"/>
              <a:t>Karvonen </a:t>
            </a:r>
            <a:r>
              <a:rPr lang="en-GB" dirty="0"/>
              <a:t>developed a more appropriate formula which takes account of individual levels of fitness (resting HR used to work out training zones).</a:t>
            </a:r>
          </a:p>
          <a:p>
            <a:endParaRPr lang="en-GB" b="1" dirty="0"/>
          </a:p>
          <a:p>
            <a:pPr marL="0" indent="0">
              <a:buNone/>
            </a:pPr>
            <a:r>
              <a:rPr lang="en-GB" b="1" dirty="0" smtClean="0"/>
              <a:t>(Heart Range x intensity %) + (Resting Heart Rate)</a:t>
            </a:r>
          </a:p>
          <a:p>
            <a:pPr marL="0" indent="0">
              <a:buNone/>
            </a:pPr>
            <a:endParaRPr lang="en-GB" b="1" dirty="0" smtClean="0"/>
          </a:p>
          <a:p>
            <a:pPr marL="0" indent="0">
              <a:buNone/>
            </a:pPr>
            <a:r>
              <a:rPr lang="en-GB" b="1" dirty="0" smtClean="0"/>
              <a:t>To work out your HRR…</a:t>
            </a:r>
            <a:endParaRPr lang="en-GB" b="1" dirty="0"/>
          </a:p>
          <a:p>
            <a:pPr marL="0" indent="0">
              <a:buNone/>
            </a:pPr>
            <a:r>
              <a:rPr lang="en-GB" dirty="0" smtClean="0"/>
              <a:t>Heart Rate Range=max heart rate – resting heart rate</a:t>
            </a:r>
          </a:p>
          <a:p>
            <a:pPr marL="0" indent="0">
              <a:buNone/>
            </a:pPr>
            <a:endParaRPr lang="en-GB" dirty="0"/>
          </a:p>
          <a:p>
            <a:r>
              <a:rPr lang="en-GB" dirty="0" smtClean="0"/>
              <a:t>This is more accurate as it considers individual resting heart rates.</a:t>
            </a:r>
            <a:endParaRPr lang="en-GB" dirty="0"/>
          </a:p>
          <a:p>
            <a:endParaRPr lang="en-GB" dirty="0"/>
          </a:p>
        </p:txBody>
      </p:sp>
      <p:sp>
        <p:nvSpPr>
          <p:cNvPr id="3" name="Title 2"/>
          <p:cNvSpPr>
            <a:spLocks noGrp="1"/>
          </p:cNvSpPr>
          <p:nvPr>
            <p:ph type="title"/>
          </p:nvPr>
        </p:nvSpPr>
        <p:spPr/>
        <p:txBody>
          <a:bodyPr/>
          <a:lstStyle/>
          <a:p>
            <a:r>
              <a:rPr lang="en-GB" b="1" u="sng" dirty="0" smtClean="0"/>
              <a:t>Karvonen Principle </a:t>
            </a:r>
            <a:endParaRPr lang="en-GB" b="1" u="sng" dirty="0"/>
          </a:p>
        </p:txBody>
      </p:sp>
    </p:spTree>
    <p:extLst>
      <p:ext uri="{BB962C8B-B14F-4D97-AF65-F5344CB8AC3E}">
        <p14:creationId xmlns:p14="http://schemas.microsoft.com/office/powerpoint/2010/main" val="612423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58601688"/>
              </p:ext>
            </p:extLst>
          </p:nvPr>
        </p:nvGraphicFramePr>
        <p:xfrm>
          <a:off x="467544" y="2132856"/>
          <a:ext cx="8229600" cy="1854200"/>
        </p:xfrm>
        <a:graphic>
          <a:graphicData uri="http://schemas.openxmlformats.org/drawingml/2006/table">
            <a:tbl>
              <a:tblPr firstRow="1" bandRow="1">
                <a:tableStyleId>{5C22544A-7EE6-4342-B048-85BDC9FD1C3A}</a:tableStyleId>
              </a:tblPr>
              <a:tblGrid>
                <a:gridCol w="1738536"/>
                <a:gridCol w="3747864"/>
                <a:gridCol w="2743200"/>
              </a:tblGrid>
              <a:tr h="370840">
                <a:tc>
                  <a:txBody>
                    <a:bodyPr/>
                    <a:lstStyle/>
                    <a:p>
                      <a:r>
                        <a:rPr lang="en-GB" dirty="0" smtClean="0"/>
                        <a:t>1</a:t>
                      </a:r>
                      <a:endParaRPr lang="en-GB" dirty="0"/>
                    </a:p>
                  </a:txBody>
                  <a:tcPr/>
                </a:tc>
                <a:tc>
                  <a:txBody>
                    <a:bodyPr/>
                    <a:lstStyle/>
                    <a:p>
                      <a:r>
                        <a:rPr lang="en-GB" dirty="0" smtClean="0"/>
                        <a:t>Easy/Recovery </a:t>
                      </a:r>
                      <a:endParaRPr lang="en-GB" dirty="0"/>
                    </a:p>
                  </a:txBody>
                  <a:tcPr/>
                </a:tc>
                <a:tc>
                  <a:txBody>
                    <a:bodyPr/>
                    <a:lstStyle/>
                    <a:p>
                      <a:r>
                        <a:rPr lang="en-GB" dirty="0" smtClean="0"/>
                        <a:t>60-70%</a:t>
                      </a:r>
                      <a:endParaRPr lang="en-GB" dirty="0"/>
                    </a:p>
                  </a:txBody>
                  <a:tcPr/>
                </a:tc>
              </a:tr>
              <a:tr h="370840">
                <a:tc>
                  <a:txBody>
                    <a:bodyPr/>
                    <a:lstStyle/>
                    <a:p>
                      <a:r>
                        <a:rPr lang="en-GB" dirty="0" smtClean="0"/>
                        <a:t>2</a:t>
                      </a:r>
                      <a:endParaRPr lang="en-GB" dirty="0"/>
                    </a:p>
                  </a:txBody>
                  <a:tcPr/>
                </a:tc>
                <a:tc>
                  <a:txBody>
                    <a:bodyPr/>
                    <a:lstStyle/>
                    <a:p>
                      <a:r>
                        <a:rPr lang="en-GB" dirty="0" smtClean="0"/>
                        <a:t>Moderate Endurance </a:t>
                      </a:r>
                      <a:endParaRPr lang="en-GB" dirty="0"/>
                    </a:p>
                  </a:txBody>
                  <a:tcPr/>
                </a:tc>
                <a:tc>
                  <a:txBody>
                    <a:bodyPr/>
                    <a:lstStyle/>
                    <a:p>
                      <a:r>
                        <a:rPr lang="en-GB" dirty="0" smtClean="0"/>
                        <a:t>71-80%</a:t>
                      </a:r>
                      <a:endParaRPr lang="en-GB" dirty="0"/>
                    </a:p>
                  </a:txBody>
                  <a:tcPr/>
                </a:tc>
              </a:tr>
              <a:tr h="370840">
                <a:tc>
                  <a:txBody>
                    <a:bodyPr/>
                    <a:lstStyle/>
                    <a:p>
                      <a:r>
                        <a:rPr lang="en-GB" dirty="0" smtClean="0"/>
                        <a:t>3</a:t>
                      </a:r>
                      <a:endParaRPr lang="en-GB" dirty="0"/>
                    </a:p>
                  </a:txBody>
                  <a:tcPr/>
                </a:tc>
                <a:tc>
                  <a:txBody>
                    <a:bodyPr/>
                    <a:lstStyle/>
                    <a:p>
                      <a:r>
                        <a:rPr lang="en-GB" dirty="0" smtClean="0"/>
                        <a:t>Hill Work</a:t>
                      </a:r>
                      <a:endParaRPr lang="en-GB" dirty="0"/>
                    </a:p>
                  </a:txBody>
                  <a:tcPr/>
                </a:tc>
                <a:tc>
                  <a:txBody>
                    <a:bodyPr/>
                    <a:lstStyle/>
                    <a:p>
                      <a:r>
                        <a:rPr lang="en-GB" dirty="0" smtClean="0"/>
                        <a:t>81-85%</a:t>
                      </a:r>
                      <a:endParaRPr lang="en-GB" dirty="0"/>
                    </a:p>
                  </a:txBody>
                  <a:tcPr/>
                </a:tc>
              </a:tr>
              <a:tr h="370840">
                <a:tc>
                  <a:txBody>
                    <a:bodyPr/>
                    <a:lstStyle/>
                    <a:p>
                      <a:r>
                        <a:rPr lang="en-GB" dirty="0" smtClean="0"/>
                        <a:t>4</a:t>
                      </a:r>
                      <a:endParaRPr lang="en-GB" dirty="0"/>
                    </a:p>
                  </a:txBody>
                  <a:tcPr/>
                </a:tc>
                <a:tc>
                  <a:txBody>
                    <a:bodyPr/>
                    <a:lstStyle/>
                    <a:p>
                      <a:r>
                        <a:rPr lang="en-GB" dirty="0" smtClean="0"/>
                        <a:t>Race pace for endurance athletes </a:t>
                      </a:r>
                      <a:endParaRPr lang="en-GB" dirty="0"/>
                    </a:p>
                  </a:txBody>
                  <a:tcPr/>
                </a:tc>
                <a:tc>
                  <a:txBody>
                    <a:bodyPr/>
                    <a:lstStyle/>
                    <a:p>
                      <a:r>
                        <a:rPr lang="en-GB" dirty="0" smtClean="0"/>
                        <a:t>86-90%</a:t>
                      </a:r>
                      <a:endParaRPr lang="en-GB" dirty="0"/>
                    </a:p>
                  </a:txBody>
                  <a:tcPr/>
                </a:tc>
              </a:tr>
              <a:tr h="370840">
                <a:tc>
                  <a:txBody>
                    <a:bodyPr/>
                    <a:lstStyle/>
                    <a:p>
                      <a:r>
                        <a:rPr lang="en-GB" dirty="0" smtClean="0"/>
                        <a:t>5</a:t>
                      </a:r>
                      <a:endParaRPr lang="en-GB" dirty="0"/>
                    </a:p>
                  </a:txBody>
                  <a:tcPr/>
                </a:tc>
                <a:tc>
                  <a:txBody>
                    <a:bodyPr/>
                    <a:lstStyle/>
                    <a:p>
                      <a:r>
                        <a:rPr lang="en-GB" dirty="0" smtClean="0"/>
                        <a:t>Speed/ racing short distances </a:t>
                      </a:r>
                      <a:endParaRPr lang="en-GB" dirty="0"/>
                    </a:p>
                  </a:txBody>
                  <a:tcPr/>
                </a:tc>
                <a:tc>
                  <a:txBody>
                    <a:bodyPr/>
                    <a:lstStyle/>
                    <a:p>
                      <a:r>
                        <a:rPr lang="en-GB" dirty="0" smtClean="0"/>
                        <a:t>91-100%</a:t>
                      </a:r>
                      <a:endParaRPr lang="en-GB" dirty="0"/>
                    </a:p>
                  </a:txBody>
                  <a:tcPr/>
                </a:tc>
              </a:tr>
            </a:tbl>
          </a:graphicData>
        </a:graphic>
      </p:graphicFrame>
      <p:sp>
        <p:nvSpPr>
          <p:cNvPr id="3" name="Title 2"/>
          <p:cNvSpPr>
            <a:spLocks noGrp="1"/>
          </p:cNvSpPr>
          <p:nvPr>
            <p:ph type="title"/>
          </p:nvPr>
        </p:nvSpPr>
        <p:spPr/>
        <p:txBody>
          <a:bodyPr/>
          <a:lstStyle/>
          <a:p>
            <a:r>
              <a:rPr lang="en-GB" b="1" u="sng" dirty="0" smtClean="0"/>
              <a:t>Karvonen Principle </a:t>
            </a:r>
            <a:endParaRPr lang="en-GB" b="1" u="sng" dirty="0"/>
          </a:p>
        </p:txBody>
      </p:sp>
    </p:spTree>
    <p:extLst>
      <p:ext uri="{BB962C8B-B14F-4D97-AF65-F5344CB8AC3E}">
        <p14:creationId xmlns:p14="http://schemas.microsoft.com/office/powerpoint/2010/main" val="1668254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b="1" dirty="0"/>
              <a:t>To find your 1 rep max you need to find the heaviest weight that your muscle can lift only once. </a:t>
            </a:r>
          </a:p>
          <a:p>
            <a:r>
              <a:rPr lang="en-GB" b="1" dirty="0"/>
              <a:t>This happens through trial and error– changing the load of a weight stack to find the specific value.</a:t>
            </a:r>
          </a:p>
          <a:p>
            <a:endParaRPr lang="en-GB" b="1" dirty="0"/>
          </a:p>
          <a:p>
            <a:r>
              <a:rPr lang="en-GB" b="1" dirty="0"/>
              <a:t>From this figure you can work out a % weight that you should be lifting whilst training. As your fitness improves you 1 rep max value may improve (if you improve your strength component of fitness) and so regular testing of the 1 rep max is important.</a:t>
            </a:r>
          </a:p>
          <a:p>
            <a:endParaRPr lang="en-GB" b="1" dirty="0"/>
          </a:p>
          <a:p>
            <a:endParaRPr lang="en-GB" dirty="0"/>
          </a:p>
          <a:p>
            <a:endParaRPr lang="en-GB" dirty="0"/>
          </a:p>
        </p:txBody>
      </p:sp>
      <p:sp>
        <p:nvSpPr>
          <p:cNvPr id="3" name="Title 2"/>
          <p:cNvSpPr>
            <a:spLocks noGrp="1"/>
          </p:cNvSpPr>
          <p:nvPr>
            <p:ph type="title"/>
          </p:nvPr>
        </p:nvSpPr>
        <p:spPr/>
        <p:txBody>
          <a:bodyPr/>
          <a:lstStyle/>
          <a:p>
            <a:r>
              <a:rPr lang="en-GB" b="1" u="sng" dirty="0" smtClean="0"/>
              <a:t>One Rep max </a:t>
            </a:r>
            <a:endParaRPr lang="en-GB" b="1" u="sng" dirty="0"/>
          </a:p>
        </p:txBody>
      </p:sp>
    </p:spTree>
    <p:extLst>
      <p:ext uri="{BB962C8B-B14F-4D97-AF65-F5344CB8AC3E}">
        <p14:creationId xmlns:p14="http://schemas.microsoft.com/office/powerpoint/2010/main" val="136063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a:t>If you are doing weight training to improve </a:t>
            </a:r>
            <a:r>
              <a:rPr lang="en-GB" b="1" u="sng" dirty="0"/>
              <a:t>Strength</a:t>
            </a:r>
            <a:r>
              <a:rPr lang="en-GB" b="1" dirty="0"/>
              <a:t>:</a:t>
            </a:r>
          </a:p>
          <a:p>
            <a:r>
              <a:rPr lang="en-GB" b="1" dirty="0"/>
              <a:t>You should be lifting 85% of your 1 rep max and doing low repetitions i.e. 5 sets of 6 reps.</a:t>
            </a:r>
          </a:p>
          <a:p>
            <a:endParaRPr lang="en-GB" b="1" dirty="0"/>
          </a:p>
          <a:p>
            <a:r>
              <a:rPr lang="en-GB" b="1" dirty="0"/>
              <a:t>If you are doing weight training to improve </a:t>
            </a:r>
            <a:r>
              <a:rPr lang="en-GB" b="1" u="sng" dirty="0"/>
              <a:t>Muscular Endurance</a:t>
            </a:r>
            <a:r>
              <a:rPr lang="en-GB" b="1" dirty="0"/>
              <a:t>:</a:t>
            </a:r>
          </a:p>
          <a:p>
            <a:r>
              <a:rPr lang="en-GB" b="1" dirty="0"/>
              <a:t>You should be lifting 50% of you 1 rep max and doing high repetitions </a:t>
            </a:r>
            <a:r>
              <a:rPr lang="en-GB" b="1" dirty="0" err="1"/>
              <a:t>i</a:t>
            </a:r>
            <a:r>
              <a:rPr lang="en-GB" b="1" dirty="0"/>
              <a:t> e. 3 set of 20 reps.</a:t>
            </a:r>
          </a:p>
          <a:p>
            <a:endParaRPr lang="en-GB" dirty="0"/>
          </a:p>
          <a:p>
            <a:endParaRPr lang="en-GB" dirty="0"/>
          </a:p>
        </p:txBody>
      </p:sp>
      <p:sp>
        <p:nvSpPr>
          <p:cNvPr id="3" name="Title 2"/>
          <p:cNvSpPr>
            <a:spLocks noGrp="1"/>
          </p:cNvSpPr>
          <p:nvPr>
            <p:ph type="title"/>
          </p:nvPr>
        </p:nvSpPr>
        <p:spPr/>
        <p:txBody>
          <a:bodyPr/>
          <a:lstStyle/>
          <a:p>
            <a:r>
              <a:rPr lang="en-GB" b="1" u="sng" dirty="0"/>
              <a:t>One Rep max </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260648"/>
            <a:ext cx="2021012" cy="1349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9283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b="1" dirty="0"/>
              <a:t>This is a </a:t>
            </a:r>
            <a:r>
              <a:rPr lang="en-GB" b="1" u="sng" dirty="0"/>
              <a:t>perceived rate of exertion scale </a:t>
            </a:r>
            <a:r>
              <a:rPr lang="en-GB" b="1" dirty="0"/>
              <a:t>from 6-20. </a:t>
            </a:r>
            <a:endParaRPr lang="en-GB" b="1" dirty="0" smtClean="0"/>
          </a:p>
          <a:p>
            <a:r>
              <a:rPr lang="en-GB" b="1" dirty="0" smtClean="0"/>
              <a:t>Whilst </a:t>
            </a:r>
            <a:r>
              <a:rPr lang="en-GB" b="1" dirty="0"/>
              <a:t>exercising you perceive how hard you think the intensity of the exercise is and rate it on a chart. 6 is no exertion at all up to 20 which is maximal exertion. For any benefits from training to be made, overload should occur and so the athlete should be rating the training as hard (15+ on the scale).</a:t>
            </a:r>
          </a:p>
          <a:p>
            <a:endParaRPr lang="en-GB" b="1" dirty="0"/>
          </a:p>
          <a:p>
            <a:r>
              <a:rPr lang="en-GB" b="1" dirty="0"/>
              <a:t>It’s a quick measure, inexpensive and doesn’t require specialist equipment. </a:t>
            </a:r>
            <a:endParaRPr lang="en-GB" b="1" dirty="0" smtClean="0"/>
          </a:p>
          <a:p>
            <a:r>
              <a:rPr lang="en-GB" b="1" dirty="0" smtClean="0"/>
              <a:t>However</a:t>
            </a:r>
            <a:r>
              <a:rPr lang="en-GB" b="1" dirty="0"/>
              <a:t>, reliability can be questioned as a persons motivation/perception may influence their rating. </a:t>
            </a:r>
            <a:endParaRPr lang="en-GB" b="1" dirty="0" smtClean="0"/>
          </a:p>
          <a:p>
            <a:r>
              <a:rPr lang="en-GB" b="1" dirty="0" smtClean="0"/>
              <a:t>Subjective </a:t>
            </a:r>
            <a:endParaRPr lang="en-GB" b="1" dirty="0"/>
          </a:p>
          <a:p>
            <a:endParaRPr lang="en-GB" dirty="0"/>
          </a:p>
        </p:txBody>
      </p:sp>
      <p:sp>
        <p:nvSpPr>
          <p:cNvPr id="3" name="Title 2"/>
          <p:cNvSpPr>
            <a:spLocks noGrp="1"/>
          </p:cNvSpPr>
          <p:nvPr>
            <p:ph type="title"/>
          </p:nvPr>
        </p:nvSpPr>
        <p:spPr/>
        <p:txBody>
          <a:bodyPr/>
          <a:lstStyle/>
          <a:p>
            <a:r>
              <a:rPr lang="en-GB" b="1" u="sng" dirty="0" smtClean="0"/>
              <a:t>Borg Scale </a:t>
            </a:r>
            <a:endParaRPr lang="en-GB" b="1" u="sng" dirty="0"/>
          </a:p>
        </p:txBody>
      </p:sp>
    </p:spTree>
    <p:extLst>
      <p:ext uri="{BB962C8B-B14F-4D97-AF65-F5344CB8AC3E}">
        <p14:creationId xmlns:p14="http://schemas.microsoft.com/office/powerpoint/2010/main" val="242859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u="sng" dirty="0" smtClean="0"/>
              <a:t>Borg Scale </a:t>
            </a:r>
            <a:endParaRPr lang="en-GB" b="1" u="sng"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29790" y="1628800"/>
            <a:ext cx="3334498" cy="5081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06128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65</TotalTime>
  <Words>629</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Section B- Physiology </vt:lpstr>
      <vt:lpstr>Calculating workload intensities </vt:lpstr>
      <vt:lpstr>Heart Rate Training Zone </vt:lpstr>
      <vt:lpstr>Karvonen Principle </vt:lpstr>
      <vt:lpstr>Karvonen Principle </vt:lpstr>
      <vt:lpstr>One Rep max </vt:lpstr>
      <vt:lpstr>One Rep max </vt:lpstr>
      <vt:lpstr>Borg Scale </vt:lpstr>
      <vt:lpstr>Borg Scale </vt:lpstr>
      <vt:lpstr>Exam Questions </vt:lpstr>
      <vt:lpstr>PowerPoint Presentation</vt:lpstr>
    </vt:vector>
  </TitlesOfParts>
  <Company>Twynham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B- Physiology</dc:title>
  <dc:creator>Nicola Wilkins</dc:creator>
  <cp:lastModifiedBy>Nicola Wilkins</cp:lastModifiedBy>
  <cp:revision>8</cp:revision>
  <dcterms:created xsi:type="dcterms:W3CDTF">2013-07-29T15:52:30Z</dcterms:created>
  <dcterms:modified xsi:type="dcterms:W3CDTF">2013-10-31T18:40:13Z</dcterms:modified>
</cp:coreProperties>
</file>