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58" r:id="rId4"/>
    <p:sldId id="259" r:id="rId5"/>
    <p:sldId id="289" r:id="rId6"/>
    <p:sldId id="290" r:id="rId7"/>
    <p:sldId id="260" r:id="rId8"/>
    <p:sldId id="261" r:id="rId9"/>
    <p:sldId id="291" r:id="rId10"/>
    <p:sldId id="292" r:id="rId11"/>
    <p:sldId id="293" r:id="rId12"/>
    <p:sldId id="262" r:id="rId13"/>
    <p:sldId id="263" r:id="rId14"/>
    <p:sldId id="264" r:id="rId15"/>
    <p:sldId id="265" r:id="rId16"/>
    <p:sldId id="266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FE47E-C439-4F2C-BF07-482B2A4098D7}" type="datetimeFigureOut">
              <a:rPr lang="en-GB" smtClean="0"/>
              <a:pPr/>
              <a:t>20/04/2012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35D91-EFC1-462A-9784-EE8FE764E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60B9EC-B3E0-4CFF-878D-F34A34ECC6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 Revision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Information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E.g</a:t>
            </a:r>
            <a:r>
              <a:rPr lang="en-GB" dirty="0" smtClean="0"/>
              <a:t> Ignore crowd/environment and concentrate on player position, ball /equiv;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Too much information/stimuli from environment;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Located between STSS and STM;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Limited processing capacity;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Single channel hypothesis/bottleneck theory;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Filtering/ignoring/blocking out of unnecessary information;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Focussing/concentrate/picking out on relevant information/stimulus;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None/>
            </a:pPr>
            <a:r>
              <a:rPr lang="en-GB" dirty="0" smtClean="0"/>
              <a:t>(ii)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Increase intensity of the stimulus;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Motivate and/or arouse the performer/ performer is alert;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Transfer from previous experience to help with explanation/ expectation;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Direct attention to one aspect of the performance/highlight/focus on cue;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Learn to ignore irrelevant stimulus/what is relevant/training with (more) distraction/ audience;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Lots of relevant practise/rehearsal;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Mental rehearsal/imagery;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08F86FE-D093-4B7D-B649-C1531B56B24E}" type="slidenum">
              <a:rPr lang="en-GB" sz="1400"/>
              <a:pPr algn="r"/>
              <a:t>12</a:t>
            </a:fld>
            <a:endParaRPr lang="en-GB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1338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4340" name="Line 20"/>
          <p:cNvSpPr>
            <a:spLocks noChangeShapeType="1"/>
          </p:cNvSpPr>
          <p:nvPr/>
        </p:nvSpPr>
        <p:spPr bwMode="auto">
          <a:xfrm>
            <a:off x="6011863" y="2781300"/>
            <a:ext cx="8683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4341" name="Text Box 21"/>
          <p:cNvSpPr txBox="1">
            <a:spLocks noChangeArrowheads="1"/>
          </p:cNvSpPr>
          <p:nvPr/>
        </p:nvSpPr>
        <p:spPr bwMode="auto">
          <a:xfrm>
            <a:off x="395288" y="1916113"/>
            <a:ext cx="1905000" cy="2032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/>
          </a:p>
          <a:p>
            <a:pPr algn="ctr" eaLnBrk="0" hangingPunct="0">
              <a:spcBef>
                <a:spcPct val="50000"/>
              </a:spcBef>
            </a:pPr>
            <a:r>
              <a:rPr lang="en-GB" sz="2000"/>
              <a:t>Input – stimuli received by sense organs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2400"/>
              <a:t>      </a:t>
            </a:r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4140200" y="1916113"/>
            <a:ext cx="1905000" cy="20621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000"/>
          </a:p>
          <a:p>
            <a:pPr algn="ctr" eaLnBrk="0" hangingPunct="0">
              <a:spcBef>
                <a:spcPct val="50000"/>
              </a:spcBef>
            </a:pPr>
            <a:endParaRPr lang="en-GB" sz="2000"/>
          </a:p>
          <a:p>
            <a:pPr algn="ctr" eaLnBrk="0" hangingPunct="0">
              <a:spcBef>
                <a:spcPct val="50000"/>
              </a:spcBef>
            </a:pPr>
            <a:r>
              <a:rPr lang="en-GB" sz="2000"/>
              <a:t>S. T. M</a:t>
            </a:r>
          </a:p>
          <a:p>
            <a:pPr algn="ctr" eaLnBrk="0" hangingPunct="0">
              <a:spcBef>
                <a:spcPct val="50000"/>
              </a:spcBef>
            </a:pPr>
            <a:endParaRPr lang="en-GB" sz="1200"/>
          </a:p>
          <a:p>
            <a:pPr algn="ctr" eaLnBrk="0" hangingPunct="0">
              <a:spcBef>
                <a:spcPct val="50000"/>
              </a:spcBef>
            </a:pPr>
            <a:endParaRPr lang="en-GB" sz="2000"/>
          </a:p>
        </p:txBody>
      </p:sp>
      <p:sp>
        <p:nvSpPr>
          <p:cNvPr id="14343" name="Text Box 23"/>
          <p:cNvSpPr txBox="1">
            <a:spLocks noChangeArrowheads="1"/>
          </p:cNvSpPr>
          <p:nvPr/>
        </p:nvSpPr>
        <p:spPr bwMode="auto">
          <a:xfrm>
            <a:off x="6804025" y="1916113"/>
            <a:ext cx="1905000" cy="1939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400"/>
          </a:p>
          <a:p>
            <a:pPr algn="ctr" eaLnBrk="0" hangingPunct="0">
              <a:spcBef>
                <a:spcPct val="50000"/>
              </a:spcBef>
            </a:pPr>
            <a:endParaRPr lang="en-GB" sz="2000"/>
          </a:p>
          <a:p>
            <a:pPr algn="ctr" eaLnBrk="0" hangingPunct="0">
              <a:spcBef>
                <a:spcPct val="50000"/>
              </a:spcBef>
            </a:pPr>
            <a:r>
              <a:rPr lang="en-GB" sz="2000"/>
              <a:t>L.T.M.</a:t>
            </a:r>
          </a:p>
          <a:p>
            <a:pPr algn="ctr" eaLnBrk="0" hangingPunct="0">
              <a:spcBef>
                <a:spcPct val="50000"/>
              </a:spcBef>
            </a:pPr>
            <a:endParaRPr lang="en-GB" sz="2400"/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2268538" y="1916113"/>
            <a:ext cx="1008062" cy="2032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1200"/>
          </a:p>
          <a:p>
            <a:pPr algn="ctr" eaLnBrk="0" hangingPunct="0">
              <a:spcBef>
                <a:spcPct val="50000"/>
              </a:spcBef>
            </a:pPr>
            <a:endParaRPr lang="en-GB" sz="1600"/>
          </a:p>
          <a:p>
            <a:pPr algn="ctr" eaLnBrk="0" hangingPunct="0">
              <a:spcBef>
                <a:spcPct val="50000"/>
              </a:spcBef>
            </a:pPr>
            <a:endParaRPr lang="en-GB" sz="1400"/>
          </a:p>
          <a:p>
            <a:pPr algn="ctr" eaLnBrk="0" hangingPunct="0">
              <a:spcBef>
                <a:spcPct val="50000"/>
              </a:spcBef>
            </a:pPr>
            <a:r>
              <a:rPr lang="en-GB"/>
              <a:t>S.T S.S</a:t>
            </a:r>
          </a:p>
          <a:p>
            <a:pPr algn="ctr" eaLnBrk="0" hangingPunct="0">
              <a:spcBef>
                <a:spcPct val="50000"/>
              </a:spcBef>
            </a:pPr>
            <a:endParaRPr lang="en-GB" sz="1600"/>
          </a:p>
          <a:p>
            <a:pPr algn="ctr" eaLnBrk="0" hangingPunct="0">
              <a:spcBef>
                <a:spcPct val="50000"/>
              </a:spcBef>
            </a:pPr>
            <a:r>
              <a:rPr lang="en-GB" sz="1200"/>
              <a:t>   </a:t>
            </a:r>
          </a:p>
        </p:txBody>
      </p:sp>
      <p:sp>
        <p:nvSpPr>
          <p:cNvPr id="14345" name="Line 25"/>
          <p:cNvSpPr>
            <a:spLocks noChangeShapeType="1"/>
          </p:cNvSpPr>
          <p:nvPr/>
        </p:nvSpPr>
        <p:spPr bwMode="auto">
          <a:xfrm>
            <a:off x="3348038" y="3141663"/>
            <a:ext cx="7191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4346" name="Line 20"/>
          <p:cNvSpPr>
            <a:spLocks noChangeShapeType="1"/>
          </p:cNvSpPr>
          <p:nvPr/>
        </p:nvSpPr>
        <p:spPr bwMode="auto">
          <a:xfrm flipH="1" flipV="1">
            <a:off x="6084888" y="3429000"/>
            <a:ext cx="7191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4347" name="Line 20"/>
          <p:cNvSpPr>
            <a:spLocks noChangeShapeType="1"/>
          </p:cNvSpPr>
          <p:nvPr/>
        </p:nvSpPr>
        <p:spPr bwMode="auto">
          <a:xfrm>
            <a:off x="5219700" y="4005263"/>
            <a:ext cx="0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2" name="Text Box 24"/>
          <p:cNvSpPr txBox="1">
            <a:spLocks noChangeArrowheads="1"/>
          </p:cNvSpPr>
          <p:nvPr/>
        </p:nvSpPr>
        <p:spPr bwMode="auto">
          <a:xfrm>
            <a:off x="4356100" y="4652963"/>
            <a:ext cx="1800225" cy="12620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1600"/>
          </a:p>
          <a:p>
            <a:pPr algn="ctr" eaLnBrk="0" hangingPunct="0">
              <a:spcBef>
                <a:spcPct val="50000"/>
              </a:spcBef>
            </a:pPr>
            <a:r>
              <a:rPr lang="en-GB" sz="2800"/>
              <a:t>Action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20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72726" grpId="0" animBg="1" autoUpdateAnimBg="0"/>
      <p:bldP spid="14343" grpId="0" animBg="1"/>
      <p:bldP spid="72728" grpId="0" animBg="1" autoUpdateAnimBg="0"/>
      <p:bldP spid="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831FE3-BBE1-4410-BAD5-CC0756E0BC6D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1338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STSS – functions/characteristics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800600"/>
          </a:xfrm>
        </p:spPr>
        <p:txBody>
          <a:bodyPr/>
          <a:lstStyle/>
          <a:p>
            <a:pPr eaLnBrk="1" hangingPunct="1"/>
            <a:r>
              <a:rPr lang="en-GB" dirty="0" smtClean="0"/>
              <a:t>Receives information from</a:t>
            </a:r>
          </a:p>
          <a:p>
            <a:pPr eaLnBrk="1" hangingPunct="1"/>
            <a:r>
              <a:rPr lang="en-GB" dirty="0" smtClean="0"/>
              <a:t>About  </a:t>
            </a:r>
          </a:p>
          <a:p>
            <a:pPr eaLnBrk="1" hangingPunct="1"/>
            <a:r>
              <a:rPr lang="en-GB" dirty="0" smtClean="0"/>
              <a:t>Lots of  </a:t>
            </a:r>
          </a:p>
          <a:p>
            <a:pPr eaLnBrk="1" hangingPunct="1"/>
            <a:r>
              <a:rPr lang="en-GB" dirty="0" smtClean="0"/>
              <a:t>Needs filtering –</a:t>
            </a:r>
          </a:p>
          <a:p>
            <a:pPr eaLnBrk="1" hangingPunct="1"/>
            <a:r>
              <a:rPr lang="en-GB" dirty="0" smtClean="0"/>
              <a:t>Lasts </a:t>
            </a:r>
            <a:r>
              <a:rPr lang="en-US" dirty="0" smtClean="0"/>
              <a:t>       </a:t>
            </a:r>
            <a:r>
              <a:rPr lang="en-GB" dirty="0" smtClean="0"/>
              <a:t>    seconds</a:t>
            </a:r>
          </a:p>
          <a:p>
            <a:pPr eaLnBrk="1" hangingPunct="1"/>
            <a:r>
              <a:rPr lang="en-GB" dirty="0" smtClean="0"/>
              <a:t>Requires immediate attention or</a:t>
            </a:r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5220072" y="1916832"/>
            <a:ext cx="2679700" cy="592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sense organs 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979613" y="2420938"/>
            <a:ext cx="2520950" cy="5921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environment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2124075" y="2997200"/>
            <a:ext cx="2246313" cy="57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information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3708400" y="3573463"/>
            <a:ext cx="3470275" cy="5921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selective attention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228184" y="4797152"/>
            <a:ext cx="1285875" cy="520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is lost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763688" y="4149080"/>
            <a:ext cx="935038" cy="592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½</a:t>
            </a:r>
            <a:r>
              <a:rPr lang="en-GB" sz="320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 autoUpdateAnimBg="0"/>
      <p:bldP spid="83973" grpId="0" build="p" autoUpdateAnimBg="0"/>
      <p:bldP spid="83974" grpId="0" build="p" autoUpdateAnimBg="0"/>
      <p:bldP spid="83975" grpId="0" build="p" autoUpdateAnimBg="0"/>
      <p:bldP spid="9" grpId="0" build="p" autoUpdateAnimBg="0"/>
      <p:bldP spid="1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27F52E-E714-4D5F-964E-DD1F3258171A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STM – functions/characteristics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876800"/>
          </a:xfrm>
        </p:spPr>
        <p:txBody>
          <a:bodyPr/>
          <a:lstStyle/>
          <a:p>
            <a:pPr eaLnBrk="1" hangingPunct="1"/>
            <a:r>
              <a:rPr lang="en-GB" dirty="0" smtClean="0"/>
              <a:t>Decision making area – hence –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Receives information from  </a:t>
            </a:r>
          </a:p>
          <a:p>
            <a:pPr eaLnBrk="1" hangingPunct="1"/>
            <a:r>
              <a:rPr lang="en-GB" dirty="0" smtClean="0"/>
              <a:t>Compares information to and from  </a:t>
            </a:r>
          </a:p>
          <a:p>
            <a:pPr eaLnBrk="1" hangingPunct="1"/>
            <a:r>
              <a:rPr lang="en-GB" dirty="0" smtClean="0"/>
              <a:t>Starts</a:t>
            </a:r>
          </a:p>
          <a:p>
            <a:pPr eaLnBrk="1" hangingPunct="1"/>
            <a:r>
              <a:rPr lang="en-GB" dirty="0" smtClean="0"/>
              <a:t>Limited capacity (                           )</a:t>
            </a:r>
          </a:p>
          <a:p>
            <a:pPr eaLnBrk="1" hangingPunct="1"/>
            <a:r>
              <a:rPr lang="en-GB" dirty="0" smtClean="0"/>
              <a:t>Limited duration (                         )</a:t>
            </a:r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00113" y="2276475"/>
            <a:ext cx="3455987" cy="596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‘working memory’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5364088" y="2924944"/>
            <a:ext cx="1311275" cy="596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STSS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6660232" y="3501008"/>
            <a:ext cx="1022350" cy="596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LTM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1908175" y="4076700"/>
            <a:ext cx="3687763" cy="596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motor programmes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79913" y="4725144"/>
            <a:ext cx="2304256" cy="596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7 +/- 2 items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851920" y="5301208"/>
            <a:ext cx="2083668" cy="596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30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 autoUpdateAnimBg="0"/>
      <p:bldP spid="84998" grpId="0" build="p" autoUpdateAnimBg="0"/>
      <p:bldP spid="84999" grpId="0" build="p" autoUpdateAnimBg="0"/>
      <p:bldP spid="85001" grpId="0" build="p" autoUpdateAnimBg="0"/>
      <p:bldP spid="11" grpId="0" build="p" autoUpdateAnimBg="0"/>
      <p:bldP spid="1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B3C516-0439-472D-BAFE-C4257756E37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LTM – functions/characteristics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800600"/>
          </a:xfrm>
        </p:spPr>
        <p:txBody>
          <a:bodyPr/>
          <a:lstStyle/>
          <a:p>
            <a:pPr marL="609600" indent="-609600" eaLnBrk="1" hangingPunct="1"/>
            <a:r>
              <a:rPr lang="en-GB" dirty="0" smtClean="0"/>
              <a:t>Store of </a:t>
            </a:r>
          </a:p>
          <a:p>
            <a:pPr marL="609600" indent="-609600" eaLnBrk="1" hangingPunct="1"/>
            <a:r>
              <a:rPr lang="en-GB" dirty="0" smtClean="0"/>
              <a:t>Information moved into and from</a:t>
            </a:r>
          </a:p>
          <a:p>
            <a:pPr marL="609600" indent="-609600" eaLnBrk="1" hangingPunct="1"/>
            <a:r>
              <a:rPr lang="en-GB" dirty="0" smtClean="0"/>
              <a:t>Only                                  information stored</a:t>
            </a:r>
          </a:p>
          <a:p>
            <a:pPr marL="609600" indent="-609600" eaLnBrk="1" hangingPunct="1"/>
            <a:r>
              <a:rPr lang="en-GB" dirty="0" smtClean="0"/>
              <a:t>                     capacity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483768" y="1844824"/>
            <a:ext cx="5544517" cy="592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GB" sz="3200" dirty="0"/>
              <a:t>experiences/motor programmes </a:t>
            </a:r>
          </a:p>
          <a:p>
            <a:pPr marL="609600" indent="-609600">
              <a:spcBef>
                <a:spcPct val="20000"/>
              </a:spcBef>
            </a:pPr>
            <a:endParaRPr lang="en-GB" sz="3200" dirty="0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928813" y="3000375"/>
            <a:ext cx="2931219" cy="592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GB" sz="3200" dirty="0"/>
              <a:t>correct/relevant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6804248" y="2420888"/>
            <a:ext cx="1095375" cy="592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GB" sz="3200"/>
              <a:t>STM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57188" y="3643313"/>
            <a:ext cx="2558627" cy="5286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dirty="0"/>
              <a:t>   Unlimited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 autoUpdateAnimBg="0"/>
      <p:bldP spid="86023" grpId="0" build="p" autoUpdateAnimBg="0"/>
      <p:bldP spid="86024" grpId="0" build="p" autoUpdateAnimBg="0"/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02782B-1307-4C89-BCE3-5D14C3CF388D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Improving memory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643063"/>
            <a:ext cx="4073525" cy="23622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GB" smtClean="0"/>
              <a:t>Practice/rehearsal</a:t>
            </a:r>
          </a:p>
          <a:p>
            <a:pPr eaLnBrk="1" hangingPunct="1"/>
            <a:r>
              <a:rPr lang="en-GB" smtClean="0"/>
              <a:t>Meaningfulness</a:t>
            </a:r>
          </a:p>
          <a:p>
            <a:pPr eaLnBrk="1" hangingPunct="1"/>
            <a:r>
              <a:rPr lang="en-GB" smtClean="0"/>
              <a:t>Chaining/Chunking</a:t>
            </a:r>
          </a:p>
          <a:p>
            <a:pPr eaLnBrk="1" hangingPunct="1"/>
            <a:r>
              <a:rPr lang="en-GB" smtClean="0"/>
              <a:t>Mental rehearsal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For the effective learning of gymnastic skills, gymnasts need to remember important instructions and use selective attention.</a:t>
            </a:r>
          </a:p>
          <a:p>
            <a:pPr>
              <a:buNone/>
            </a:pPr>
            <a:r>
              <a:rPr lang="en-GB" dirty="0" smtClean="0"/>
              <a:t>(a)	What are the characteristics and functions of 	</a:t>
            </a:r>
            <a:r>
              <a:rPr lang="en-GB" i="1" dirty="0" smtClean="0"/>
              <a:t>short 	term memory</a:t>
            </a:r>
            <a:r>
              <a:rPr lang="en-GB" dirty="0" smtClean="0"/>
              <a:t>?			</a:t>
            </a:r>
            <a:r>
              <a:rPr lang="en-GB" i="1" dirty="0" smtClean="0"/>
              <a:t>(3 marks)</a:t>
            </a:r>
            <a:endParaRPr lang="en-GB" dirty="0" smtClean="0"/>
          </a:p>
          <a:p>
            <a:pPr>
              <a:buNone/>
            </a:pPr>
            <a:r>
              <a:rPr lang="en-GB" b="1" dirty="0" smtClean="0"/>
              <a:t> 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(b)	How can a coach ensure that important 	information is stored in the gymnast’s </a:t>
            </a:r>
            <a:r>
              <a:rPr lang="en-GB" i="1" dirty="0" smtClean="0"/>
              <a:t>long 	term memory</a:t>
            </a:r>
            <a:r>
              <a:rPr lang="en-GB" dirty="0" smtClean="0"/>
              <a:t>?				</a:t>
            </a:r>
            <a:r>
              <a:rPr lang="en-GB" i="1" dirty="0" smtClean="0"/>
              <a:t>(4 marks)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None/>
            </a:pPr>
            <a:r>
              <a:rPr lang="en-GB" dirty="0" smtClean="0"/>
              <a:t>(a)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Information enters from STSS;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Only selective attended items enter;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Limited capacity;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Retrieves information from LTM;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Memory trace/schema/motor programme;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If not practised/reinforced then lost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Limited duration/seconds;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Working memory/decision making;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Transfers to LTM;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Effector system from STM;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Overlearning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en-GB" dirty="0" smtClean="0"/>
              <a:t>(b)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Rehearse/repeat/practice;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Associate with familiar information/transfer of learning/related to past experiences;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Make information meaningful;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Make experience enjoyable/vivid/interesting;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Make stimuli contrasting/recognisable;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‘Chunking’/’chaining’/progressive-part learning;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Imagery/mental  rehearsal;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Input</a:t>
            </a:r>
          </a:p>
          <a:p>
            <a:r>
              <a:rPr lang="en-GB" dirty="0" smtClean="0"/>
              <a:t>Perception</a:t>
            </a:r>
          </a:p>
          <a:p>
            <a:r>
              <a:rPr lang="en-GB" dirty="0" smtClean="0"/>
              <a:t>Selective attention</a:t>
            </a:r>
          </a:p>
          <a:p>
            <a:r>
              <a:rPr lang="en-GB" dirty="0" smtClean="0"/>
              <a:t>Memory</a:t>
            </a:r>
          </a:p>
          <a:p>
            <a:r>
              <a:rPr lang="en-GB" dirty="0" smtClean="0"/>
              <a:t>Decision-making</a:t>
            </a:r>
          </a:p>
          <a:p>
            <a:r>
              <a:rPr lang="en-GB" dirty="0" smtClean="0"/>
              <a:t>Motor programmes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7B788D-A80B-42AF-A120-142E4D85CB5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3600" smtClean="0"/>
              <a:t>Main senses involved in sport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11188" y="2636838"/>
            <a:ext cx="4978400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Eyes/vision/visual sense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611188" y="3284538"/>
            <a:ext cx="562768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Ears/hearing/auditory sense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611188" y="3933825"/>
            <a:ext cx="7104062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Body awareness/kinaesthetic sense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71500" y="4500563"/>
            <a:ext cx="4978400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Touch/tactile sense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71500" y="5143500"/>
            <a:ext cx="528637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Balance/equilibrium sense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429500" y="3714750"/>
            <a:ext cx="1473200" cy="2500313"/>
            <a:chOff x="7429500" y="3714750"/>
            <a:chExt cx="1473200" cy="2500313"/>
          </a:xfrm>
        </p:grpSpPr>
        <p:sp>
          <p:nvSpPr>
            <p:cNvPr id="11" name="Right Brace 10"/>
            <p:cNvSpPr/>
            <p:nvPr/>
          </p:nvSpPr>
          <p:spPr>
            <a:xfrm>
              <a:off x="7429500" y="3929063"/>
              <a:ext cx="714375" cy="1928812"/>
            </a:xfrm>
            <a:prstGeom prst="rightBrac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86750" y="3714750"/>
              <a:ext cx="615950" cy="2500313"/>
            </a:xfrm>
            <a:prstGeom prst="rect">
              <a:avLst/>
            </a:prstGeom>
            <a:solidFill>
              <a:srgbClr val="FFFF00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en-GB" sz="2800" dirty="0">
                  <a:solidFill>
                    <a:srgbClr val="000000"/>
                  </a:solidFill>
                </a:rPr>
                <a:t>Proprioceptors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build="p" autoUpdateAnimBg="0"/>
      <p:bldP spid="70661" grpId="0" build="p" autoUpdateAnimBg="0"/>
      <p:bldP spid="70662" grpId="0" build="p" autoUpdateAnimBg="0"/>
      <p:bldP spid="9" grpId="0" build="p" autoUpdateAnimBg="0"/>
      <p:bldP spid="1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C928-D1A0-4CFE-8AD9-93D73DF119C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Perception - making sense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Three components to the perceptual process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71500" y="3000375"/>
            <a:ext cx="3960813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Detection of stimuli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571500" y="3714750"/>
            <a:ext cx="4906963" cy="650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Comparison to memory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539750" y="4437063"/>
            <a:ext cx="4475163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Recognition of stimuli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571500" y="2286000"/>
            <a:ext cx="2960688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D.C.R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build="p" autoUpdateAnimBg="0"/>
      <p:bldP spid="71685" grpId="0" build="p" autoUpdateAnimBg="0"/>
      <p:bldP spid="71686" grpId="0" build="p" autoUpdateAnimBg="0"/>
      <p:bldP spid="716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Perception is part of an information processing system; briefly explain each of the </a:t>
            </a:r>
            <a:r>
              <a:rPr lang="en-GB" b="1" dirty="0" smtClean="0"/>
              <a:t>three</a:t>
            </a:r>
            <a:r>
              <a:rPr lang="en-GB" dirty="0" smtClean="0"/>
              <a:t> processes that occur as part of </a:t>
            </a:r>
            <a:r>
              <a:rPr lang="en-GB" i="1" dirty="0" smtClean="0"/>
              <a:t>perception</a:t>
            </a:r>
            <a:r>
              <a:rPr lang="en-GB" dirty="0" smtClean="0"/>
              <a:t>.								</a:t>
            </a:r>
            <a:r>
              <a:rPr lang="en-GB" i="1" dirty="0" smtClean="0"/>
              <a:t>(3 marks)</a:t>
            </a:r>
            <a:endParaRPr lang="en-GB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Detection/encoding of stimuli;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Comparison to memory stores;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Recognition of stimuli;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DCR as abbreviations;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Selective attention/discrimination/ interpretation;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A318D-ED31-4C53-9520-428317DD62CD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Selective attention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Too much                          in  </a:t>
            </a:r>
          </a:p>
          <a:p>
            <a:pPr eaLnBrk="1" hangingPunct="1"/>
            <a:r>
              <a:rPr lang="en-GB" dirty="0" smtClean="0"/>
              <a:t>Only pay attention to                 information and ignore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2555776" y="1556792"/>
            <a:ext cx="2243137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information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5364089" y="1628800"/>
            <a:ext cx="2376264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environment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355977" y="2204864"/>
            <a:ext cx="1584176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relevant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771800" y="2708920"/>
            <a:ext cx="188277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irrelevant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/>
      <p:bldP spid="73733" grpId="0" build="p"/>
      <p:bldP spid="73734" grpId="0" build="p"/>
      <p:bldP spid="737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548CD-65B3-4C44-937E-1D70469027A5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Improving selective attention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GB" dirty="0" smtClean="0"/>
              <a:t>Change</a:t>
            </a:r>
          </a:p>
          <a:p>
            <a:pPr marL="0" indent="0" eaLnBrk="1" hangingPunct="1">
              <a:buFontTx/>
              <a:buNone/>
            </a:pPr>
            <a:r>
              <a:rPr lang="en-GB" dirty="0" smtClean="0"/>
              <a:t>Highlight/focus </a:t>
            </a:r>
          </a:p>
          <a:p>
            <a:pPr marL="0" indent="0" eaLnBrk="1" hangingPunct="1">
              <a:buFontTx/>
              <a:buNone/>
            </a:pPr>
            <a:r>
              <a:rPr lang="en-GB" dirty="0" smtClean="0"/>
              <a:t>  </a:t>
            </a:r>
          </a:p>
          <a:p>
            <a:pPr marL="0" indent="0" eaLnBrk="1" hangingPunct="1">
              <a:buFontTx/>
              <a:buNone/>
            </a:pPr>
            <a:r>
              <a:rPr lang="en-GB" dirty="0" smtClean="0"/>
              <a:t>Learn to ignore   </a:t>
            </a:r>
          </a:p>
          <a:p>
            <a:pPr marL="0" indent="0" eaLnBrk="1" hangingPunct="1">
              <a:buFontTx/>
              <a:buNone/>
            </a:pPr>
            <a:r>
              <a:rPr lang="en-GB" dirty="0" smtClean="0"/>
              <a:t>Lots of                  practice</a:t>
            </a:r>
          </a:p>
          <a:p>
            <a:pPr marL="0" indent="0" eaLnBrk="1" hangingPunct="1">
              <a:buFontTx/>
              <a:buNone/>
            </a:pPr>
            <a:r>
              <a:rPr lang="en-GB" dirty="0" smtClean="0"/>
              <a:t>                    performer  </a:t>
            </a:r>
          </a:p>
          <a:p>
            <a:pPr marL="0" indent="0" eaLnBrk="1" hangingPunct="1">
              <a:buFontTx/>
              <a:buNone/>
            </a:pPr>
            <a:r>
              <a:rPr lang="en-GB" dirty="0" smtClean="0"/>
              <a:t> 	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835696" y="1556792"/>
            <a:ext cx="4403725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intensity of the stimulus 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2915816" y="2060848"/>
            <a:ext cx="411480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 dirty="0"/>
              <a:t>on appropriate cue(</a:t>
            </a:r>
            <a:r>
              <a:rPr lang="en-GB" sz="3200" dirty="0" err="1"/>
              <a:t>s</a:t>
            </a:r>
            <a:r>
              <a:rPr lang="en-GB" sz="3200" dirty="0"/>
              <a:t>) 	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539552" y="2636912"/>
            <a:ext cx="3251200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Mental rehearsal 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2843808" y="3068960"/>
            <a:ext cx="3152775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irrelevant stimuli 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1547664" y="3573016"/>
            <a:ext cx="158432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realistic</a:t>
            </a: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67544" y="4077072"/>
            <a:ext cx="1727994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 dirty="0"/>
              <a:t>Motivate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6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nimBg="1"/>
      <p:bldP spid="126982" grpId="0" animBg="1"/>
      <p:bldP spid="1269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be effective, games players will need to use selective attention.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	Using an example from a game, explain the 	term ‘selective attention’. 		</a:t>
            </a:r>
            <a:r>
              <a:rPr lang="en-GB" i="1" dirty="0" smtClean="0"/>
              <a:t>(3 marks)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(ii)	How can a coach improve a player’s 	selective attention?			</a:t>
            </a:r>
            <a:r>
              <a:rPr lang="en-GB" i="1" dirty="0" smtClean="0"/>
              <a:t>(3 marks)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485</Words>
  <Application>Microsoft Office PowerPoint</Application>
  <PresentationFormat>On-screen Show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AS Revision</vt:lpstr>
      <vt:lpstr>Information Processing</vt:lpstr>
      <vt:lpstr>Input</vt:lpstr>
      <vt:lpstr>Perception - making sense</vt:lpstr>
      <vt:lpstr>Typical question</vt:lpstr>
      <vt:lpstr>Answer</vt:lpstr>
      <vt:lpstr>Selective attention</vt:lpstr>
      <vt:lpstr>Improving selective attention</vt:lpstr>
      <vt:lpstr>Typical question</vt:lpstr>
      <vt:lpstr>Answer</vt:lpstr>
      <vt:lpstr>Answer</vt:lpstr>
      <vt:lpstr>Memory</vt:lpstr>
      <vt:lpstr>STSS – functions/characteristics</vt:lpstr>
      <vt:lpstr>STM – functions/characteristics</vt:lpstr>
      <vt:lpstr>LTM – functions/characteristics</vt:lpstr>
      <vt:lpstr>Improving memory</vt:lpstr>
      <vt:lpstr>Typical question</vt:lpstr>
      <vt:lpstr>Answer</vt:lpstr>
      <vt:lpstr>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Revision</dc:title>
  <dc:creator>Mike</dc:creator>
  <cp:lastModifiedBy>Mike</cp:lastModifiedBy>
  <cp:revision>17</cp:revision>
  <dcterms:created xsi:type="dcterms:W3CDTF">2012-03-08T08:19:13Z</dcterms:created>
  <dcterms:modified xsi:type="dcterms:W3CDTF">2012-04-20T11:16:46Z</dcterms:modified>
</cp:coreProperties>
</file>