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7" r:id="rId8"/>
    <p:sldId id="264" r:id="rId9"/>
    <p:sldId id="274" r:id="rId10"/>
    <p:sldId id="265" r:id="rId11"/>
    <p:sldId id="266" r:id="rId12"/>
    <p:sldId id="269" r:id="rId13"/>
    <p:sldId id="270" r:id="rId14"/>
    <p:sldId id="272" r:id="rId15"/>
    <p:sldId id="273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2D3F5E-D2A2-4959-84E4-D684BDA38C7A}" type="datetimeFigureOut">
              <a:rPr lang="en-US" smtClean="0"/>
              <a:t>12/4/2013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ECCA9C-A793-4A1E-BE11-900577DD1A5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Changing Behaviour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841464"/>
          </a:xfrm>
        </p:spPr>
        <p:txBody>
          <a:bodyPr>
            <a:normAutofit lnSpcReduction="10000"/>
          </a:bodyPr>
          <a:lstStyle/>
          <a:p>
            <a:r>
              <a:rPr lang="en-GB" sz="3600" b="1" u="sng" dirty="0" smtClean="0"/>
              <a:t>Attitudes an introduction</a:t>
            </a:r>
          </a:p>
          <a:p>
            <a:endParaRPr lang="en-GB" sz="3600" b="1" u="sng" dirty="0"/>
          </a:p>
          <a:p>
            <a:endParaRPr lang="en-GB" sz="3600" b="1" u="sng" dirty="0" smtClean="0"/>
          </a:p>
          <a:p>
            <a:r>
              <a:rPr lang="en-GB" sz="1700" b="1" u="sng" dirty="0"/>
              <a:t>http://www.youtube.com/watch?v=gAIQQflJ6uI&amp;list=PL03B96EBEDD01E386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Norms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attitude if it is not helpful or approved</a:t>
            </a:r>
          </a:p>
          <a:p>
            <a:r>
              <a:rPr lang="en-GB" dirty="0" smtClean="0"/>
              <a:t>National curriculum and PE- positive?</a:t>
            </a:r>
          </a:p>
          <a:p>
            <a:r>
              <a:rPr lang="en-GB" dirty="0" smtClean="0"/>
              <a:t>Rules that is socially enforced or a standard of behaviour, unwritten.</a:t>
            </a:r>
          </a:p>
          <a:p>
            <a:r>
              <a:rPr lang="en-GB" dirty="0" smtClean="0"/>
              <a:t>Helps control social behaviour- based on a consensus</a:t>
            </a:r>
          </a:p>
          <a:p>
            <a:r>
              <a:rPr lang="en-GB" dirty="0" smtClean="0"/>
              <a:t>Enforced through social approval or disapproval. </a:t>
            </a:r>
          </a:p>
          <a:p>
            <a:r>
              <a:rPr lang="en-GB" dirty="0" smtClean="0"/>
              <a:t>Examples????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Components of an attitude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Cognitive</a:t>
            </a:r>
          </a:p>
          <a:p>
            <a:pPr marL="0" indent="0">
              <a:buNone/>
            </a:pPr>
            <a:r>
              <a:rPr lang="en-GB" i="1" dirty="0" smtClean="0"/>
              <a:t>I know training is good for me.. Benefits</a:t>
            </a:r>
            <a:r>
              <a:rPr lang="en-GB" dirty="0" smtClean="0"/>
              <a:t>..</a:t>
            </a:r>
            <a:endParaRPr lang="en-GB" dirty="0"/>
          </a:p>
          <a:p>
            <a:endParaRPr lang="en-GB" b="1" u="sng" dirty="0" smtClean="0"/>
          </a:p>
          <a:p>
            <a:r>
              <a:rPr lang="en-GB" b="1" u="sng" dirty="0" smtClean="0"/>
              <a:t>Affective</a:t>
            </a:r>
          </a:p>
          <a:p>
            <a:pPr marL="0" indent="0">
              <a:buNone/>
            </a:pPr>
            <a:r>
              <a:rPr lang="en-GB" i="1" dirty="0" smtClean="0"/>
              <a:t>I don’t like training</a:t>
            </a:r>
            <a:endParaRPr lang="en-GB" i="1" dirty="0"/>
          </a:p>
          <a:p>
            <a:endParaRPr lang="en-GB" b="1" u="sng" dirty="0" smtClean="0"/>
          </a:p>
          <a:p>
            <a:r>
              <a:rPr lang="en-GB" b="1" u="sng" dirty="0" smtClean="0"/>
              <a:t>Behavioural</a:t>
            </a:r>
          </a:p>
          <a:p>
            <a:pPr marL="0" indent="0">
              <a:buNone/>
            </a:pPr>
            <a:r>
              <a:rPr lang="en-GB" dirty="0" smtClean="0"/>
              <a:t>Do I attend training or not?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45941"/>
            <a:ext cx="2006791" cy="147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156" y="4941168"/>
            <a:ext cx="2102506" cy="15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28800"/>
            <a:ext cx="1549097" cy="195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4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Cognitive: </a:t>
            </a:r>
            <a:r>
              <a:rPr lang="en-GB" dirty="0"/>
              <a:t>R</a:t>
            </a:r>
            <a:r>
              <a:rPr lang="en-GB" dirty="0" smtClean="0"/>
              <a:t>eflects our beliefs, thoughts, knowledge, ideas and information we have on an object.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E.g.; based on info from our parents and </a:t>
            </a:r>
            <a:r>
              <a:rPr lang="en-GB" dirty="0" err="1" smtClean="0"/>
              <a:t>pe</a:t>
            </a:r>
            <a:r>
              <a:rPr lang="en-GB" dirty="0" smtClean="0"/>
              <a:t> lesson we may think swimming is good in terms of our health and safety.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437112"/>
            <a:ext cx="2552381" cy="1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04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Affective: </a:t>
            </a:r>
            <a:r>
              <a:rPr lang="en-GB" dirty="0" smtClean="0"/>
              <a:t>Emotional </a:t>
            </a:r>
            <a:r>
              <a:rPr lang="en-GB" dirty="0"/>
              <a:t>response or feelings towards attitude object.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E.g. </a:t>
            </a:r>
            <a:r>
              <a:rPr lang="en-GB" dirty="0"/>
              <a:t>we enjoyed </a:t>
            </a:r>
            <a:r>
              <a:rPr lang="en-GB" dirty="0" smtClean="0"/>
              <a:t>going </a:t>
            </a:r>
            <a:r>
              <a:rPr lang="en-GB" dirty="0"/>
              <a:t>swimming with our </a:t>
            </a:r>
            <a:r>
              <a:rPr lang="en-GB" dirty="0" smtClean="0"/>
              <a:t>friends </a:t>
            </a:r>
            <a:r>
              <a:rPr lang="en-GB" dirty="0"/>
              <a:t>in the past- </a:t>
            </a:r>
            <a:r>
              <a:rPr lang="en-GB" dirty="0" smtClean="0"/>
              <a:t>positive </a:t>
            </a:r>
            <a:r>
              <a:rPr lang="en-GB" dirty="0"/>
              <a:t>feeling towards </a:t>
            </a:r>
            <a:r>
              <a:rPr lang="en-GB" dirty="0" smtClean="0"/>
              <a:t>participation. </a:t>
            </a:r>
          </a:p>
          <a:p>
            <a:r>
              <a:rPr lang="en-GB" dirty="0" smtClean="0"/>
              <a:t>If we had had a negative experience (fear of personal safety) then future participation may be affected. 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174707"/>
            <a:ext cx="1962611" cy="147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75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Behavioural: </a:t>
            </a:r>
            <a:r>
              <a:rPr lang="en-GB" dirty="0" smtClean="0"/>
              <a:t>Intended </a:t>
            </a:r>
            <a:r>
              <a:rPr lang="en-GB" dirty="0"/>
              <a:t>or actual </a:t>
            </a:r>
            <a:r>
              <a:rPr lang="en-GB" dirty="0" smtClean="0"/>
              <a:t>behaviour </a:t>
            </a:r>
            <a:r>
              <a:rPr lang="en-GB" dirty="0"/>
              <a:t>towards the object. Based on </a:t>
            </a:r>
            <a:r>
              <a:rPr lang="en-GB" dirty="0" smtClean="0"/>
              <a:t>evaluation </a:t>
            </a:r>
            <a:r>
              <a:rPr lang="en-GB" dirty="0"/>
              <a:t>of first two </a:t>
            </a:r>
            <a:r>
              <a:rPr lang="en-GB" dirty="0" smtClean="0"/>
              <a:t>components.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. Because of positive beliefs and experiences with swimming, we actually participate regularly in swimming.</a:t>
            </a:r>
          </a:p>
          <a:p>
            <a:pPr marL="0" indent="0">
              <a:buNone/>
            </a:pPr>
            <a:r>
              <a:rPr lang="en-GB" dirty="0" smtClean="0"/>
              <a:t>Cognitive and affective components don’t always predict behaviour… do you actually go swimming?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225095" cy="144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1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GB" u="sng" dirty="0" smtClean="0">
                <a:solidFill>
                  <a:srgbClr val="7B9899"/>
                </a:solidFill>
              </a:rPr>
              <a:t>The Triadic Model of Attitudes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2133600"/>
            <a:ext cx="7772400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GB" sz="2800" dirty="0" smtClean="0"/>
              <a:t>According to this model our beliefs are formed through past experiences and what we have learned from others. </a:t>
            </a:r>
          </a:p>
          <a:p>
            <a:pPr lvl="3" eaLnBrk="1" hangingPunct="1">
              <a:buFontTx/>
              <a:buNone/>
            </a:pPr>
            <a:endParaRPr lang="en-GB" sz="1800" dirty="0" smtClean="0"/>
          </a:p>
          <a:p>
            <a:pPr eaLnBrk="1" hangingPunct="1"/>
            <a:r>
              <a:rPr lang="en-GB" sz="2800" dirty="0" smtClean="0"/>
              <a:t>Behaviour  may not always be consistent with attitude (i.e. fitness training).</a:t>
            </a:r>
          </a:p>
          <a:p>
            <a:pPr lvl="4" eaLnBrk="1" hangingPunct="1">
              <a:buFontTx/>
              <a:buNone/>
            </a:pPr>
            <a:endParaRPr lang="en-GB" dirty="0" smtClean="0"/>
          </a:p>
          <a:p>
            <a:pPr eaLnBrk="1" hangingPunct="1"/>
            <a:r>
              <a:rPr lang="en-GB" sz="2800" dirty="0" smtClean="0"/>
              <a:t>A person is likely to behave in a way that reveals their attitude.</a:t>
            </a:r>
          </a:p>
        </p:txBody>
      </p:sp>
    </p:spTree>
    <p:extLst>
      <p:ext uri="{BB962C8B-B14F-4D97-AF65-F5344CB8AC3E}">
        <p14:creationId xmlns:p14="http://schemas.microsoft.com/office/powerpoint/2010/main" val="205889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Formation of Attitudes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Most developed through social learning/ watching others and operant conditioning- positive reinforcement.</a:t>
            </a:r>
          </a:p>
          <a:p>
            <a:r>
              <a:rPr lang="en-GB" dirty="0" smtClean="0"/>
              <a:t>Peer groups</a:t>
            </a:r>
          </a:p>
          <a:p>
            <a:r>
              <a:rPr lang="en-GB" dirty="0" smtClean="0"/>
              <a:t>Familiarity- more they experience it more likely positive attitude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Influences- parents, peers, teachers, coaches, media, role models.</a:t>
            </a:r>
          </a:p>
          <a:p>
            <a:r>
              <a:rPr lang="en-GB" dirty="0" smtClean="0"/>
              <a:t>Why may someone develop a negative attitude?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717032"/>
            <a:ext cx="1682944" cy="111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Measurement of Attitudes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to measure a performers attitude to understand their emotions and beliefs.  If they do not meet our expectations we can implement strategies to change. </a:t>
            </a:r>
          </a:p>
          <a:p>
            <a:r>
              <a:rPr lang="en-GB" dirty="0" smtClean="0"/>
              <a:t>Most popular methods are interviews and self report questionnaires. Less subjective. </a:t>
            </a:r>
          </a:p>
          <a:p>
            <a:r>
              <a:rPr lang="en-GB" dirty="0" smtClean="0"/>
              <a:t>Thurston Scale</a:t>
            </a:r>
          </a:p>
          <a:p>
            <a:r>
              <a:rPr lang="en-GB" dirty="0" err="1" smtClean="0"/>
              <a:t>Likert</a:t>
            </a:r>
            <a:r>
              <a:rPr lang="en-GB" dirty="0" smtClean="0"/>
              <a:t> Scale</a:t>
            </a:r>
          </a:p>
          <a:p>
            <a:r>
              <a:rPr lang="en-GB" dirty="0" err="1" smtClean="0"/>
              <a:t>Osgoods</a:t>
            </a:r>
            <a:r>
              <a:rPr lang="en-GB" dirty="0" smtClean="0"/>
              <a:t> Semantic Differential Scale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423572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u="sng" dirty="0"/>
              <a:t>Thurston </a:t>
            </a:r>
            <a:r>
              <a:rPr lang="en-GB" b="1" u="sng" dirty="0" smtClean="0"/>
              <a:t>Scale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Statements covering a </a:t>
            </a:r>
            <a:r>
              <a:rPr lang="en-GB" dirty="0" smtClean="0"/>
              <a:t>range </a:t>
            </a:r>
            <a:r>
              <a:rPr lang="en-GB" dirty="0" smtClean="0"/>
              <a:t>of opinions towards an attitude object</a:t>
            </a:r>
          </a:p>
          <a:p>
            <a:r>
              <a:rPr lang="en-GB" dirty="0" smtClean="0"/>
              <a:t>100 statements</a:t>
            </a:r>
          </a:p>
          <a:p>
            <a:r>
              <a:rPr lang="en-GB" dirty="0" smtClean="0"/>
              <a:t>Rated favourableness to unfavourableness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Allows good comparison with other individuals but is</a:t>
            </a:r>
          </a:p>
          <a:p>
            <a:r>
              <a:rPr lang="en-GB" dirty="0" smtClean="0"/>
              <a:t>Time consuming</a:t>
            </a:r>
          </a:p>
          <a:p>
            <a:r>
              <a:rPr lang="en-GB" dirty="0" smtClean="0"/>
              <a:t>Large number of experts to construct it</a:t>
            </a:r>
          </a:p>
          <a:p>
            <a:r>
              <a:rPr lang="en-GB" dirty="0" smtClean="0"/>
              <a:t>Because it uses averages- can hide extremes. </a:t>
            </a:r>
            <a:endParaRPr lang="en-GB" dirty="0"/>
          </a:p>
        </p:txBody>
      </p:sp>
      <p:pic>
        <p:nvPicPr>
          <p:cNvPr id="1026" name="Picture 2" descr="http://psychology.ucdavis.edu/SommerB/sommerdemo/scaling/images/thursFo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29337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2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err="1" smtClean="0"/>
              <a:t>Likert</a:t>
            </a:r>
            <a:r>
              <a:rPr lang="en-GB" b="1" u="sng" dirty="0" smtClean="0"/>
              <a:t> Scale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Simplified version</a:t>
            </a:r>
          </a:p>
          <a:p>
            <a:r>
              <a:rPr lang="en-GB" dirty="0" smtClean="0"/>
              <a:t>Most frequently used</a:t>
            </a:r>
          </a:p>
          <a:p>
            <a:r>
              <a:rPr lang="en-GB" dirty="0" smtClean="0"/>
              <a:t>Series of statements</a:t>
            </a:r>
          </a:p>
          <a:p>
            <a:r>
              <a:rPr lang="en-GB" dirty="0" smtClean="0"/>
              <a:t>Rates 5= strongly agree, 4= agree, 3=undecided,2=disagree,1= strongly disagree. </a:t>
            </a:r>
          </a:p>
          <a:p>
            <a:r>
              <a:rPr lang="en-GB" dirty="0" smtClean="0"/>
              <a:t>Advantages; range of answers, easy to administer, cheaper to construct, reliable results.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7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you got the right attitude to do well in  your a level exam?</a:t>
            </a:r>
          </a:p>
          <a:p>
            <a:r>
              <a:rPr lang="en-GB" dirty="0" smtClean="0"/>
              <a:t>Have you got a positive attitude to sport?</a:t>
            </a:r>
          </a:p>
          <a:p>
            <a:r>
              <a:rPr lang="en-GB" dirty="0" smtClean="0"/>
              <a:t>Have you got a negative attitude to cheating in sport?</a:t>
            </a:r>
          </a:p>
          <a:p>
            <a:r>
              <a:rPr lang="en-GB" dirty="0" smtClean="0"/>
              <a:t>Do you have prejudices? What are they?</a:t>
            </a:r>
          </a:p>
          <a:p>
            <a:r>
              <a:rPr lang="en-GB" dirty="0" smtClean="0"/>
              <a:t>Does an attitude always affect behaviour?</a:t>
            </a:r>
          </a:p>
          <a:p>
            <a:r>
              <a:rPr lang="en-GB" dirty="0" smtClean="0"/>
              <a:t>Does your attitude always reflect behaviour?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u="sng" dirty="0" err="1"/>
              <a:t>Osgoods</a:t>
            </a:r>
            <a:r>
              <a:rPr lang="en-GB" b="1" u="sng" dirty="0"/>
              <a:t> Semantic Differential Scale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Participant required to give the attitude object a 7 step rating based on two opposing adjectives.  Has to select a point that reflects their feelings</a:t>
            </a:r>
          </a:p>
          <a:p>
            <a:r>
              <a:rPr lang="en-GB" dirty="0" smtClean="0"/>
              <a:t>How do you feel about doing aerobics?</a:t>
            </a:r>
            <a:endParaRPr lang="en-GB" dirty="0"/>
          </a:p>
          <a:p>
            <a:r>
              <a:rPr lang="en-GB" dirty="0"/>
              <a:t>PLEASANT: −3 −2 −1 0 +1 +2 +3 </a:t>
            </a:r>
            <a:r>
              <a:rPr lang="en-GB" dirty="0" smtClean="0"/>
              <a:t>UNPLEASANT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quick and simple</a:t>
            </a:r>
          </a:p>
          <a:p>
            <a:r>
              <a:rPr lang="en-GB" dirty="0" smtClean="0"/>
              <a:t>Not much choice as only two words</a:t>
            </a:r>
          </a:p>
          <a:p>
            <a:r>
              <a:rPr lang="en-GB" dirty="0" smtClean="0"/>
              <a:t>May be interpreted differently.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behaviour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Sporting performances depend on how we behave within a competitive situation- our approach.</a:t>
            </a:r>
          </a:p>
          <a:p>
            <a:r>
              <a:rPr lang="en-GB" dirty="0" smtClean="0"/>
              <a:t>Performers attitude to an opponent, event, object or training will have an effect on the outcome.</a:t>
            </a:r>
          </a:p>
          <a:p>
            <a:r>
              <a:rPr lang="en-GB" b="1" u="sng" dirty="0" smtClean="0"/>
              <a:t>Attitudes</a:t>
            </a:r>
            <a:r>
              <a:rPr lang="en-GB" dirty="0" smtClean="0"/>
              <a:t>: a complex mix of feelings, beliefs and values that predisposes an individual to behave towards something in a consistent way.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attitude?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view held by an individual towards an object</a:t>
            </a:r>
          </a:p>
          <a:p>
            <a:r>
              <a:rPr lang="en-GB" dirty="0" smtClean="0"/>
              <a:t>Stable</a:t>
            </a:r>
          </a:p>
          <a:p>
            <a:r>
              <a:rPr lang="en-GB" dirty="0" smtClean="0"/>
              <a:t>Blend of values and beliefs  </a:t>
            </a:r>
          </a:p>
          <a:p>
            <a:r>
              <a:rPr lang="en-GB" dirty="0" smtClean="0"/>
              <a:t>Can be positive, negative or neutral</a:t>
            </a:r>
          </a:p>
          <a:p>
            <a:r>
              <a:rPr lang="en-GB" dirty="0" smtClean="0"/>
              <a:t>Pre disposes a person to act in a certain way towards the attitude object. </a:t>
            </a:r>
          </a:p>
          <a:p>
            <a:r>
              <a:rPr lang="en-GB" sz="1400" dirty="0"/>
              <a:t>http://www.youtube.com/watch?v=jmgV3OFn0aE</a:t>
            </a:r>
          </a:p>
        </p:txBody>
      </p:sp>
      <p:pic>
        <p:nvPicPr>
          <p:cNvPr id="4" name="Picture 3" descr="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725144"/>
            <a:ext cx="1141615" cy="170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attitudes..</a:t>
            </a:r>
            <a:endParaRPr lang="en-GB" dirty="0"/>
          </a:p>
        </p:txBody>
      </p:sp>
      <p:pic>
        <p:nvPicPr>
          <p:cNvPr id="4" name="Content Placeholder 3" descr="a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85926"/>
            <a:ext cx="923925" cy="1381125"/>
          </a:xfrm>
        </p:spPr>
      </p:pic>
      <p:pic>
        <p:nvPicPr>
          <p:cNvPr id="5" name="Picture 4" descr="imagesCA63XPT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1785926"/>
            <a:ext cx="1557341" cy="1557341"/>
          </a:xfrm>
          <a:prstGeom prst="rect">
            <a:avLst/>
          </a:prstGeom>
        </p:spPr>
      </p:pic>
      <p:pic>
        <p:nvPicPr>
          <p:cNvPr id="6" name="Picture 5" descr="a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1928802"/>
            <a:ext cx="1790705" cy="1346990"/>
          </a:xfrm>
          <a:prstGeom prst="rect">
            <a:avLst/>
          </a:prstGeom>
        </p:spPr>
      </p:pic>
      <p:pic>
        <p:nvPicPr>
          <p:cNvPr id="7" name="Picture 6" descr="a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286256"/>
            <a:ext cx="1181100" cy="1181100"/>
          </a:xfrm>
          <a:prstGeom prst="rect">
            <a:avLst/>
          </a:prstGeom>
        </p:spPr>
      </p:pic>
      <p:pic>
        <p:nvPicPr>
          <p:cNvPr id="8" name="Picture 7" descr="a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4071942"/>
            <a:ext cx="838202" cy="11850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160" y="4797151"/>
            <a:ext cx="1863122" cy="1117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Athlete may have a poor attitude towards weight training, resulting in a half hearted approach.</a:t>
            </a:r>
          </a:p>
          <a:p>
            <a:r>
              <a:rPr lang="en-GB" dirty="0" smtClean="0"/>
              <a:t>A team player may have an attitude towards an umpire which causes them to act in a certain way towards them, such as disagreeing with their decisions.</a:t>
            </a:r>
          </a:p>
          <a:p>
            <a:r>
              <a:rPr lang="en-GB" dirty="0" smtClean="0"/>
              <a:t>Does that mean this player will have the same attitude to all umpires?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Prejudice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  <a:latin typeface="Forte" pitchFamily="66" charset="0"/>
              </a:rPr>
              <a:t>White men cant jump</a:t>
            </a:r>
          </a:p>
          <a:p>
            <a:pPr algn="ctr"/>
            <a:r>
              <a:rPr lang="en-GB" sz="4400" dirty="0">
                <a:solidFill>
                  <a:schemeClr val="bg2">
                    <a:lumMod val="25000"/>
                  </a:schemeClr>
                </a:solidFill>
                <a:latin typeface="Forte" pitchFamily="66" charset="0"/>
              </a:rPr>
              <a:t>Girls are better at dance than boys</a:t>
            </a:r>
          </a:p>
          <a:p>
            <a:pPr algn="ctr"/>
            <a:r>
              <a:rPr lang="en-GB" sz="4400" dirty="0">
                <a:solidFill>
                  <a:srgbClr val="7030A0"/>
                </a:solidFill>
                <a:latin typeface="Forte" pitchFamily="66" charset="0"/>
              </a:rPr>
              <a:t>Football is a game for yobs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73344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prejudice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i="1" dirty="0" smtClean="0">
                <a:solidFill>
                  <a:schemeClr val="bg2">
                    <a:lumMod val="50000"/>
                  </a:schemeClr>
                </a:solidFill>
              </a:rPr>
              <a:t>A value judgement about someone or something you make before you have the full picture, and is most likely based on incomplete inaccurate stereotypical views</a:t>
            </a:r>
            <a:r>
              <a:rPr lang="en-GB" i="1" dirty="0" smtClean="0"/>
              <a:t>.</a:t>
            </a:r>
          </a:p>
          <a:p>
            <a:pPr>
              <a:buNone/>
            </a:pPr>
            <a:r>
              <a:rPr lang="en-GB" dirty="0" smtClean="0"/>
              <a:t>These are attitudes as they predispose the holder of the prejudice to behave in a certain way. </a:t>
            </a:r>
            <a:r>
              <a:rPr lang="en-GB" i="1" dirty="0" smtClean="0"/>
              <a:t> </a:t>
            </a:r>
          </a:p>
          <a:p>
            <a:pPr>
              <a:buNone/>
            </a:pPr>
            <a:r>
              <a:rPr lang="en-GB" b="1" i="1" dirty="0" smtClean="0">
                <a:solidFill>
                  <a:schemeClr val="bg2">
                    <a:lumMod val="50000"/>
                  </a:schemeClr>
                </a:solidFill>
              </a:rPr>
              <a:t>Attitudes are multidimensional- combination of knowledge, emotion and behaviour.</a:t>
            </a:r>
            <a:endParaRPr lang="en-GB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7B9899"/>
                </a:solidFill>
              </a:rPr>
              <a:t>Stereotypes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Stereotypes: A belief held by a collection of people about traits shared by a certain category of person.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In sport there are many stereotypes: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White men can</a:t>
            </a:r>
            <a:r>
              <a:rPr lang="ja-JP" altLang="en-GB" smtClean="0">
                <a:latin typeface="Arial" charset="0"/>
                <a:ea typeface="MS PMincho" pitchFamily="18" charset="-128"/>
              </a:rPr>
              <a:t>’</a:t>
            </a:r>
            <a:r>
              <a:rPr lang="en-GB" altLang="ja-JP" smtClean="0"/>
              <a:t>t jump.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Black people are better sprinters than whites.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Women</a:t>
            </a:r>
            <a:r>
              <a:rPr lang="ja-JP" altLang="en-GB" smtClean="0">
                <a:latin typeface="Arial" charset="0"/>
                <a:ea typeface="MS PMincho" pitchFamily="18" charset="-128"/>
              </a:rPr>
              <a:t>’</a:t>
            </a:r>
            <a:r>
              <a:rPr lang="en-GB" altLang="ja-JP" smtClean="0"/>
              <a:t>s cannot play football or rugby well.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You can be too young or old to play at international level.</a:t>
            </a:r>
          </a:p>
          <a:p>
            <a:pPr lvl="2" eaLnBrk="1" hangingPunct="1">
              <a:lnSpc>
                <a:spcPct val="90000"/>
              </a:lnSpc>
            </a:pPr>
            <a:endParaRPr lang="en-GB" smtClean="0"/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The history of the Olympic Games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147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248</TotalTime>
  <Words>893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Changing Behaviour</vt:lpstr>
      <vt:lpstr>Questions...</vt:lpstr>
      <vt:lpstr>Changing behaviour </vt:lpstr>
      <vt:lpstr>What is an attitude?</vt:lpstr>
      <vt:lpstr>Your attitudes..</vt:lpstr>
      <vt:lpstr>PowerPoint Presentation</vt:lpstr>
      <vt:lpstr>Prejudice </vt:lpstr>
      <vt:lpstr>prejudice</vt:lpstr>
      <vt:lpstr>Stereotypes</vt:lpstr>
      <vt:lpstr>Social Norms </vt:lpstr>
      <vt:lpstr>Components of an attitude</vt:lpstr>
      <vt:lpstr>PowerPoint Presentation</vt:lpstr>
      <vt:lpstr>PowerPoint Presentation</vt:lpstr>
      <vt:lpstr>PowerPoint Presentation</vt:lpstr>
      <vt:lpstr>The Triadic Model of Attitudes</vt:lpstr>
      <vt:lpstr>Formation of Attitudes</vt:lpstr>
      <vt:lpstr>Measurement of Attitudes </vt:lpstr>
      <vt:lpstr>Thurston Scale</vt:lpstr>
      <vt:lpstr>Likert Scale</vt:lpstr>
      <vt:lpstr>Osgoods Semantic Differential Scale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Behaviour</dc:title>
  <dc:creator>NikkiTim</dc:creator>
  <cp:lastModifiedBy>Nicola Wilkins</cp:lastModifiedBy>
  <cp:revision>12</cp:revision>
  <dcterms:created xsi:type="dcterms:W3CDTF">2010-04-16T13:10:34Z</dcterms:created>
  <dcterms:modified xsi:type="dcterms:W3CDTF">2013-12-04T13:26:32Z</dcterms:modified>
</cp:coreProperties>
</file>