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2"/>
  </p:notesMasterIdLst>
  <p:sldIdLst>
    <p:sldId id="281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82" r:id="rId10"/>
    <p:sldId id="283" r:id="rId11"/>
    <p:sldId id="285" r:id="rId12"/>
    <p:sldId id="274" r:id="rId13"/>
    <p:sldId id="264" r:id="rId14"/>
    <p:sldId id="265" r:id="rId15"/>
    <p:sldId id="266" r:id="rId16"/>
    <p:sldId id="267" r:id="rId17"/>
    <p:sldId id="269" r:id="rId18"/>
    <p:sldId id="271" r:id="rId19"/>
    <p:sldId id="270" r:id="rId20"/>
    <p:sldId id="272" r:id="rId21"/>
    <p:sldId id="280" r:id="rId22"/>
    <p:sldId id="286" r:id="rId23"/>
    <p:sldId id="287" r:id="rId24"/>
    <p:sldId id="288" r:id="rId25"/>
    <p:sldId id="289" r:id="rId26"/>
    <p:sldId id="290" r:id="rId27"/>
    <p:sldId id="268" r:id="rId28"/>
    <p:sldId id="273" r:id="rId29"/>
    <p:sldId id="277" r:id="rId30"/>
    <p:sldId id="278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FDFC1-D18C-4171-B545-695BC8EAB829}" type="datetimeFigureOut">
              <a:rPr lang="en-GB" smtClean="0"/>
              <a:t>28/04/2014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1B7CB-981B-46F9-831D-33C3C992E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162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564DDC5-8E3D-494D-820C-9E39FE2C01A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1208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51209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10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11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12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13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14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15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16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17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18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19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20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21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22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23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24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25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26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27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28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29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30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31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32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33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34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35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36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37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38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39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124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A531C-2DC0-4441-9501-094C63EEEAC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31257-C30A-42FA-9382-EC1C470E5B2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C6656A5-D2B5-4B18-A783-64E7CBEA13D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48DDF-7A8F-4413-AA86-A35A76DA375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6BB6F-0CBA-4FF3-A7E3-B0A34708BFC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8D169-6440-419F-BEE2-5603D08AB0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BEF65-5AC3-42DE-9B61-5B10BA3764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42F8C-8346-481E-A473-056B63A4D4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51109-20C5-46A0-99C0-8783E7F19F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FD6AA-9C68-4319-BE3D-04BD31E605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B628B-5AB9-4AC1-8E15-BFDA32DDD0E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3005646-063D-489A-B883-91D92AD8C5A7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018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5018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18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18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18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18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19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19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19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19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19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19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19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19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19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19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20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20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20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20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20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20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20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20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20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20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21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21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21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21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21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21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HTb-qfawCjo&amp;feature=related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.uk/imgres?imgurl=http://rambutkeriting.files.wordpress.com/2008/10/eric_cantona_183290g.jpg&amp;imgrefurl=http://rambutkeriting.wordpress.com/page/2/&amp;usg=__rPp64mgVMfr_2i8JVOc5hBTB0CM=&amp;h=550&amp;w=735&amp;sz=93&amp;hl=en&amp;start=4&amp;tbnid=84_gRTLGzM_swM:&amp;tbnh=106&amp;tbnw=141&amp;prev=/images?q=eric+cantona&amp;gbv=2&amp;hl=e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images.google.co.uk/imgres?imgurl=http://amog.com/wp-content/uploads/2008/12/tysonholyjun97_pic2.jpg&amp;imgrefurl=http://amog.com/lifestyle/murderers-cheaters-scandals/&amp;usg=__xBRu1erLhDbqWZVmp1ochbi4TgI=&amp;h=600&amp;w=558&amp;sz=32&amp;hl=en&amp;start=1&amp;tbnid=KyeeEoix8EPMxM:&amp;tbnh=135&amp;tbnw=126&amp;prev=/images?q=mike+tyson+ear+bite&amp;gbv=2&amp;hl=e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.uk/imgres?imgurl=http://coedmagazine.com/wp-content/uploads/2007/09/24/mike-tyson.jpg&amp;imgrefurl=http://illseed.com/2008/02/17/mike-tyson-tribute/&amp;usg=__xgR2gUki-rXf8ehjPFsGQUgBuno=&amp;h=417&amp;w=512&amp;sz=27&amp;hl=en&amp;start=6&amp;tbnid=dhLN4_dMGp9XIM:&amp;tbnh=107&amp;tbnw=131&amp;prev=/images?q=mike+tyson&amp;gbv=2&amp;hl=e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images.google.co.uk/imgres?imgurl=http://static.guim.co.uk/sys-images/Sport/Pix/pictures/2007/10/21/TackleLiveseyGetty2.jpg&amp;imgrefurl=http://www.guardian.co.uk/sport/gallery/2007/oct/21/rugbyworldcup2007?picture=331027778&amp;usg=__4cLzHqmHW8W4wqDjUUDcOmpy1ew=&amp;h=434&amp;w=630&amp;sz=80&amp;hl=en&amp;start=2&amp;tbnid=v_XOeDf_5NijqM:&amp;tbnh=94&amp;tbnw=137&amp;prev=/images?q=england+rugby+tackle&amp;gbv=2&amp;hl=en&amp;sa=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o.uk/imgres?imgurl=http://d.yimg.com/eur.yimg.com/ng/sp/reuters/20080323/17/1205755001.jpg&amp;imgrefurl=http://uk.eurosport.yahoo.com/080323/2/zi4a.html&amp;usg=__4pvgjWoqIrjsPsCTbu3yi7asdiM=&amp;h=321&amp;w=450&amp;sz=30&amp;hl=en&amp;start=3&amp;tbnid=fzRJLRDwcwRU7M:&amp;tbnh=91&amp;tbnw=127&amp;prev=/images?q=english+football+tackles&amp;gbv=2&amp;hl=e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000" i="1" dirty="0" smtClean="0">
                <a:latin typeface="Adelaide" charset="0"/>
                <a:ea typeface="+mj-ea"/>
                <a:cs typeface="+mj-cs"/>
              </a:rPr>
              <a:t>Aggression in sport</a:t>
            </a:r>
          </a:p>
        </p:txBody>
      </p:sp>
      <p:pic>
        <p:nvPicPr>
          <p:cNvPr id="13315" name="Content Placeholder 2" descr="soccerfight_crop_340x234.jpg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006" r="-14006"/>
          <a:stretch>
            <a:fillRect/>
          </a:stretch>
        </p:blipFill>
        <p:spPr>
          <a:xfrm>
            <a:off x="301625" y="1527175"/>
            <a:ext cx="8504238" cy="4572000"/>
          </a:xfrm>
        </p:spPr>
      </p:pic>
    </p:spTree>
    <p:extLst>
      <p:ext uri="{BB962C8B-B14F-4D97-AF65-F5344CB8AC3E}">
        <p14:creationId xmlns:p14="http://schemas.microsoft.com/office/powerpoint/2010/main" val="16307409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i="1" smtClean="0">
                <a:ea typeface="+mj-ea"/>
                <a:cs typeface="+mj-cs"/>
              </a:rPr>
              <a:t>Which of these are aggressive behaviours?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750" y="1447800"/>
            <a:ext cx="8375650" cy="4718050"/>
          </a:xfrm>
        </p:spPr>
        <p:txBody>
          <a:bodyPr/>
          <a:lstStyle/>
          <a:p>
            <a:pPr eaLnBrk="1" hangingPunct="1">
              <a:buFont typeface="Monotype Sorts" charset="2"/>
              <a:buNone/>
            </a:pPr>
            <a:r>
              <a:rPr lang="en-GB" sz="2200" smtClean="0"/>
              <a:t>1. Question: A basketball coach breaks a chair in protesting to a disputed call?  </a:t>
            </a:r>
          </a:p>
          <a:p>
            <a:pPr eaLnBrk="1" hangingPunct="1">
              <a:buFont typeface="Monotype Sorts" charset="2"/>
              <a:buNone/>
            </a:pPr>
            <a:r>
              <a:rPr lang="en-GB" sz="2200" b="1" smtClean="0"/>
              <a:t>Answer: Not aggressive behaviour as violence is directed at an object and not a person.</a:t>
            </a:r>
          </a:p>
          <a:p>
            <a:pPr eaLnBrk="1" hangingPunct="1">
              <a:buFont typeface="Monotype Sorts" charset="2"/>
              <a:buNone/>
            </a:pPr>
            <a:r>
              <a:rPr lang="en-GB" sz="2200" smtClean="0"/>
              <a:t>2. Question: Alan, a hockey player, uses his stick to purposely hit his opponent in the shin in retaliation for his opponent</a:t>
            </a:r>
            <a:r>
              <a:rPr lang="ja-JP" altLang="en-GB" sz="2200" smtClean="0">
                <a:latin typeface="Arial" pitchFamily="34" charset="0"/>
                <a:ea typeface="MS PMincho" pitchFamily="18" charset="-128"/>
              </a:rPr>
              <a:t>’</a:t>
            </a:r>
            <a:r>
              <a:rPr lang="en-GB" altLang="ja-JP" sz="2200" smtClean="0"/>
              <a:t>s doing the same thing to him.  </a:t>
            </a:r>
          </a:p>
          <a:p>
            <a:pPr eaLnBrk="1" hangingPunct="1">
              <a:buFont typeface="Monotype Sorts" charset="2"/>
              <a:buNone/>
            </a:pPr>
            <a:r>
              <a:rPr lang="en-GB" sz="2200" b="1" smtClean="0"/>
              <a:t>Answer:  Aggressive behaviour.  The behaviour was aimed at injuring another player.</a:t>
            </a:r>
          </a:p>
          <a:p>
            <a:pPr eaLnBrk="1" hangingPunct="1">
              <a:buFont typeface="Monotype Sorts" charset="2"/>
              <a:buNone/>
            </a:pPr>
            <a:r>
              <a:rPr lang="en-GB" sz="2200" smtClean="0"/>
              <a:t>3. Question: A race car driver kills a fellow competitor by running into the competitors stalled car coming out of a turn.  </a:t>
            </a:r>
          </a:p>
          <a:p>
            <a:pPr eaLnBrk="1" hangingPunct="1">
              <a:buFont typeface="Monotype Sorts" charset="2"/>
              <a:buNone/>
            </a:pPr>
            <a:r>
              <a:rPr lang="en-GB" sz="2200" b="1" smtClean="0"/>
              <a:t>Answer: Not an aggressive action as there was no intent.</a:t>
            </a:r>
            <a:endParaRPr lang="en-GB" sz="2500" smtClean="0"/>
          </a:p>
          <a:p>
            <a:pPr eaLnBrk="1" hangingPunct="1">
              <a:buFont typeface="Monotype Sorts" charset="2"/>
              <a:buNone/>
            </a:pPr>
            <a:endParaRPr lang="en-GB" sz="2500" smtClean="0"/>
          </a:p>
        </p:txBody>
      </p:sp>
    </p:spTree>
    <p:extLst>
      <p:ext uri="{BB962C8B-B14F-4D97-AF65-F5344CB8AC3E}">
        <p14:creationId xmlns:p14="http://schemas.microsoft.com/office/powerpoint/2010/main" val="18886640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5400"/>
            <a:ext cx="7772400" cy="1143000"/>
          </a:xfrm>
        </p:spPr>
        <p:txBody>
          <a:bodyPr/>
          <a:lstStyle/>
          <a:p>
            <a:pPr eaLnBrk="1" hangingPunct="1"/>
            <a:r>
              <a:rPr lang="en-GB" i="1" smtClean="0">
                <a:solidFill>
                  <a:srgbClr val="7B9899"/>
                </a:solidFill>
              </a:rPr>
              <a:t>.......continued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4213" y="1524000"/>
            <a:ext cx="8231187" cy="44259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Monotype Sorts" charset="0"/>
              <a:buNone/>
              <a:defRPr/>
            </a:pPr>
            <a:r>
              <a:rPr lang="en-GB" sz="2400" dirty="0" smtClean="0">
                <a:ea typeface="+mn-ea"/>
                <a:cs typeface="+mn-cs"/>
              </a:rPr>
              <a:t>4. Question:  Barry knows that John is very sensitive and self-conscious about his ability to putt under pressure, so he tells John that the coach said that if does not putt better he will be replaced in the line-up.  The coach never said this.  </a:t>
            </a:r>
          </a:p>
          <a:p>
            <a:pPr marL="274320" indent="-274320" eaLnBrk="1" fontAlgn="auto" hangingPunct="1">
              <a:spcAft>
                <a:spcPts val="0"/>
              </a:spcAft>
              <a:buFont typeface="Monotype Sorts" charset="0"/>
              <a:buNone/>
              <a:defRPr/>
            </a:pPr>
            <a:r>
              <a:rPr lang="en-GB" sz="2400" b="1" dirty="0" smtClean="0">
                <a:ea typeface="+mn-ea"/>
                <a:cs typeface="+mn-cs"/>
              </a:rPr>
              <a:t>Answer:  Aggressive behaviour.  There was deliberate intent to cause psychological damage.</a:t>
            </a:r>
          </a:p>
          <a:p>
            <a:pPr marL="274320" indent="-274320" eaLnBrk="1" fontAlgn="auto" hangingPunct="1">
              <a:spcAft>
                <a:spcPts val="0"/>
              </a:spcAft>
              <a:buFont typeface="Monotype Sorts" charset="0"/>
              <a:buNone/>
              <a:defRPr/>
            </a:pPr>
            <a:r>
              <a:rPr lang="en-GB" sz="2400" b="1" dirty="0" smtClean="0">
                <a:ea typeface="+mn-ea"/>
                <a:cs typeface="+mn-cs"/>
              </a:rPr>
              <a:t> </a:t>
            </a:r>
            <a:endParaRPr lang="en-GB" sz="2400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Monotype Sorts" charset="0"/>
              <a:buNone/>
              <a:defRPr/>
            </a:pPr>
            <a:r>
              <a:rPr lang="en-GB" sz="2400" dirty="0" smtClean="0">
                <a:ea typeface="+mn-ea"/>
                <a:cs typeface="+mn-cs"/>
              </a:rPr>
              <a:t>5. Question:  Jane bowls a fast ball that hit Tom on the leg.  </a:t>
            </a:r>
          </a:p>
          <a:p>
            <a:pPr marL="274320" indent="-274320" eaLnBrk="1" fontAlgn="auto" hangingPunct="1">
              <a:spcAft>
                <a:spcPts val="0"/>
              </a:spcAft>
              <a:buFont typeface="Monotype Sorts" charset="0"/>
              <a:buNone/>
              <a:defRPr/>
            </a:pPr>
            <a:r>
              <a:rPr lang="en-GB" sz="2400" b="1" dirty="0" smtClean="0">
                <a:ea typeface="+mn-ea"/>
                <a:cs typeface="+mn-cs"/>
              </a:rPr>
              <a:t>Answer:  Not aggressive behaviour as there was no intent.  A fast ball is part of the game.</a:t>
            </a:r>
            <a:endParaRPr lang="en-GB" sz="2800" b="1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Monotype Sorts" charset="0"/>
              <a:buNone/>
              <a:defRPr/>
            </a:pPr>
            <a:endParaRPr lang="en-GB" sz="2800" b="1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76491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Task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002588" cy="5572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2600"/>
              <a:t>Place the following examples into the 3 categories.</a:t>
            </a:r>
          </a:p>
          <a:p>
            <a:endParaRPr lang="en-US" sz="2600"/>
          </a:p>
        </p:txBody>
      </p:sp>
      <p:pic>
        <p:nvPicPr>
          <p:cNvPr id="52228" name="Picture 4" descr="aggression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t="28450" b="6496"/>
          <a:stretch>
            <a:fillRect/>
          </a:stretch>
        </p:blipFill>
        <p:spPr>
          <a:xfrm>
            <a:off x="179388" y="2527300"/>
            <a:ext cx="8713787" cy="33194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Antecedents of aggression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600" u="sng"/>
              <a:t>Task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600"/>
              <a:t>Think of as many different causes of aggression as you can.</a:t>
            </a:r>
          </a:p>
          <a:p>
            <a:pPr>
              <a:lnSpc>
                <a:spcPct val="90000"/>
              </a:lnSpc>
            </a:pPr>
            <a:r>
              <a:rPr lang="en-GB" sz="2600"/>
              <a:t>Nature of game (contact/non-contact)</a:t>
            </a:r>
          </a:p>
          <a:p>
            <a:pPr>
              <a:lnSpc>
                <a:spcPct val="90000"/>
              </a:lnSpc>
            </a:pPr>
            <a:r>
              <a:rPr lang="en-GB" sz="2600"/>
              <a:t>Losing badly</a:t>
            </a:r>
          </a:p>
          <a:p>
            <a:pPr>
              <a:lnSpc>
                <a:spcPct val="90000"/>
              </a:lnSpc>
            </a:pPr>
            <a:r>
              <a:rPr lang="en-GB" sz="2600"/>
              <a:t>Grudge from previous match/encounter</a:t>
            </a:r>
          </a:p>
          <a:p>
            <a:pPr>
              <a:lnSpc>
                <a:spcPct val="90000"/>
              </a:lnSpc>
            </a:pPr>
            <a:r>
              <a:rPr lang="en-GB" sz="2600"/>
              <a:t>Frustration (poor form/opposition/referee)</a:t>
            </a:r>
          </a:p>
          <a:p>
            <a:pPr>
              <a:lnSpc>
                <a:spcPct val="90000"/>
              </a:lnSpc>
            </a:pPr>
            <a:r>
              <a:rPr lang="en-GB" sz="2600"/>
              <a:t>Hostile crowds (intimidation)</a:t>
            </a:r>
          </a:p>
          <a:p>
            <a:pPr>
              <a:lnSpc>
                <a:spcPct val="90000"/>
              </a:lnSpc>
            </a:pPr>
            <a:r>
              <a:rPr lang="en-GB" sz="2600"/>
              <a:t>Venue (home/away)</a:t>
            </a:r>
          </a:p>
          <a:p>
            <a:pPr>
              <a:lnSpc>
                <a:spcPct val="90000"/>
              </a:lnSpc>
            </a:pPr>
            <a:r>
              <a:rPr lang="en-GB" sz="2600"/>
              <a:t>Over-arousal</a:t>
            </a:r>
          </a:p>
          <a:p>
            <a:pPr>
              <a:lnSpc>
                <a:spcPct val="90000"/>
              </a:lnSpc>
            </a:pPr>
            <a:r>
              <a:rPr lang="en-GB" sz="2600"/>
              <a:t>Extrinsic rewards</a:t>
            </a:r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Theories of aggression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Instinct theory</a:t>
            </a:r>
          </a:p>
          <a:p>
            <a:r>
              <a:rPr lang="en-GB"/>
              <a:t>Social learning theory</a:t>
            </a:r>
          </a:p>
          <a:p>
            <a:r>
              <a:rPr lang="en-GB"/>
              <a:t>Frustration aggression hypothesis</a:t>
            </a:r>
          </a:p>
          <a:p>
            <a:r>
              <a:rPr lang="en-GB"/>
              <a:t>Aggression cue hypothesis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Instinct theory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Trait perspective</a:t>
            </a:r>
          </a:p>
          <a:p>
            <a:r>
              <a:rPr lang="en-GB"/>
              <a:t>Aggression genetically inherited.</a:t>
            </a:r>
          </a:p>
          <a:p>
            <a:r>
              <a:rPr lang="en-GB"/>
              <a:t>Freud – a trait of violence lies within everyone due to a basic instinct to dominate.</a:t>
            </a:r>
          </a:p>
          <a:p>
            <a:r>
              <a:rPr lang="en-GB"/>
              <a:t>Lorenz proposed that aggressive energy is constantly building up and needs to be released.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Social Learning Theory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Social learning (environmental) perspective</a:t>
            </a:r>
          </a:p>
          <a:p>
            <a:r>
              <a:rPr lang="en-GB"/>
              <a:t>Bandura</a:t>
            </a:r>
          </a:p>
          <a:p>
            <a:r>
              <a:rPr lang="en-GB"/>
              <a:t>Aggression is nurtured through environmental forces.</a:t>
            </a:r>
          </a:p>
          <a:p>
            <a:r>
              <a:rPr lang="en-GB"/>
              <a:t>Learned by watching and copying from role models and becomes accepted if it is reinforced.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Frustration-Aggression Hypothesis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Interactionist perspective</a:t>
            </a:r>
          </a:p>
          <a:p>
            <a:pPr>
              <a:lnSpc>
                <a:spcPct val="90000"/>
              </a:lnSpc>
            </a:pPr>
            <a:r>
              <a:rPr lang="en-GB"/>
              <a:t>Dollard</a:t>
            </a:r>
          </a:p>
          <a:p>
            <a:pPr>
              <a:lnSpc>
                <a:spcPct val="90000"/>
              </a:lnSpc>
            </a:pPr>
            <a:r>
              <a:rPr lang="en-GB"/>
              <a:t>Frustration develops when a goal or need to achieve is blocked.</a:t>
            </a:r>
          </a:p>
          <a:p>
            <a:pPr>
              <a:lnSpc>
                <a:spcPct val="90000"/>
              </a:lnSpc>
            </a:pPr>
            <a:r>
              <a:rPr lang="en-GB"/>
              <a:t>Aggression occurs as a result</a:t>
            </a:r>
          </a:p>
          <a:p>
            <a:pPr>
              <a:lnSpc>
                <a:spcPct val="90000"/>
              </a:lnSpc>
            </a:pPr>
            <a:r>
              <a:rPr lang="en-GB"/>
              <a:t>Successful aggression (getting away with it) releases the frustration.</a:t>
            </a:r>
          </a:p>
          <a:p>
            <a:pPr>
              <a:lnSpc>
                <a:spcPct val="90000"/>
              </a:lnSpc>
            </a:pPr>
            <a:r>
              <a:rPr lang="en-GB"/>
              <a:t>Unsuccessful aggression (getting punished) leads to further frustration.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Frustration aggression hypothesis</a:t>
            </a:r>
            <a:endParaRPr lang="en-US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250825" y="3213100"/>
            <a:ext cx="1584325" cy="863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Drive to goal</a:t>
            </a:r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2339975" y="3213100"/>
            <a:ext cx="1800225" cy="863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Obstacle to goal</a:t>
            </a:r>
            <a:endParaRPr lang="en-US"/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4643438" y="3213100"/>
            <a:ext cx="1800225" cy="863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Frustration</a:t>
            </a:r>
            <a:endParaRPr lang="en-US"/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6948488" y="3213100"/>
            <a:ext cx="1800225" cy="863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Aggression</a:t>
            </a:r>
            <a:endParaRPr lang="en-US"/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6948488" y="4652963"/>
            <a:ext cx="1800225" cy="863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Punishment</a:t>
            </a:r>
            <a:endParaRPr lang="en-US"/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6948488" y="1773238"/>
            <a:ext cx="1800225" cy="863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Success</a:t>
            </a:r>
            <a:endParaRPr lang="en-US"/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4643438" y="1773238"/>
            <a:ext cx="1800225" cy="863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Catharsis</a:t>
            </a:r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1835150" y="3644900"/>
            <a:ext cx="433388" cy="0"/>
          </a:xfrm>
          <a:prstGeom prst="line">
            <a:avLst/>
          </a:prstGeom>
          <a:noFill/>
          <a:ln w="857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4140200" y="3644900"/>
            <a:ext cx="433388" cy="0"/>
          </a:xfrm>
          <a:prstGeom prst="line">
            <a:avLst/>
          </a:prstGeom>
          <a:noFill/>
          <a:ln w="857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6443663" y="3644900"/>
            <a:ext cx="433387" cy="0"/>
          </a:xfrm>
          <a:prstGeom prst="line">
            <a:avLst/>
          </a:prstGeom>
          <a:noFill/>
          <a:ln w="857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V="1">
            <a:off x="7812088" y="2708275"/>
            <a:ext cx="0" cy="504825"/>
          </a:xfrm>
          <a:prstGeom prst="line">
            <a:avLst/>
          </a:prstGeom>
          <a:noFill/>
          <a:ln w="857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7812088" y="4076700"/>
            <a:ext cx="0" cy="504825"/>
          </a:xfrm>
          <a:prstGeom prst="line">
            <a:avLst/>
          </a:prstGeom>
          <a:noFill/>
          <a:ln w="857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6516688" y="2133600"/>
            <a:ext cx="431800" cy="0"/>
          </a:xfrm>
          <a:prstGeom prst="line">
            <a:avLst/>
          </a:prstGeom>
          <a:noFill/>
          <a:ln w="857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 flipH="1">
            <a:off x="5508625" y="5084763"/>
            <a:ext cx="1439863" cy="0"/>
          </a:xfrm>
          <a:prstGeom prst="line">
            <a:avLst/>
          </a:prstGeom>
          <a:noFill/>
          <a:ln w="857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 flipV="1">
            <a:off x="5508625" y="4221163"/>
            <a:ext cx="0" cy="863600"/>
          </a:xfrm>
          <a:prstGeom prst="line">
            <a:avLst/>
          </a:prstGeom>
          <a:noFill/>
          <a:ln w="857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5508625" y="50847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466725" y="5589588"/>
            <a:ext cx="8353425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u="sng"/>
              <a:t>Task</a:t>
            </a:r>
          </a:p>
          <a:p>
            <a:pPr>
              <a:spcBef>
                <a:spcPct val="50000"/>
              </a:spcBef>
            </a:pPr>
            <a:r>
              <a:rPr lang="en-GB" sz="2400"/>
              <a:t>Use examples from sport to explain each part of the model.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Aggression cue hypothesis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78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Interactionist perspective</a:t>
            </a:r>
          </a:p>
          <a:p>
            <a:pPr>
              <a:lnSpc>
                <a:spcPct val="90000"/>
              </a:lnSpc>
            </a:pPr>
            <a:r>
              <a:rPr lang="en-GB"/>
              <a:t>Berkowitz – building on Dollard’s work.</a:t>
            </a:r>
          </a:p>
          <a:p>
            <a:pPr>
              <a:lnSpc>
                <a:spcPct val="90000"/>
              </a:lnSpc>
            </a:pPr>
            <a:r>
              <a:rPr lang="en-GB"/>
              <a:t>Frustration leads to arousal which in some situations results in aggression.</a:t>
            </a:r>
          </a:p>
          <a:p>
            <a:pPr>
              <a:lnSpc>
                <a:spcPct val="90000"/>
              </a:lnSpc>
            </a:pPr>
            <a:r>
              <a:rPr lang="en-GB"/>
              <a:t>Whether or not this occurs will depend on the presence of aggressive cues.</a:t>
            </a:r>
          </a:p>
          <a:p>
            <a:pPr>
              <a:lnSpc>
                <a:spcPct val="90000"/>
              </a:lnSpc>
            </a:pPr>
            <a:r>
              <a:rPr lang="en-GB"/>
              <a:t>Possible cues = bats; sticks; nature of game; violent act being witnessed.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u="sng"/>
              <a:t>Task</a:t>
            </a:r>
          </a:p>
          <a:p>
            <a:pPr>
              <a:lnSpc>
                <a:spcPct val="90000"/>
              </a:lnSpc>
            </a:pPr>
            <a:r>
              <a:rPr lang="en-GB"/>
              <a:t>List possible aggression cues from your sport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Definition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“Any behaviour that is intended to harm another individual by physical or verbal means.”</a:t>
            </a:r>
          </a:p>
          <a:p>
            <a:pPr lvl="1"/>
            <a:r>
              <a:rPr lang="en-GB"/>
              <a:t>Bull</a:t>
            </a:r>
          </a:p>
          <a:p>
            <a:r>
              <a:rPr lang="en-GB"/>
              <a:t>“Any form of behaviour directed toward the goal of harming or injuring another living being who is motivated to avoid such treatment.”</a:t>
            </a:r>
          </a:p>
          <a:p>
            <a:pPr lvl="1"/>
            <a:r>
              <a:rPr lang="en-GB"/>
              <a:t>Baron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Aggression cue hypothesis</a:t>
            </a:r>
            <a:endParaRPr lang="en-US"/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250825" y="3213100"/>
            <a:ext cx="1584325" cy="863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Frustration</a:t>
            </a:r>
            <a:endParaRPr lang="en-US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2339975" y="3213100"/>
            <a:ext cx="2016125" cy="863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Increased arousal</a:t>
            </a:r>
            <a:endParaRPr lang="en-US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4643438" y="4652963"/>
            <a:ext cx="1800225" cy="863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Absence of</a:t>
            </a:r>
          </a:p>
          <a:p>
            <a:pPr algn="ctr"/>
            <a:r>
              <a:rPr lang="en-GB"/>
              <a:t>aggression cues</a:t>
            </a:r>
            <a:endParaRPr lang="en-US"/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6948488" y="1773238"/>
            <a:ext cx="1944687" cy="863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Increased chance</a:t>
            </a:r>
          </a:p>
          <a:p>
            <a:pPr algn="ctr"/>
            <a:r>
              <a:rPr lang="en-GB"/>
              <a:t>of aggression</a:t>
            </a:r>
            <a:endParaRPr lang="en-US"/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4643438" y="1773238"/>
            <a:ext cx="1800225" cy="863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Presence of </a:t>
            </a:r>
          </a:p>
          <a:p>
            <a:pPr algn="ctr"/>
            <a:r>
              <a:rPr lang="en-GB"/>
              <a:t>aggression cues</a:t>
            </a:r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1835150" y="3644900"/>
            <a:ext cx="433388" cy="0"/>
          </a:xfrm>
          <a:prstGeom prst="line">
            <a:avLst/>
          </a:prstGeom>
          <a:noFill/>
          <a:ln w="857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3348038" y="5084763"/>
            <a:ext cx="1225550" cy="0"/>
          </a:xfrm>
          <a:prstGeom prst="line">
            <a:avLst/>
          </a:prstGeom>
          <a:noFill/>
          <a:ln w="857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5508625" y="50847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6443663" y="2205038"/>
            <a:ext cx="433387" cy="0"/>
          </a:xfrm>
          <a:prstGeom prst="line">
            <a:avLst/>
          </a:prstGeom>
          <a:noFill/>
          <a:ln w="857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6443663" y="5084763"/>
            <a:ext cx="433387" cy="0"/>
          </a:xfrm>
          <a:prstGeom prst="line">
            <a:avLst/>
          </a:prstGeom>
          <a:noFill/>
          <a:ln w="857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3348038" y="2205038"/>
            <a:ext cx="1225550" cy="0"/>
          </a:xfrm>
          <a:prstGeom prst="line">
            <a:avLst/>
          </a:prstGeom>
          <a:noFill/>
          <a:ln w="857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3348038" y="2205038"/>
            <a:ext cx="0" cy="936625"/>
          </a:xfrm>
          <a:prstGeom prst="line">
            <a:avLst/>
          </a:prstGeom>
          <a:noFill/>
          <a:ln w="857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3348038" y="4148138"/>
            <a:ext cx="0" cy="936625"/>
          </a:xfrm>
          <a:prstGeom prst="line">
            <a:avLst/>
          </a:prstGeom>
          <a:noFill/>
          <a:ln w="857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8456" name="AutoShape 24"/>
          <p:cNvSpPr>
            <a:spLocks noChangeArrowheads="1"/>
          </p:cNvSpPr>
          <p:nvPr/>
        </p:nvSpPr>
        <p:spPr bwMode="auto">
          <a:xfrm>
            <a:off x="6948488" y="4652963"/>
            <a:ext cx="1944687" cy="863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Decreased chance</a:t>
            </a:r>
          </a:p>
          <a:p>
            <a:pPr algn="ctr"/>
            <a:r>
              <a:rPr lang="en-GB"/>
              <a:t>of aggression</a:t>
            </a:r>
            <a:endParaRPr lang="en-US"/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466725" y="5589588"/>
            <a:ext cx="8353425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u="sng"/>
              <a:t>Task</a:t>
            </a:r>
          </a:p>
          <a:p>
            <a:pPr>
              <a:spcBef>
                <a:spcPct val="50000"/>
              </a:spcBef>
            </a:pPr>
            <a:r>
              <a:rPr lang="en-GB" sz="2400"/>
              <a:t>Use examples from sport to explain each part of the model.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800">
                <a:latin typeface="Comic Sans MS" pitchFamily="66" charset="0"/>
              </a:rPr>
              <a:t>Theories of Aggression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179388" y="1844675"/>
            <a:ext cx="4176712" cy="2160588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400" b="1">
                <a:latin typeface="Comic Sans MS" pitchFamily="66" charset="0"/>
              </a:rPr>
              <a:t>INSTINCT THEORY (TRAIT PERSPECTIVE)</a:t>
            </a:r>
            <a:endParaRPr lang="en-GB" sz="1400">
              <a:latin typeface="Comic Sans MS" pitchFamily="66" charset="0"/>
            </a:endParaRPr>
          </a:p>
          <a:p>
            <a:pPr algn="ctr"/>
            <a:r>
              <a:rPr lang="en-GB" sz="1600">
                <a:latin typeface="Comic Sans MS" pitchFamily="66" charset="0"/>
              </a:rPr>
              <a:t>-</a:t>
            </a:r>
            <a:r>
              <a:rPr lang="en-GB"/>
              <a:t> </a:t>
            </a:r>
            <a:r>
              <a:rPr lang="en-GB" sz="1400">
                <a:latin typeface="Comic Sans MS" pitchFamily="66" charset="0"/>
              </a:rPr>
              <a:t>Proposed by FRUED but</a:t>
            </a:r>
          </a:p>
          <a:p>
            <a:pPr algn="ctr"/>
            <a:r>
              <a:rPr lang="en-GB" sz="1400">
                <a:latin typeface="Comic Sans MS" pitchFamily="66" charset="0"/>
              </a:rPr>
              <a:t> developed but LORENZ in 1966.</a:t>
            </a:r>
          </a:p>
          <a:p>
            <a:pPr algn="ctr"/>
            <a:r>
              <a:rPr lang="en-GB" sz="1400">
                <a:latin typeface="Comic Sans MS" pitchFamily="66" charset="0"/>
              </a:rPr>
              <a:t>- ‘Aggression is genetically inherited</a:t>
            </a:r>
          </a:p>
          <a:p>
            <a:pPr algn="ctr"/>
            <a:r>
              <a:rPr lang="en-GB" sz="1400">
                <a:latin typeface="Comic Sans MS" pitchFamily="66" charset="0"/>
              </a:rPr>
              <a:t>and that trait of violence lies within everyone</a:t>
            </a:r>
          </a:p>
          <a:p>
            <a:pPr algn="ctr"/>
            <a:r>
              <a:rPr lang="en-GB" sz="1400">
                <a:latin typeface="Comic Sans MS" pitchFamily="66" charset="0"/>
              </a:rPr>
              <a:t> due to a basic instinct to dominate.’</a:t>
            </a:r>
          </a:p>
          <a:p>
            <a:pPr algn="ctr"/>
            <a:r>
              <a:rPr lang="en-GB" sz="1400">
                <a:latin typeface="Comic Sans MS" pitchFamily="66" charset="0"/>
              </a:rPr>
              <a:t>- ‘Death instinct’ (FREUD)</a:t>
            </a:r>
          </a:p>
          <a:p>
            <a:pPr algn="ctr"/>
            <a:r>
              <a:rPr lang="en-GB" sz="1400">
                <a:latin typeface="Comic Sans MS" pitchFamily="66" charset="0"/>
              </a:rPr>
              <a:t>- ‘Aggressive energy is constantly building</a:t>
            </a:r>
          </a:p>
          <a:p>
            <a:pPr algn="ctr"/>
            <a:r>
              <a:rPr lang="en-GB" sz="1400">
                <a:latin typeface="Comic Sans MS" pitchFamily="66" charset="0"/>
              </a:rPr>
              <a:t>up and needs to be released’ (LORENZ)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4716463" y="1844675"/>
            <a:ext cx="4176712" cy="2160588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400" b="1">
                <a:latin typeface="Comic Sans MS" pitchFamily="66" charset="0"/>
              </a:rPr>
              <a:t>SOCIAL LEARNING THEORY</a:t>
            </a:r>
          </a:p>
          <a:p>
            <a:pPr algn="ctr">
              <a:buFontTx/>
              <a:buChar char="-"/>
            </a:pPr>
            <a:r>
              <a:rPr lang="en-GB" sz="1400">
                <a:latin typeface="Comic Sans MS" pitchFamily="66" charset="0"/>
              </a:rPr>
              <a:t> Proposed by BANDURA, 1966 but </a:t>
            </a:r>
          </a:p>
          <a:p>
            <a:pPr algn="ctr"/>
            <a:r>
              <a:rPr lang="en-GB" sz="1400">
                <a:latin typeface="Comic Sans MS" pitchFamily="66" charset="0"/>
              </a:rPr>
              <a:t>developed by LEAKEY.</a:t>
            </a:r>
          </a:p>
          <a:p>
            <a:pPr algn="ctr">
              <a:buFontTx/>
              <a:buChar char="-"/>
            </a:pPr>
            <a:r>
              <a:rPr lang="en-GB" sz="1400">
                <a:latin typeface="Comic Sans MS" pitchFamily="66" charset="0"/>
              </a:rPr>
              <a:t> Aggression is not biologically based</a:t>
            </a:r>
          </a:p>
          <a:p>
            <a:pPr algn="ctr"/>
            <a:r>
              <a:rPr lang="en-GB" sz="1400">
                <a:latin typeface="Comic Sans MS" pitchFamily="66" charset="0"/>
              </a:rPr>
              <a:t>but is nurtured through environmental forces.</a:t>
            </a:r>
          </a:p>
          <a:p>
            <a:pPr algn="ctr">
              <a:buFontTx/>
              <a:buChar char="-"/>
            </a:pPr>
            <a:r>
              <a:rPr lang="en-GB" sz="1400">
                <a:latin typeface="Comic Sans MS" pitchFamily="66" charset="0"/>
              </a:rPr>
              <a:t> Learned by watching and copying</a:t>
            </a:r>
          </a:p>
          <a:p>
            <a:pPr algn="ctr"/>
            <a:r>
              <a:rPr lang="en-GB" sz="1400">
                <a:latin typeface="Comic Sans MS" pitchFamily="66" charset="0"/>
              </a:rPr>
              <a:t> role models and it becomes an</a:t>
            </a:r>
          </a:p>
          <a:p>
            <a:pPr algn="ctr"/>
            <a:r>
              <a:rPr lang="en-GB" sz="1400">
                <a:latin typeface="Comic Sans MS" pitchFamily="66" charset="0"/>
              </a:rPr>
              <a:t> excepted mode of behaviour if reinforced.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179388" y="4221163"/>
            <a:ext cx="4176712" cy="2376487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400" b="1">
                <a:latin typeface="Comic Sans MS" pitchFamily="66" charset="0"/>
              </a:rPr>
              <a:t>FRUSTRATION AGGRESSION HYPOTHESIS</a:t>
            </a:r>
          </a:p>
          <a:p>
            <a:pPr algn="ctr"/>
            <a:r>
              <a:rPr lang="en-GB" sz="1400" b="1">
                <a:latin typeface="Comic Sans MS" pitchFamily="66" charset="0"/>
              </a:rPr>
              <a:t> – INTERACTIONIST PERSPECTIVE</a:t>
            </a:r>
          </a:p>
          <a:p>
            <a:pPr algn="ctr"/>
            <a:r>
              <a:rPr lang="en-GB" sz="1400">
                <a:latin typeface="Comic Sans MS" pitchFamily="66" charset="0"/>
              </a:rPr>
              <a:t>- Proposed by DOLLARD.</a:t>
            </a:r>
          </a:p>
          <a:p>
            <a:pPr algn="ctr"/>
            <a:r>
              <a:rPr lang="en-GB" sz="1400">
                <a:latin typeface="Comic Sans MS" pitchFamily="66" charset="0"/>
              </a:rPr>
              <a:t>- ‘Frustration develops when goal-directed</a:t>
            </a:r>
          </a:p>
          <a:p>
            <a:pPr algn="ctr"/>
            <a:r>
              <a:rPr lang="en-GB" sz="1400">
                <a:latin typeface="Comic Sans MS" pitchFamily="66" charset="0"/>
              </a:rPr>
              <a:t> behaviour or NACH is blocked.’</a:t>
            </a:r>
          </a:p>
          <a:p>
            <a:pPr algn="ctr">
              <a:buFontTx/>
              <a:buChar char="-"/>
            </a:pPr>
            <a:r>
              <a:rPr lang="en-GB" sz="1400">
                <a:latin typeface="Comic Sans MS" pitchFamily="66" charset="0"/>
              </a:rPr>
              <a:t>It is instinctive to fulfil the need</a:t>
            </a:r>
          </a:p>
          <a:p>
            <a:pPr algn="ctr"/>
            <a:r>
              <a:rPr lang="en-GB" sz="1400">
                <a:latin typeface="Comic Sans MS" pitchFamily="66" charset="0"/>
              </a:rPr>
              <a:t>to release frustration.</a:t>
            </a:r>
          </a:p>
          <a:p>
            <a:pPr algn="ctr"/>
            <a:r>
              <a:rPr lang="en-GB" sz="1400">
                <a:latin typeface="Comic Sans MS" pitchFamily="66" charset="0"/>
              </a:rPr>
              <a:t>- Instinct theory – aggression is the goal.</a:t>
            </a:r>
          </a:p>
          <a:p>
            <a:pPr algn="ctr"/>
            <a:r>
              <a:rPr lang="en-GB" sz="1400">
                <a:latin typeface="Comic Sans MS" pitchFamily="66" charset="0"/>
              </a:rPr>
              <a:t>- Aggression = successful = catharsis</a:t>
            </a:r>
          </a:p>
          <a:p>
            <a:pPr algn="ctr"/>
            <a:r>
              <a:rPr lang="en-GB" sz="1400">
                <a:latin typeface="Comic Sans MS" pitchFamily="66" charset="0"/>
              </a:rPr>
              <a:t>- Aggression = unsuccessful = more frustration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4572000" y="4221163"/>
            <a:ext cx="4392613" cy="2376487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400" b="1">
                <a:latin typeface="Comic Sans MS" pitchFamily="66" charset="0"/>
              </a:rPr>
              <a:t>AGGRESSION CUE HYPOTHESIS </a:t>
            </a:r>
          </a:p>
          <a:p>
            <a:pPr algn="ctr"/>
            <a:r>
              <a:rPr lang="en-GB" sz="1400" b="1">
                <a:latin typeface="Comic Sans MS" pitchFamily="66" charset="0"/>
              </a:rPr>
              <a:t>(BERKOWITZ, 1969) </a:t>
            </a:r>
          </a:p>
          <a:p>
            <a:pPr algn="ctr"/>
            <a:r>
              <a:rPr lang="en-GB" sz="1400" b="1">
                <a:latin typeface="Comic Sans MS" pitchFamily="66" charset="0"/>
              </a:rPr>
              <a:t>– INTERACTIONIST PERSPECTIVE</a:t>
            </a:r>
          </a:p>
          <a:p>
            <a:pPr algn="ctr"/>
            <a:r>
              <a:rPr lang="en-GB" sz="1400">
                <a:latin typeface="Comic Sans MS" pitchFamily="66" charset="0"/>
              </a:rPr>
              <a:t>- Builds upon DOLLARD’S work.</a:t>
            </a:r>
          </a:p>
          <a:p>
            <a:pPr algn="ctr">
              <a:buFontTx/>
              <a:buChar char="-"/>
            </a:pPr>
            <a:r>
              <a:rPr lang="en-GB" sz="1400">
                <a:latin typeface="Comic Sans MS" pitchFamily="66" charset="0"/>
              </a:rPr>
              <a:t>Frustration leads to an increase in arousal which,</a:t>
            </a:r>
          </a:p>
          <a:p>
            <a:pPr algn="ctr"/>
            <a:r>
              <a:rPr lang="en-GB" sz="1400">
                <a:latin typeface="Comic Sans MS" pitchFamily="66" charset="0"/>
              </a:rPr>
              <a:t>in some situations will result in aggression. </a:t>
            </a:r>
          </a:p>
          <a:p>
            <a:pPr algn="ctr">
              <a:buFontTx/>
              <a:buChar char="-"/>
            </a:pPr>
            <a:r>
              <a:rPr lang="en-GB" sz="1400">
                <a:latin typeface="Comic Sans MS" pitchFamily="66" charset="0"/>
              </a:rPr>
              <a:t>Cues = baseball bats, violent acts being witnessed,</a:t>
            </a:r>
          </a:p>
          <a:p>
            <a:pPr algn="ctr"/>
            <a:r>
              <a:rPr lang="en-GB" sz="1400">
                <a:latin typeface="Comic Sans MS" pitchFamily="66" charset="0"/>
              </a:rPr>
              <a:t>nature of the game will trigger aggression if </a:t>
            </a:r>
          </a:p>
          <a:p>
            <a:pPr algn="ctr"/>
            <a:r>
              <a:rPr lang="en-GB" sz="1400">
                <a:latin typeface="Comic Sans MS" pitchFamily="66" charset="0"/>
              </a:rPr>
              <a:t>arousal is high. </a:t>
            </a:r>
          </a:p>
          <a:p>
            <a:pPr algn="ctr">
              <a:buFontTx/>
              <a:buChar char="-"/>
            </a:pPr>
            <a:r>
              <a:rPr lang="en-GB" sz="1400">
                <a:latin typeface="Comic Sans MS" pitchFamily="66" charset="0"/>
              </a:rPr>
              <a:t>Best players have the ability/temperament</a:t>
            </a:r>
          </a:p>
          <a:p>
            <a:pPr algn="ctr"/>
            <a:r>
              <a:rPr lang="en-GB" sz="1400">
                <a:latin typeface="Comic Sans MS" pitchFamily="66" charset="0"/>
              </a:rPr>
              <a:t>to control frustration and arousal.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u="sng" dirty="0">
                <a:solidFill>
                  <a:srgbClr val="7B9899"/>
                </a:solidFill>
              </a:rPr>
              <a:t>Practical application of aggression theories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Watch the video clips and use each of the theories to explain </a:t>
            </a:r>
            <a:r>
              <a:rPr lang="en-GB" dirty="0">
                <a:hlinkClick r:id="rId2"/>
              </a:rPr>
              <a:t>Water Boy</a:t>
            </a:r>
            <a:r>
              <a:rPr lang="en-GB" altLang="en-US" dirty="0">
                <a:hlinkClick r:id="rId2"/>
              </a:rPr>
              <a:t>’</a:t>
            </a:r>
            <a:r>
              <a:rPr lang="en-GB" dirty="0">
                <a:hlinkClick r:id="rId2"/>
              </a:rPr>
              <a:t>s</a:t>
            </a:r>
            <a:r>
              <a:rPr lang="en-GB" altLang="ja-JP" dirty="0">
                <a:hlinkClick r:id="rId2"/>
              </a:rPr>
              <a:t> </a:t>
            </a:r>
            <a:r>
              <a:rPr lang="en-GB" altLang="ja-JP" dirty="0"/>
              <a:t>aggressive behaviour.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078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>
                <a:solidFill>
                  <a:srgbClr val="7B9899"/>
                </a:solidFill>
              </a:rPr>
              <a:t>Analysis of Happy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3200" dirty="0"/>
              <a:t>Instinct theory?</a:t>
            </a:r>
          </a:p>
          <a:p>
            <a:pPr eaLnBrk="1" hangingPunct="1"/>
            <a:r>
              <a:rPr lang="en-GB" sz="3200" dirty="0"/>
              <a:t>Frustration – aggression theory?</a:t>
            </a:r>
          </a:p>
          <a:p>
            <a:pPr eaLnBrk="1" hangingPunct="1"/>
            <a:r>
              <a:rPr lang="en-GB" sz="3200" dirty="0"/>
              <a:t>Social Learning theory?</a:t>
            </a:r>
          </a:p>
          <a:p>
            <a:pPr eaLnBrk="1" hangingPunct="1"/>
            <a:r>
              <a:rPr lang="en-GB" sz="3200" dirty="0"/>
              <a:t>Aggressive cue theory</a:t>
            </a:r>
            <a:r>
              <a:rPr lang="en-GB" sz="3200" dirty="0" smtClean="0"/>
              <a:t>?</a:t>
            </a:r>
          </a:p>
          <a:p>
            <a:pPr eaLnBrk="1" hangingPunct="1"/>
            <a:endParaRPr lang="en-GB" sz="3200" dirty="0" smtClean="0"/>
          </a:p>
          <a:p>
            <a:pPr marL="0" indent="0" eaLnBrk="1" hangingPunct="1">
              <a:buNone/>
            </a:pPr>
            <a:endParaRPr lang="en-GB" sz="3200" dirty="0"/>
          </a:p>
          <a:p>
            <a:pPr eaLnBrk="1" hangingPunct="1"/>
            <a:r>
              <a:rPr lang="en-GB" sz="1600" dirty="0"/>
              <a:t>http://www.youtube.com/watch?v=8qaAKxJp0EM&amp;list=PLAFCC5ED68095D84F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967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GB" i="1" smtClean="0">
                <a:solidFill>
                  <a:srgbClr val="7B9899"/>
                </a:solidFill>
              </a:rPr>
              <a:t>Can we identify aggressive people?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Monotype Sorts" charset="2"/>
              <a:buNone/>
            </a:pPr>
            <a:r>
              <a:rPr lang="en-GB" sz="2400" smtClean="0"/>
              <a:t>People high in trait anger are more likely to become highly</a:t>
            </a:r>
          </a:p>
          <a:p>
            <a:pPr eaLnBrk="1" hangingPunct="1">
              <a:spcBef>
                <a:spcPct val="0"/>
              </a:spcBef>
              <a:buFont typeface="Monotype Sorts" charset="2"/>
              <a:buNone/>
            </a:pPr>
            <a:r>
              <a:rPr lang="en-GB" sz="2400" smtClean="0"/>
              <a:t>aroused and angry when they are losing than those low in trait anger</a:t>
            </a:r>
          </a:p>
          <a:p>
            <a:pPr eaLnBrk="1" hangingPunct="1">
              <a:spcBef>
                <a:spcPct val="0"/>
              </a:spcBef>
              <a:buFont typeface="Monotype Sorts" charset="2"/>
              <a:buNone/>
            </a:pPr>
            <a:endParaRPr lang="en-GB" sz="2400" smtClean="0"/>
          </a:p>
          <a:p>
            <a:pPr eaLnBrk="1" hangingPunct="1">
              <a:spcBef>
                <a:spcPct val="0"/>
              </a:spcBef>
              <a:buFont typeface="Monotype Sorts" charset="2"/>
              <a:buNone/>
            </a:pPr>
            <a:r>
              <a:rPr lang="en-GB" sz="2400" smtClean="0"/>
              <a:t>People who have a previously watched or had aggressive </a:t>
            </a:r>
          </a:p>
          <a:p>
            <a:pPr eaLnBrk="1" hangingPunct="1">
              <a:spcBef>
                <a:spcPct val="0"/>
              </a:spcBef>
              <a:buFont typeface="Monotype Sorts" charset="2"/>
              <a:buNone/>
            </a:pPr>
            <a:r>
              <a:rPr lang="en-GB" sz="2400" smtClean="0"/>
              <a:t>behaviour positively reinforced are more likely to be </a:t>
            </a:r>
          </a:p>
          <a:p>
            <a:pPr eaLnBrk="1" hangingPunct="1">
              <a:spcBef>
                <a:spcPct val="0"/>
              </a:spcBef>
              <a:buFont typeface="Monotype Sorts" charset="2"/>
              <a:buNone/>
            </a:pPr>
            <a:r>
              <a:rPr lang="en-GB" sz="2400" smtClean="0"/>
              <a:t>aggressive than people where aggression was negatively </a:t>
            </a:r>
          </a:p>
          <a:p>
            <a:pPr eaLnBrk="1" hangingPunct="1">
              <a:spcBef>
                <a:spcPct val="0"/>
              </a:spcBef>
              <a:buFont typeface="Monotype Sorts" charset="2"/>
              <a:buNone/>
            </a:pPr>
            <a:r>
              <a:rPr lang="en-GB" sz="2400" smtClean="0"/>
              <a:t>reinforced</a:t>
            </a:r>
          </a:p>
          <a:p>
            <a:pPr eaLnBrk="1" hangingPunct="1">
              <a:spcBef>
                <a:spcPct val="0"/>
              </a:spcBef>
              <a:buFont typeface="Monotype Sorts" charset="2"/>
              <a:buNone/>
            </a:pPr>
            <a:endParaRPr lang="en-GB" sz="2400" smtClean="0"/>
          </a:p>
          <a:p>
            <a:pPr eaLnBrk="1" hangingPunct="1">
              <a:spcBef>
                <a:spcPct val="0"/>
              </a:spcBef>
              <a:buFont typeface="Monotype Sorts" charset="2"/>
              <a:buNone/>
            </a:pPr>
            <a:endParaRPr lang="en-GB" sz="2400" b="1" i="1" smtClean="0"/>
          </a:p>
          <a:p>
            <a:pPr eaLnBrk="1" hangingPunct="1">
              <a:spcBef>
                <a:spcPct val="0"/>
              </a:spcBef>
              <a:buFont typeface="Monotype Sorts" charset="2"/>
              <a:buNone/>
            </a:pPr>
            <a:endParaRPr lang="en-GB" sz="2400" b="1" i="1" smtClean="0"/>
          </a:p>
        </p:txBody>
      </p:sp>
    </p:spTree>
    <p:extLst>
      <p:ext uri="{BB962C8B-B14F-4D97-AF65-F5344CB8AC3E}">
        <p14:creationId xmlns:p14="http://schemas.microsoft.com/office/powerpoint/2010/main" val="546237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GB" i="1" smtClean="0">
                <a:solidFill>
                  <a:srgbClr val="7B9899"/>
                </a:solidFill>
              </a:rPr>
              <a:t>How can we eliminate aggression?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43000" y="15240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GB" sz="2400" dirty="0" smtClean="0">
                <a:ea typeface="+mn-ea"/>
                <a:cs typeface="+mn-cs"/>
              </a:rPr>
              <a:t>Negative reinforcement from the media.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GB" sz="2400" dirty="0" smtClean="0">
                <a:ea typeface="+mn-ea"/>
                <a:cs typeface="+mn-cs"/>
              </a:rPr>
              <a:t>Positive reinforcement of skilful, non-aggressive players (e.g. fair play awards).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GB" sz="2400" dirty="0" smtClean="0">
                <a:ea typeface="+mn-ea"/>
                <a:cs typeface="+mn-cs"/>
              </a:rPr>
              <a:t>Psychological support and guidance.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GB" sz="2400" dirty="0" smtClean="0">
                <a:ea typeface="+mn-ea"/>
                <a:cs typeface="+mn-cs"/>
              </a:rPr>
              <a:t>Professional officiating (as in the NFL).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GB" sz="2400" dirty="0" smtClean="0">
                <a:ea typeface="+mn-ea"/>
                <a:cs typeface="+mn-cs"/>
              </a:rPr>
              <a:t>Clear differentiation of aggression and assertiveness.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GB" sz="2400" dirty="0" smtClean="0">
                <a:ea typeface="+mn-ea"/>
                <a:cs typeface="Times New Roman" charset="0"/>
              </a:rPr>
              <a:t>Severe punishments for aggressive behaviour.</a:t>
            </a:r>
            <a:endParaRPr lang="en-GB" sz="2400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GB" sz="2400" dirty="0" smtClean="0">
                <a:ea typeface="+mn-ea"/>
                <a:cs typeface="+mn-cs"/>
              </a:rPr>
              <a:t>Governing bodies and law courts should punish offenders.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GB" sz="2400" dirty="0" smtClean="0">
                <a:ea typeface="+mn-ea"/>
                <a:cs typeface="+mn-cs"/>
              </a:rPr>
              <a:t>Society (esp. schools) should highlight non-aggressive morals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GB" sz="2400" dirty="0" smtClean="0">
                <a:ea typeface="+mn-ea"/>
                <a:cs typeface="+mn-cs"/>
              </a:rPr>
              <a:t>Teach athletes to control aggressive tendencies (relaxation, thought stopping etc.)</a:t>
            </a:r>
          </a:p>
        </p:txBody>
      </p:sp>
    </p:spTree>
    <p:extLst>
      <p:ext uri="{BB962C8B-B14F-4D97-AF65-F5344CB8AC3E}">
        <p14:creationId xmlns:p14="http://schemas.microsoft.com/office/powerpoint/2010/main" val="32521866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charset="0"/>
              </a:rPr>
              <a:t>Managing aggressive performers</a:t>
            </a:r>
            <a:endParaRPr lang="en-US" dirty="0">
              <a:ea typeface="ＭＳ Ｐゴシック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2565760"/>
        </p:xfrm>
        <a:graphic>
          <a:graphicData uri="http://schemas.openxmlformats.org/drawingml/2006/table">
            <a:tbl>
              <a:tblPr/>
              <a:tblGrid>
                <a:gridCol w="2125663"/>
                <a:gridCol w="2127250"/>
                <a:gridCol w="2125662"/>
                <a:gridCol w="2125663"/>
              </a:tblGrid>
              <a:tr h="914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Strategy 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Individual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’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s actions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Coach / manager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’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s actions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Governing body actions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399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Punish aggressive behaviour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MS PGothic" pitchFamily="34" charset="-128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MS PGothic" pitchFamily="34" charset="-128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MS PGothic" pitchFamily="34" charset="-128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6399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Avoid aggressive situations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MS PGothic" pitchFamily="34" charset="-128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MS PGothic" pitchFamily="34" charset="-128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MS PGothic" pitchFamily="34" charset="-128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MS PGothic" pitchFamily="34" charset="-128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MS PGothic" pitchFamily="34" charset="-128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MS PGothic" pitchFamily="34" charset="-128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MS PGothic" pitchFamily="34" charset="-128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5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Eliminating aggressive tendencies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Coach positively reinforces non-aggressive behaviour</a:t>
            </a:r>
          </a:p>
          <a:p>
            <a:r>
              <a:rPr lang="en-GB"/>
              <a:t>Coach negatively reinforces aggressive behaviour.</a:t>
            </a:r>
          </a:p>
          <a:p>
            <a:r>
              <a:rPr lang="en-GB"/>
              <a:t>Punish aggressive play.</a:t>
            </a:r>
          </a:p>
          <a:p>
            <a:r>
              <a:rPr lang="en-GB"/>
              <a:t>Withdraw potentially violent player from situation.</a:t>
            </a:r>
          </a:p>
          <a:p>
            <a:r>
              <a:rPr lang="en-GB"/>
              <a:t>Change athlete’s perception of situation.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Eliminating aggressive tendencies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Stress performance rather than outcome goals.</a:t>
            </a:r>
          </a:p>
          <a:p>
            <a:pPr>
              <a:lnSpc>
                <a:spcPct val="90000"/>
              </a:lnSpc>
            </a:pPr>
            <a:r>
              <a:rPr lang="en-GB"/>
              <a:t>Emphasise non-aggressive role models.</a:t>
            </a:r>
          </a:p>
          <a:p>
            <a:pPr>
              <a:lnSpc>
                <a:spcPct val="90000"/>
              </a:lnSpc>
            </a:pPr>
            <a:r>
              <a:rPr lang="en-GB"/>
              <a:t>Attribute success to skilfulness rather than intimidation</a:t>
            </a:r>
          </a:p>
          <a:p>
            <a:pPr>
              <a:lnSpc>
                <a:spcPct val="90000"/>
              </a:lnSpc>
            </a:pPr>
            <a:r>
              <a:rPr lang="en-GB"/>
              <a:t>Lower arousal / anxiety / stress </a:t>
            </a:r>
          </a:p>
          <a:p>
            <a:pPr>
              <a:lnSpc>
                <a:spcPct val="90000"/>
              </a:lnSpc>
            </a:pPr>
            <a:r>
              <a:rPr lang="en-GB"/>
              <a:t>Use cognitive strategies such as rational thinking and imagery to prevent aggressive behaviour.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Preventing Aggression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 coach might use the following tactics to prevent aggression:</a:t>
            </a:r>
          </a:p>
          <a:p>
            <a:r>
              <a:rPr lang="en-GB" sz="2100"/>
              <a:t>Do not reinforce aggressive acts in training</a:t>
            </a:r>
          </a:p>
          <a:p>
            <a:r>
              <a:rPr lang="en-GB" sz="2100"/>
              <a:t>Punish aggression with fines</a:t>
            </a:r>
          </a:p>
          <a:p>
            <a:r>
              <a:rPr lang="en-GB" sz="2100"/>
              <a:t>Substitute an aggressive player or remove him from the situation </a:t>
            </a:r>
          </a:p>
          <a:p>
            <a:r>
              <a:rPr lang="en-GB" sz="2100"/>
              <a:t>Reinforce non-aggression, eg. Give a fair play award</a:t>
            </a:r>
          </a:p>
          <a:p>
            <a:r>
              <a:rPr lang="en-GB" sz="2100"/>
              <a:t>Promote peer-group pressure within the team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Defining Aggression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difficulty with defining aggression is shown below</a:t>
            </a:r>
          </a:p>
        </p:txBody>
      </p:sp>
      <p:sp>
        <p:nvSpPr>
          <p:cNvPr id="55300" name="Oval 4"/>
          <p:cNvSpPr>
            <a:spLocks noChangeArrowheads="1"/>
          </p:cNvSpPr>
          <p:nvPr/>
        </p:nvSpPr>
        <p:spPr bwMode="auto">
          <a:xfrm>
            <a:off x="2895600" y="3276600"/>
            <a:ext cx="2514600" cy="2590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4648200" y="3276600"/>
            <a:ext cx="2362200" cy="2590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5562600" y="4343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Arial Narrow" pitchFamily="34" charset="0"/>
              </a:rPr>
              <a:t>Assertion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2895600" y="4343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Arial Narrow" pitchFamily="34" charset="0"/>
              </a:rPr>
              <a:t>Aggression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4800600" y="4267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Arial Narrow" pitchFamily="34" charset="0"/>
              </a:rPr>
              <a:t>?</a:t>
            </a:r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3505200" y="3048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 flipH="1">
            <a:off x="3352800" y="61722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4038600" y="259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Arial Narrow" pitchFamily="34" charset="0"/>
              </a:rPr>
              <a:t>Increasing control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3657600" y="61722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Arial Narrow" pitchFamily="34" charset="0"/>
              </a:rPr>
              <a:t>Increasing frustration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Preventing Aggression cont..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Use mental rehearsal or relaxation to lower arousal</a:t>
            </a:r>
          </a:p>
          <a:p>
            <a:r>
              <a:rPr lang="en-GB"/>
              <a:t>Point out responsibilities to the team</a:t>
            </a:r>
          </a:p>
          <a:p>
            <a:r>
              <a:rPr lang="en-GB"/>
              <a:t>Point out non-aggressive role-models</a:t>
            </a:r>
          </a:p>
          <a:p>
            <a:r>
              <a:rPr lang="en-GB"/>
              <a:t>Set non-aggressive goals</a:t>
            </a:r>
          </a:p>
          <a:p>
            <a:r>
              <a:rPr lang="en-GB"/>
              <a:t>Channel aggression into assertion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Socially acceptable?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definitions imply that it isn’t, but then why should we justify actions such as tackling in rugby and punches in boxing?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Baron’s 3 categories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Hostile (reactive) aggression</a:t>
            </a:r>
          </a:p>
          <a:p>
            <a:r>
              <a:rPr lang="en-GB"/>
              <a:t>Instrumental (channelled) aggression</a:t>
            </a:r>
          </a:p>
          <a:p>
            <a:r>
              <a:rPr lang="en-GB"/>
              <a:t>Assertive behaviour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Hostile (reactive) aggression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Prime motive is to harm an opponent outside of the rules of the sport.</a:t>
            </a:r>
          </a:p>
          <a:p>
            <a:r>
              <a:rPr lang="en-GB"/>
              <a:t>Dysfunctional</a:t>
            </a:r>
          </a:p>
          <a:p>
            <a:r>
              <a:rPr lang="en-GB"/>
              <a:t>Hostile aggression involves anger.</a:t>
            </a:r>
          </a:p>
          <a:p>
            <a:r>
              <a:rPr lang="en-GB"/>
              <a:t>“Hostile destructiveness”.</a:t>
            </a:r>
          </a:p>
          <a:p>
            <a:endParaRPr lang="en-GB"/>
          </a:p>
          <a:p>
            <a:endParaRPr lang="en-US"/>
          </a:p>
        </p:txBody>
      </p:sp>
      <p:pic>
        <p:nvPicPr>
          <p:cNvPr id="6149" name="Picture 5" descr="eric_cantona_183290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4437063"/>
            <a:ext cx="2232025" cy="1677987"/>
          </a:xfrm>
          <a:prstGeom prst="rect">
            <a:avLst/>
          </a:prstGeom>
          <a:noFill/>
        </p:spPr>
      </p:pic>
      <p:pic>
        <p:nvPicPr>
          <p:cNvPr id="6151" name="Picture 7" descr="tysonholyjun97_pic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29338" y="4149725"/>
            <a:ext cx="1947862" cy="2087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Instrumental (channelled) aggression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An aggressive action that is within the rules.</a:t>
            </a:r>
          </a:p>
          <a:p>
            <a:r>
              <a:rPr lang="en-GB"/>
              <a:t>Prime motive is to execute skill successfully, but to also inflict pain on opponent.</a:t>
            </a:r>
          </a:p>
          <a:p>
            <a:r>
              <a:rPr lang="en-GB"/>
              <a:t>E.g. hard tackle in rugby and punch in boxing.</a:t>
            </a:r>
          </a:p>
          <a:p>
            <a:endParaRPr lang="en-US"/>
          </a:p>
        </p:txBody>
      </p:sp>
      <p:pic>
        <p:nvPicPr>
          <p:cNvPr id="7173" name="Picture 5" descr="mike-tys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3789363"/>
            <a:ext cx="2087562" cy="1704975"/>
          </a:xfrm>
          <a:prstGeom prst="rect">
            <a:avLst/>
          </a:prstGeom>
          <a:noFill/>
        </p:spPr>
      </p:pic>
      <p:pic>
        <p:nvPicPr>
          <p:cNvPr id="7175" name="Picture 7" descr="TackleLiveseyGetty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975" y="4005263"/>
            <a:ext cx="2087563" cy="1431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Assertive behaviour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 attempt to harm and strictly within rules of the game.</a:t>
            </a:r>
          </a:p>
          <a:p>
            <a:r>
              <a:rPr lang="en-GB" dirty="0"/>
              <a:t>Robust but functional play.</a:t>
            </a:r>
          </a:p>
          <a:p>
            <a:r>
              <a:rPr lang="en-GB" dirty="0"/>
              <a:t>E.g. tough tackle in football without going over the top; driving through a crowd of players in basketball.</a:t>
            </a:r>
            <a:endParaRPr lang="en-US" dirty="0"/>
          </a:p>
        </p:txBody>
      </p:sp>
      <p:pic>
        <p:nvPicPr>
          <p:cNvPr id="8197" name="Picture 5" descr="120575500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797425"/>
            <a:ext cx="2232025" cy="1598613"/>
          </a:xfrm>
          <a:prstGeom prst="rect">
            <a:avLst/>
          </a:prstGeom>
          <a:noFill/>
        </p:spPr>
      </p:pic>
      <p:pic>
        <p:nvPicPr>
          <p:cNvPr id="8199" name="Picture 7" descr="340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97213" y="4797425"/>
            <a:ext cx="3238500" cy="18669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0366" y="4661365"/>
            <a:ext cx="2387743" cy="1870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ea typeface="ＭＳ Ｐゴシック" charset="0"/>
              </a:rPr>
              <a:t>Types of Aggression</a:t>
            </a:r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2627313" y="1196975"/>
            <a:ext cx="3529012" cy="30956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defRPr/>
            </a:pPr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348038" y="1412875"/>
            <a:ext cx="2128837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600" b="1" smtClean="0"/>
              <a:t>Assertive behaviour</a:t>
            </a:r>
          </a:p>
          <a:p>
            <a:pPr>
              <a:defRPr/>
            </a:pPr>
            <a:r>
              <a:rPr lang="en-US" sz="1600" smtClean="0"/>
              <a:t>1. No intent to harm</a:t>
            </a:r>
          </a:p>
          <a:p>
            <a:pPr>
              <a:defRPr/>
            </a:pPr>
            <a:r>
              <a:rPr lang="en-US" sz="1600" smtClean="0"/>
              <a:t>2. Legitimate force</a:t>
            </a:r>
          </a:p>
          <a:p>
            <a:pPr>
              <a:defRPr/>
            </a:pPr>
            <a:r>
              <a:rPr lang="en-US" sz="1600" smtClean="0"/>
              <a:t>3. Unusual effort and </a:t>
            </a:r>
          </a:p>
          <a:p>
            <a:pPr>
              <a:defRPr/>
            </a:pPr>
            <a:r>
              <a:rPr lang="en-US" sz="1600" smtClean="0"/>
              <a:t>energy expenditure</a:t>
            </a:r>
          </a:p>
          <a:p>
            <a:pPr>
              <a:defRPr/>
            </a:pPr>
            <a:endParaRPr lang="en-US" sz="1600" smtClean="0"/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3995738" y="3141663"/>
            <a:ext cx="3529012" cy="30956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defRPr/>
            </a:pPr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7" name="Oval 7"/>
          <p:cNvSpPr>
            <a:spLocks noChangeArrowheads="1"/>
          </p:cNvSpPr>
          <p:nvPr/>
        </p:nvSpPr>
        <p:spPr bwMode="auto">
          <a:xfrm>
            <a:off x="1331913" y="3141663"/>
            <a:ext cx="3529012" cy="30956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defRPr/>
            </a:pPr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1619250" y="4292600"/>
            <a:ext cx="212883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600" b="1" smtClean="0"/>
              <a:t>Hostile aggression</a:t>
            </a:r>
          </a:p>
          <a:p>
            <a:pPr>
              <a:defRPr/>
            </a:pPr>
            <a:r>
              <a:rPr lang="en-US" sz="1600" smtClean="0"/>
              <a:t>1. Intent to harm</a:t>
            </a:r>
          </a:p>
          <a:p>
            <a:pPr>
              <a:defRPr/>
            </a:pPr>
            <a:r>
              <a:rPr lang="en-US" sz="1600" smtClean="0"/>
              <a:t>2. Goal to harm</a:t>
            </a:r>
          </a:p>
          <a:p>
            <a:pPr>
              <a:defRPr/>
            </a:pPr>
            <a:r>
              <a:rPr lang="en-US" sz="1600" smtClean="0"/>
              <a:t>3. Unusual effort and </a:t>
            </a:r>
          </a:p>
          <a:p>
            <a:pPr>
              <a:defRPr/>
            </a:pPr>
            <a:r>
              <a:rPr lang="en-US" sz="1600" smtClean="0"/>
              <a:t>energy expenditure</a:t>
            </a:r>
          </a:p>
          <a:p>
            <a:pPr>
              <a:defRPr/>
            </a:pPr>
            <a:endParaRPr lang="en-US" sz="1600" smtClean="0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5508625" y="4221163"/>
            <a:ext cx="1668463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600" b="1" smtClean="0"/>
              <a:t>Instrumental</a:t>
            </a:r>
          </a:p>
          <a:p>
            <a:pPr>
              <a:defRPr/>
            </a:pPr>
            <a:r>
              <a:rPr lang="en-US" sz="1600" b="1" smtClean="0"/>
              <a:t>aggression</a:t>
            </a:r>
          </a:p>
          <a:p>
            <a:pPr>
              <a:defRPr/>
            </a:pPr>
            <a:r>
              <a:rPr lang="en-US" sz="1600" smtClean="0"/>
              <a:t>1. Intent to harm</a:t>
            </a:r>
          </a:p>
          <a:p>
            <a:pPr>
              <a:defRPr/>
            </a:pPr>
            <a:r>
              <a:rPr lang="en-US" sz="1600" smtClean="0"/>
              <a:t>2. Goal to win</a:t>
            </a:r>
          </a:p>
          <a:p>
            <a:pPr>
              <a:defRPr/>
            </a:pPr>
            <a:r>
              <a:rPr lang="en-US" sz="1600" smtClean="0"/>
              <a:t>3. No anger</a:t>
            </a:r>
          </a:p>
          <a:p>
            <a:pPr>
              <a:defRPr/>
            </a:pPr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224741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215</TotalTime>
  <Words>1409</Words>
  <Application>Microsoft Office PowerPoint</Application>
  <PresentationFormat>On-screen Show (4:3)</PresentationFormat>
  <Paragraphs>227</Paragraphs>
  <Slides>30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Network</vt:lpstr>
      <vt:lpstr>Aggression in sport</vt:lpstr>
      <vt:lpstr>Definition</vt:lpstr>
      <vt:lpstr>Defining Aggression</vt:lpstr>
      <vt:lpstr>Socially acceptable?</vt:lpstr>
      <vt:lpstr>Baron’s 3 categories</vt:lpstr>
      <vt:lpstr>Hostile (reactive) aggression</vt:lpstr>
      <vt:lpstr>Instrumental (channelled) aggression</vt:lpstr>
      <vt:lpstr>Assertive behaviour</vt:lpstr>
      <vt:lpstr>Types of Aggression</vt:lpstr>
      <vt:lpstr>Which of these are aggressive behaviours?</vt:lpstr>
      <vt:lpstr>.......continued</vt:lpstr>
      <vt:lpstr>Task</vt:lpstr>
      <vt:lpstr>Antecedents of aggression</vt:lpstr>
      <vt:lpstr>Theories of aggression</vt:lpstr>
      <vt:lpstr>Instinct theory</vt:lpstr>
      <vt:lpstr>Social Learning Theory</vt:lpstr>
      <vt:lpstr>Frustration-Aggression Hypothesis</vt:lpstr>
      <vt:lpstr>Frustration aggression hypothesis</vt:lpstr>
      <vt:lpstr>Aggression cue hypothesis</vt:lpstr>
      <vt:lpstr>Aggression cue hypothesis</vt:lpstr>
      <vt:lpstr>Theories of Aggression</vt:lpstr>
      <vt:lpstr>Practical application of aggression theories</vt:lpstr>
      <vt:lpstr>Analysis of Happy</vt:lpstr>
      <vt:lpstr>Can we identify aggressive people?</vt:lpstr>
      <vt:lpstr>How can we eliminate aggression? </vt:lpstr>
      <vt:lpstr>Managing aggressive performers</vt:lpstr>
      <vt:lpstr>Eliminating aggressive tendencies</vt:lpstr>
      <vt:lpstr>Eliminating aggressive tendencies</vt:lpstr>
      <vt:lpstr>Preventing Aggression</vt:lpstr>
      <vt:lpstr>Preventing Aggression cont..</vt:lpstr>
    </vt:vector>
  </TitlesOfParts>
  <Company>Bosworth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A2 Sport Psychology</dc:title>
  <dc:creator>Ben Smith</dc:creator>
  <cp:lastModifiedBy>Nicola Wilkins</cp:lastModifiedBy>
  <cp:revision>40</cp:revision>
  <dcterms:created xsi:type="dcterms:W3CDTF">2006-12-11T16:56:09Z</dcterms:created>
  <dcterms:modified xsi:type="dcterms:W3CDTF">2014-04-28T21:35:12Z</dcterms:modified>
</cp:coreProperties>
</file>