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5738-0A93-4173-8404-5FAED53E325A}" type="datetimeFigureOut">
              <a:rPr lang="en-GB" smtClean="0"/>
              <a:t>24/04/2012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5EF9-613D-4442-80BE-7A9F9E8DDC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5738-0A93-4173-8404-5FAED53E325A}" type="datetimeFigureOut">
              <a:rPr lang="en-GB" smtClean="0"/>
              <a:t>24/04/2012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5EF9-613D-4442-80BE-7A9F9E8DDC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5738-0A93-4173-8404-5FAED53E325A}" type="datetimeFigureOut">
              <a:rPr lang="en-GB" smtClean="0"/>
              <a:t>24/04/2012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5EF9-613D-4442-80BE-7A9F9E8DDC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5738-0A93-4173-8404-5FAED53E325A}" type="datetimeFigureOut">
              <a:rPr lang="en-GB" smtClean="0"/>
              <a:t>24/04/2012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5EF9-613D-4442-80BE-7A9F9E8DDC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5738-0A93-4173-8404-5FAED53E325A}" type="datetimeFigureOut">
              <a:rPr lang="en-GB" smtClean="0"/>
              <a:t>24/04/2012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5EF9-613D-4442-80BE-7A9F9E8DDC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5738-0A93-4173-8404-5FAED53E325A}" type="datetimeFigureOut">
              <a:rPr lang="en-GB" smtClean="0"/>
              <a:t>24/04/2012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5EF9-613D-4442-80BE-7A9F9E8DDC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5738-0A93-4173-8404-5FAED53E325A}" type="datetimeFigureOut">
              <a:rPr lang="en-GB" smtClean="0"/>
              <a:t>24/04/2012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5EF9-613D-4442-80BE-7A9F9E8DDC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5738-0A93-4173-8404-5FAED53E325A}" type="datetimeFigureOut">
              <a:rPr lang="en-GB" smtClean="0"/>
              <a:t>24/04/2012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5EF9-613D-4442-80BE-7A9F9E8DDC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5738-0A93-4173-8404-5FAED53E325A}" type="datetimeFigureOut">
              <a:rPr lang="en-GB" smtClean="0"/>
              <a:t>24/04/2012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5EF9-613D-4442-80BE-7A9F9E8DDC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5738-0A93-4173-8404-5FAED53E325A}" type="datetimeFigureOut">
              <a:rPr lang="en-GB" smtClean="0"/>
              <a:t>24/04/2012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5EF9-613D-4442-80BE-7A9F9E8DDC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5738-0A93-4173-8404-5FAED53E325A}" type="datetimeFigureOut">
              <a:rPr lang="en-GB" smtClean="0"/>
              <a:t>24/04/2012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5EF9-613D-4442-80BE-7A9F9E8DDC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D5738-0A93-4173-8404-5FAED53E325A}" type="datetimeFigureOut">
              <a:rPr lang="en-GB" smtClean="0"/>
              <a:t>24/04/2012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E5EF9-613D-4442-80BE-7A9F9E8DDC3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A2 Revision</a:t>
            </a:r>
            <a:endParaRPr lang="en-GB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World Games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Why seek excellence?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3629025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en-GB"/>
              <a:t>Individual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557338"/>
            <a:ext cx="4038600" cy="3989387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en-GB"/>
              <a:t>Society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68313" y="2205038"/>
            <a:ext cx="3960812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/>
              <a:t>Challenge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68313" y="2636838"/>
            <a:ext cx="403225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/>
              <a:t>Society encourages excellence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68313" y="3573463"/>
            <a:ext cx="4038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/>
              <a:t>Employment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68313" y="4149725"/>
            <a:ext cx="4038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/>
              <a:t>Self-esteem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468313" y="4652963"/>
            <a:ext cx="40386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/>
              <a:t>Role models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4643438" y="2276475"/>
            <a:ext cx="4038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/>
              <a:t>National pride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4643438" y="2781300"/>
            <a:ext cx="4038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/>
              <a:t>Reduces crime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4643438" y="3284538"/>
            <a:ext cx="4038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/>
              <a:t>Big money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4643438" y="3789363"/>
            <a:ext cx="4038600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/>
              <a:t>Healthy – increase mass participation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4643438" y="4652963"/>
            <a:ext cx="4038600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/>
              <a:t>Limits to performance?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1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build="p"/>
      <p:bldP spid="11270" grpId="0" build="p"/>
      <p:bldP spid="11271" grpId="0" build="p"/>
      <p:bldP spid="11272" grpId="0" build="p"/>
      <p:bldP spid="11273" grpId="0" build="p"/>
      <p:bldP spid="11274" grpId="0" build="p"/>
      <p:bldP spid="11275" grpId="0" build="p"/>
      <p:bldP spid="11276" grpId="0" build="p"/>
      <p:bldP spid="11277" grpId="0" build="p"/>
      <p:bldP spid="1127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Not all good news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Elite sport for                                 – requires substantial </a:t>
            </a:r>
          </a:p>
          <a:p>
            <a:endParaRPr lang="en-GB"/>
          </a:p>
          <a:p>
            <a:r>
              <a:rPr lang="en-GB"/>
              <a:t>Loss of morality </a:t>
            </a:r>
          </a:p>
          <a:p>
            <a:endParaRPr lang="en-GB"/>
          </a:p>
          <a:p>
            <a:r>
              <a:rPr lang="en-GB"/>
              <a:t>Physical and psychological damage from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771800" y="2060848"/>
            <a:ext cx="424815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GB" sz="3200" dirty="0"/>
              <a:t>funding and resources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563889" y="3212976"/>
            <a:ext cx="324036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GB" sz="3200" dirty="0"/>
              <a:t>– sportsmanship – 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900113" y="5013325"/>
            <a:ext cx="5832475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GB" sz="3200"/>
              <a:t>over training and specialisation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131840" y="1556792"/>
            <a:ext cx="3240186" cy="5794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GB" sz="3200" dirty="0"/>
              <a:t>exclusive minority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900113" y="3789363"/>
            <a:ext cx="3959225" cy="5794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GB" sz="3200"/>
              <a:t>increased deviancy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3" grpId="0" animBg="1"/>
      <p:bldP spid="12294" grpId="0" animBg="1"/>
      <p:bldP spid="12295" grpId="0" animBg="1"/>
      <p:bldP spid="1229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/>
              <a:t>Qualities required for elite performer/performance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3989388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/>
              <a:t>Physical</a:t>
            </a:r>
          </a:p>
          <a:p>
            <a:r>
              <a:rPr lang="en-GB" sz="3200"/>
              <a:t> </a:t>
            </a:r>
          </a:p>
          <a:p>
            <a:r>
              <a:rPr lang="en-GB" sz="3200"/>
              <a:t> </a:t>
            </a:r>
          </a:p>
          <a:p>
            <a:r>
              <a:rPr lang="en-GB" sz="3200"/>
              <a:t> </a:t>
            </a:r>
          </a:p>
          <a:p>
            <a:r>
              <a:rPr lang="en-GB" sz="3200"/>
              <a:t> </a:t>
            </a:r>
          </a:p>
          <a:p>
            <a:r>
              <a:rPr lang="en-GB" sz="3200"/>
              <a:t> </a:t>
            </a:r>
          </a:p>
          <a:p>
            <a:pPr>
              <a:buFontTx/>
              <a:buNone/>
            </a:pPr>
            <a:endParaRPr lang="en-GB" sz="320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4068763"/>
          </a:xfrm>
          <a:noFill/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GB" sz="3200"/>
              <a:t>Psychological</a:t>
            </a:r>
          </a:p>
          <a:p>
            <a:r>
              <a:rPr lang="en-GB" sz="3200"/>
              <a:t> </a:t>
            </a:r>
          </a:p>
          <a:p>
            <a:r>
              <a:rPr lang="en-GB" sz="3200"/>
              <a:t> </a:t>
            </a:r>
          </a:p>
          <a:p>
            <a:r>
              <a:rPr lang="en-GB" sz="3200"/>
              <a:t> </a:t>
            </a:r>
          </a:p>
          <a:p>
            <a:r>
              <a:rPr lang="en-GB" sz="3200"/>
              <a:t> </a:t>
            </a:r>
          </a:p>
          <a:p>
            <a:r>
              <a:rPr lang="en-GB" sz="3200"/>
              <a:t> </a:t>
            </a:r>
          </a:p>
          <a:p>
            <a:r>
              <a:rPr lang="en-GB" sz="3200"/>
              <a:t> 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971550" y="2205038"/>
            <a:ext cx="2087563" cy="6492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3200"/>
              <a:t>Ability/skill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148263" y="2133600"/>
            <a:ext cx="2371725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Competitive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971550" y="2781300"/>
            <a:ext cx="1584325" cy="6492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3200"/>
              <a:t>Fitness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971550" y="3284538"/>
            <a:ext cx="2016125" cy="6492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3200"/>
              <a:t>Physique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971550" y="3860800"/>
            <a:ext cx="3311525" cy="6492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3200"/>
              <a:t>Muscle-fibre type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971550" y="4437063"/>
            <a:ext cx="3743325" cy="11525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3200"/>
              <a:t>Anatomical advantages - levers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5148263" y="2708275"/>
            <a:ext cx="2587625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Commitment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5148263" y="3284538"/>
            <a:ext cx="3452812" cy="604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Mental toughness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5148263" y="3860800"/>
            <a:ext cx="2084387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Motivation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5148263" y="4437063"/>
            <a:ext cx="2803525" cy="533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Single-minded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5148263" y="5013325"/>
            <a:ext cx="3092450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Make sacrifices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3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/>
      <p:bldP spid="13318" grpId="0" build="p"/>
      <p:bldP spid="13319" grpId="0" build="p"/>
      <p:bldP spid="13320" grpId="0" build="p"/>
      <p:bldP spid="13321" grpId="0" build="p"/>
      <p:bldP spid="13322" grpId="0" build="p"/>
      <p:bldP spid="13323" grpId="0" build="p"/>
      <p:bldP spid="13324" grpId="0" build="p"/>
      <p:bldP spid="13325" grpId="0" build="p"/>
      <p:bldP spid="13326" grpId="0" build="p"/>
      <p:bldP spid="1332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Identifying Talent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2950" cy="37004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GB" dirty="0"/>
              <a:t>Needs </a:t>
            </a:r>
          </a:p>
          <a:p>
            <a:pPr>
              <a:lnSpc>
                <a:spcPct val="80000"/>
              </a:lnSpc>
            </a:pPr>
            <a:r>
              <a:rPr lang="en-GB" dirty="0"/>
              <a:t>                             </a:t>
            </a:r>
            <a:r>
              <a:rPr lang="en-GB" dirty="0" smtClean="0"/>
              <a:t>             testing</a:t>
            </a:r>
            <a:endParaRPr lang="en-GB" dirty="0"/>
          </a:p>
          <a:p>
            <a:pPr>
              <a:lnSpc>
                <a:spcPct val="80000"/>
              </a:lnSpc>
            </a:pPr>
            <a:endParaRPr lang="en-GB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dirty="0"/>
              <a:t>But:</a:t>
            </a:r>
          </a:p>
          <a:p>
            <a:pPr>
              <a:lnSpc>
                <a:spcPct val="90000"/>
              </a:lnSpc>
            </a:pPr>
            <a:r>
              <a:rPr lang="en-GB" dirty="0"/>
              <a:t>Difficult to make tests           – especially </a:t>
            </a:r>
          </a:p>
          <a:p>
            <a:pPr>
              <a:lnSpc>
                <a:spcPct val="90000"/>
              </a:lnSpc>
            </a:pP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Training has                     </a:t>
            </a:r>
            <a:r>
              <a:rPr lang="en-GB" dirty="0" smtClean="0"/>
              <a:t>        </a:t>
            </a:r>
            <a:r>
              <a:rPr lang="en-GB" dirty="0"/>
              <a:t>on performance</a:t>
            </a:r>
          </a:p>
          <a:p>
            <a:pPr>
              <a:lnSpc>
                <a:spcPct val="90000"/>
              </a:lnSpc>
            </a:pPr>
            <a:r>
              <a:rPr lang="en-GB" dirty="0"/>
              <a:t>                           </a:t>
            </a:r>
            <a:r>
              <a:rPr lang="en-GB" dirty="0" smtClean="0"/>
              <a:t>       </a:t>
            </a:r>
            <a:r>
              <a:rPr lang="en-GB" dirty="0"/>
              <a:t>more important</a:t>
            </a:r>
          </a:p>
          <a:p>
            <a:pPr>
              <a:lnSpc>
                <a:spcPct val="90000"/>
              </a:lnSpc>
            </a:pPr>
            <a:endParaRPr lang="en-GB" dirty="0"/>
          </a:p>
          <a:p>
            <a:pPr>
              <a:lnSpc>
                <a:spcPct val="80000"/>
              </a:lnSpc>
            </a:pPr>
            <a:endParaRPr lang="en-GB" dirty="0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907704" y="1556792"/>
            <a:ext cx="5770563" cy="533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GB" sz="3200" dirty="0"/>
              <a:t>talent identification programme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755576" y="1988840"/>
            <a:ext cx="3960366" cy="533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GB" sz="3200" dirty="0"/>
              <a:t>Fitness / psychological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499992" y="3284984"/>
            <a:ext cx="1008235" cy="533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GB" sz="3200" dirty="0"/>
              <a:t>valid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899592" y="3861048"/>
            <a:ext cx="2674937" cy="533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GB" sz="3200" dirty="0"/>
              <a:t>psychological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2843808" y="4365104"/>
            <a:ext cx="2591990" cy="43222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GB" sz="3200" dirty="0"/>
              <a:t>limited effects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899592" y="4797152"/>
            <a:ext cx="3095823" cy="5032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GB" sz="3200"/>
              <a:t>Socio-economics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  <p:bldP spid="14342" grpId="0" animBg="1"/>
      <p:bldP spid="14343" grpId="0" animBg="1"/>
      <p:bldP spid="14344" grpId="0" animBg="1"/>
      <p:bldP spid="14345" grpId="0" animBg="1"/>
      <p:bldP spid="1434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Social factors affecting development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16113"/>
            <a:ext cx="4906963" cy="3557587"/>
          </a:xfrm>
          <a:solidFill>
            <a:srgbClr val="FFFF00"/>
          </a:solidFill>
        </p:spPr>
        <p:txBody>
          <a:bodyPr/>
          <a:lstStyle/>
          <a:p>
            <a:r>
              <a:rPr lang="en-GB"/>
              <a:t>Tradition</a:t>
            </a:r>
          </a:p>
          <a:p>
            <a:r>
              <a:rPr lang="en-GB"/>
              <a:t>Ideals</a:t>
            </a:r>
          </a:p>
          <a:p>
            <a:r>
              <a:rPr lang="en-GB"/>
              <a:t>Sport’s popularity</a:t>
            </a:r>
          </a:p>
          <a:p>
            <a:r>
              <a:rPr lang="en-GB"/>
              <a:t>Parental influence</a:t>
            </a:r>
          </a:p>
          <a:p>
            <a:r>
              <a:rPr lang="en-GB"/>
              <a:t>Teacher’s specialities</a:t>
            </a:r>
          </a:p>
          <a:p>
            <a:r>
              <a:rPr lang="en-GB"/>
              <a:t>Accessibility of facilities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Typical question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dirty="0"/>
              <a:t>An individual must have a range of personal qualities and receive some external support to enable them to reach an elite level of performance.</a:t>
            </a:r>
          </a:p>
          <a:p>
            <a:pPr>
              <a:buFontTx/>
              <a:buNone/>
            </a:pPr>
            <a:r>
              <a:rPr lang="en-GB" dirty="0"/>
              <a:t>(a)	What personal qualities are necessary for an individual to progress towards an elite level of performance?				</a:t>
            </a:r>
            <a:r>
              <a:rPr lang="en-GB" i="1" dirty="0"/>
              <a:t>(4 marks)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Answer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2400"/>
              <a:t>(Long term) commitment/self discipline;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/>
              <a:t>Determination/Be the best/sets targets/vision/single minded/focussed/mental toughness;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/>
              <a:t>Motivation/Nach personality /desire to achieve;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/>
              <a:t>Self sacrifice;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/>
              <a:t>Resilience/ability to overcome failure/pass through pain barrier;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/>
              <a:t>Self-confidence/self efficacy;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/>
              <a:t>High levels of skills/talents/natural ability/correct somatotype;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/>
              <a:t>High levels of physical fitness/high VO2 max/equiv;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/>
              <a:t>								</a:t>
            </a:r>
            <a:r>
              <a:rPr lang="en-GB" sz="2400" i="1"/>
              <a:t>4 marks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World Games</a:t>
            </a:r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402138" cy="4997450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/>
              <a:t>Single Sport</a:t>
            </a:r>
          </a:p>
          <a:p>
            <a:r>
              <a:rPr lang="en-GB"/>
              <a:t> </a:t>
            </a:r>
          </a:p>
          <a:p>
            <a:r>
              <a:rPr lang="en-GB"/>
              <a:t> </a:t>
            </a:r>
          </a:p>
          <a:p>
            <a:endParaRPr lang="en-GB"/>
          </a:p>
          <a:p>
            <a:r>
              <a:rPr lang="en-GB"/>
              <a:t> </a:t>
            </a:r>
          </a:p>
          <a:p>
            <a:endParaRPr lang="en-GB"/>
          </a:p>
          <a:p>
            <a:r>
              <a:rPr lang="en-GB"/>
              <a:t> </a:t>
            </a:r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932363" y="1600200"/>
            <a:ext cx="3754437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/>
              <a:t>Multi-sport</a:t>
            </a:r>
          </a:p>
          <a:p>
            <a:r>
              <a:rPr lang="en-GB"/>
              <a:t> </a:t>
            </a:r>
          </a:p>
          <a:p>
            <a:r>
              <a:rPr lang="en-GB"/>
              <a:t> </a:t>
            </a:r>
          </a:p>
          <a:p>
            <a:endParaRPr lang="en-GB"/>
          </a:p>
          <a:p>
            <a:r>
              <a:rPr lang="en-GB"/>
              <a:t> </a:t>
            </a:r>
          </a:p>
          <a:p>
            <a:endParaRPr lang="en-GB"/>
          </a:p>
          <a:p>
            <a:r>
              <a:rPr lang="en-GB"/>
              <a:t> </a:t>
            </a:r>
          </a:p>
        </p:txBody>
      </p:sp>
      <p:sp>
        <p:nvSpPr>
          <p:cNvPr id="176134" name="Rectangle 6"/>
          <p:cNvSpPr>
            <a:spLocks noChangeArrowheads="1"/>
          </p:cNvSpPr>
          <p:nvPr/>
        </p:nvSpPr>
        <p:spPr bwMode="auto">
          <a:xfrm>
            <a:off x="827088" y="2060575"/>
            <a:ext cx="2808287" cy="5603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2800"/>
              <a:t>FIFA World Cup</a:t>
            </a:r>
          </a:p>
        </p:txBody>
      </p:sp>
      <p:sp>
        <p:nvSpPr>
          <p:cNvPr id="176135" name="Rectangle 7"/>
          <p:cNvSpPr>
            <a:spLocks noChangeArrowheads="1"/>
          </p:cNvSpPr>
          <p:nvPr/>
        </p:nvSpPr>
        <p:spPr bwMode="auto">
          <a:xfrm>
            <a:off x="827088" y="2636838"/>
            <a:ext cx="3384550" cy="9921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2800"/>
              <a:t>Heineken European Rugby Cup</a:t>
            </a:r>
          </a:p>
        </p:txBody>
      </p:sp>
      <p:sp>
        <p:nvSpPr>
          <p:cNvPr id="176136" name="Rectangle 8"/>
          <p:cNvSpPr>
            <a:spLocks noChangeArrowheads="1"/>
          </p:cNvSpPr>
          <p:nvPr/>
        </p:nvSpPr>
        <p:spPr bwMode="auto">
          <a:xfrm>
            <a:off x="827088" y="3644900"/>
            <a:ext cx="3240087" cy="10795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2800"/>
              <a:t>World Hockey Champions Trophy</a:t>
            </a:r>
          </a:p>
        </p:txBody>
      </p:sp>
      <p:sp>
        <p:nvSpPr>
          <p:cNvPr id="176137" name="Rectangle 9"/>
          <p:cNvSpPr>
            <a:spLocks noChangeArrowheads="1"/>
          </p:cNvSpPr>
          <p:nvPr/>
        </p:nvSpPr>
        <p:spPr bwMode="auto">
          <a:xfrm>
            <a:off x="827088" y="4724400"/>
            <a:ext cx="3313112" cy="1397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2800"/>
              <a:t>World Short-course swimming championships</a:t>
            </a:r>
          </a:p>
        </p:txBody>
      </p:sp>
      <p:sp>
        <p:nvSpPr>
          <p:cNvPr id="176138" name="Rectangle 10"/>
          <p:cNvSpPr>
            <a:spLocks noChangeArrowheads="1"/>
          </p:cNvSpPr>
          <p:nvPr/>
        </p:nvSpPr>
        <p:spPr bwMode="auto">
          <a:xfrm>
            <a:off x="5292725" y="2060575"/>
            <a:ext cx="2735263" cy="5603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2800"/>
              <a:t>Olympic Games</a:t>
            </a:r>
          </a:p>
        </p:txBody>
      </p:sp>
      <p:sp>
        <p:nvSpPr>
          <p:cNvPr id="176139" name="Rectangle 11"/>
          <p:cNvSpPr>
            <a:spLocks noChangeArrowheads="1"/>
          </p:cNvSpPr>
          <p:nvPr/>
        </p:nvSpPr>
        <p:spPr bwMode="auto">
          <a:xfrm>
            <a:off x="5292725" y="2636838"/>
            <a:ext cx="3241675" cy="5603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2800"/>
              <a:t>Paralympic Games</a:t>
            </a:r>
          </a:p>
        </p:txBody>
      </p:sp>
      <p:sp>
        <p:nvSpPr>
          <p:cNvPr id="176140" name="Rectangle 12"/>
          <p:cNvSpPr>
            <a:spLocks noChangeArrowheads="1"/>
          </p:cNvSpPr>
          <p:nvPr/>
        </p:nvSpPr>
        <p:spPr bwMode="auto">
          <a:xfrm>
            <a:off x="5292725" y="3644900"/>
            <a:ext cx="2808288" cy="9350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2800"/>
              <a:t>Commonwealth Games</a:t>
            </a:r>
          </a:p>
        </p:txBody>
      </p:sp>
      <p:sp>
        <p:nvSpPr>
          <p:cNvPr id="176141" name="Rectangle 13"/>
          <p:cNvSpPr>
            <a:spLocks noChangeArrowheads="1"/>
          </p:cNvSpPr>
          <p:nvPr/>
        </p:nvSpPr>
        <p:spPr bwMode="auto">
          <a:xfrm>
            <a:off x="5292725" y="4652963"/>
            <a:ext cx="2519363" cy="9350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2800"/>
              <a:t>Pan-American Games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61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761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761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761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761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761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761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761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4" grpId="0" animBg="1"/>
      <p:bldP spid="176135" grpId="0" animBg="1"/>
      <p:bldP spid="176136" grpId="0" animBg="1"/>
      <p:bldP spid="176137" grpId="0" animBg="1"/>
      <p:bldP spid="176138" grpId="0" animBg="1"/>
      <p:bldP spid="176139" grpId="0" animBg="1"/>
      <p:bldP spid="176140" grpId="0" animBg="1"/>
      <p:bldP spid="1761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Characteristics of World games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      </a:t>
            </a:r>
            <a:r>
              <a:rPr lang="en-GB" dirty="0" smtClean="0"/>
              <a:t>   </a:t>
            </a:r>
            <a:r>
              <a:rPr lang="en-GB" dirty="0"/>
              <a:t>performers</a:t>
            </a:r>
          </a:p>
          <a:p>
            <a:r>
              <a:rPr lang="en-GB" dirty="0"/>
              <a:t> </a:t>
            </a:r>
          </a:p>
          <a:p>
            <a:r>
              <a:rPr lang="en-GB" dirty="0"/>
              <a:t>‘                        </a:t>
            </a:r>
            <a:r>
              <a:rPr lang="en-GB" dirty="0" smtClean="0"/>
              <a:t>’    </a:t>
            </a:r>
            <a:r>
              <a:rPr lang="en-GB" dirty="0"/>
              <a:t>for city/country</a:t>
            </a:r>
          </a:p>
          <a:p>
            <a:r>
              <a:rPr lang="en-GB" dirty="0"/>
              <a:t> </a:t>
            </a:r>
          </a:p>
          <a:p>
            <a:r>
              <a:rPr lang="en-GB" dirty="0"/>
              <a:t>Large                     </a:t>
            </a:r>
            <a:r>
              <a:rPr lang="en-GB" dirty="0" smtClean="0"/>
              <a:t>      </a:t>
            </a:r>
            <a:r>
              <a:rPr lang="en-GB" dirty="0"/>
              <a:t>appeal</a:t>
            </a:r>
          </a:p>
          <a:p>
            <a:r>
              <a:rPr lang="en-GB" dirty="0"/>
              <a:t>Requires major infrastructure – </a:t>
            </a:r>
          </a:p>
        </p:txBody>
      </p:sp>
      <p:sp>
        <p:nvSpPr>
          <p:cNvPr id="178180" name="Rectangle 4"/>
          <p:cNvSpPr>
            <a:spLocks noChangeArrowheads="1"/>
          </p:cNvSpPr>
          <p:nvPr/>
        </p:nvSpPr>
        <p:spPr bwMode="auto">
          <a:xfrm>
            <a:off x="755650" y="1628775"/>
            <a:ext cx="1019175" cy="5762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Elite</a:t>
            </a:r>
          </a:p>
        </p:txBody>
      </p:sp>
      <p:sp>
        <p:nvSpPr>
          <p:cNvPr id="178181" name="Rectangle 5"/>
          <p:cNvSpPr>
            <a:spLocks noChangeArrowheads="1"/>
          </p:cNvSpPr>
          <p:nvPr/>
        </p:nvSpPr>
        <p:spPr bwMode="auto">
          <a:xfrm>
            <a:off x="827088" y="2205038"/>
            <a:ext cx="2746375" cy="604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Pre-qualifying</a:t>
            </a:r>
          </a:p>
        </p:txBody>
      </p:sp>
      <p:sp>
        <p:nvSpPr>
          <p:cNvPr id="178182" name="Rectangle 6"/>
          <p:cNvSpPr>
            <a:spLocks noChangeArrowheads="1"/>
          </p:cNvSpPr>
          <p:nvPr/>
        </p:nvSpPr>
        <p:spPr bwMode="auto">
          <a:xfrm>
            <a:off x="1042988" y="2781300"/>
            <a:ext cx="2603500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Shop window</a:t>
            </a:r>
          </a:p>
        </p:txBody>
      </p:sp>
      <p:sp>
        <p:nvSpPr>
          <p:cNvPr id="178183" name="Rectangle 7"/>
          <p:cNvSpPr>
            <a:spLocks noChangeArrowheads="1"/>
          </p:cNvSpPr>
          <p:nvPr/>
        </p:nvSpPr>
        <p:spPr bwMode="auto">
          <a:xfrm>
            <a:off x="827088" y="3357563"/>
            <a:ext cx="3106737" cy="604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Commercialised</a:t>
            </a:r>
          </a:p>
        </p:txBody>
      </p:sp>
      <p:sp>
        <p:nvSpPr>
          <p:cNvPr id="178184" name="Rectangle 8"/>
          <p:cNvSpPr>
            <a:spLocks noChangeArrowheads="1"/>
          </p:cNvSpPr>
          <p:nvPr/>
        </p:nvSpPr>
        <p:spPr bwMode="auto">
          <a:xfrm>
            <a:off x="1835696" y="3933056"/>
            <a:ext cx="2376363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 dirty="0"/>
              <a:t>spectator/TV</a:t>
            </a:r>
          </a:p>
        </p:txBody>
      </p:sp>
      <p:sp>
        <p:nvSpPr>
          <p:cNvPr id="178185" name="Rectangle 9"/>
          <p:cNvSpPr>
            <a:spLocks noChangeArrowheads="1"/>
          </p:cNvSpPr>
          <p:nvPr/>
        </p:nvSpPr>
        <p:spPr bwMode="auto">
          <a:xfrm>
            <a:off x="900113" y="5013325"/>
            <a:ext cx="6635750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transport, accommodation, facilities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81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7818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781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7818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781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781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0" grpId="0" animBg="1"/>
      <p:bldP spid="178181" grpId="0" animBg="1"/>
      <p:bldP spid="178182" grpId="0" animBg="1"/>
      <p:bldP spid="178183" grpId="0" animBg="1"/>
      <p:bldP spid="178184" grpId="0" animBg="1"/>
      <p:bldP spid="17818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Effects of World games - performers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Highly                  to be the best</a:t>
            </a:r>
          </a:p>
          <a:p>
            <a:r>
              <a:rPr lang="en-GB" dirty="0"/>
              <a:t>Test themselves against  </a:t>
            </a:r>
          </a:p>
          <a:p>
            <a:r>
              <a:rPr lang="en-GB" dirty="0"/>
              <a:t>Make most of abilities –  </a:t>
            </a:r>
          </a:p>
          <a:p>
            <a:r>
              <a:rPr lang="en-GB" dirty="0"/>
              <a:t> </a:t>
            </a:r>
          </a:p>
          <a:p>
            <a:r>
              <a:rPr lang="en-GB" dirty="0"/>
              <a:t> </a:t>
            </a:r>
          </a:p>
          <a:p>
            <a:r>
              <a:rPr lang="en-GB" dirty="0"/>
              <a:t>High  </a:t>
            </a:r>
          </a:p>
          <a:p>
            <a:r>
              <a:rPr lang="en-GB" dirty="0"/>
              <a:t> </a:t>
            </a:r>
          </a:p>
          <a:p>
            <a:endParaRPr lang="en-GB" dirty="0"/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1979712" y="1556792"/>
            <a:ext cx="1954213" cy="604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 dirty="0"/>
              <a:t>motivated</a:t>
            </a:r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4788024" y="2204864"/>
            <a:ext cx="1666875" cy="5032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 dirty="0"/>
              <a:t>the best</a:t>
            </a:r>
          </a:p>
        </p:txBody>
      </p:sp>
      <p:sp>
        <p:nvSpPr>
          <p:cNvPr id="179206" name="Rectangle 6"/>
          <p:cNvSpPr>
            <a:spLocks noChangeArrowheads="1"/>
          </p:cNvSpPr>
          <p:nvPr/>
        </p:nvSpPr>
        <p:spPr bwMode="auto">
          <a:xfrm>
            <a:off x="4860032" y="2780928"/>
            <a:ext cx="2890838" cy="57569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 dirty="0"/>
              <a:t>reach potential</a:t>
            </a:r>
          </a:p>
        </p:txBody>
      </p:sp>
      <p:sp>
        <p:nvSpPr>
          <p:cNvPr id="179207" name="Rectangle 7"/>
          <p:cNvSpPr>
            <a:spLocks noChangeArrowheads="1"/>
          </p:cNvSpPr>
          <p:nvPr/>
        </p:nvSpPr>
        <p:spPr bwMode="auto">
          <a:xfrm>
            <a:off x="900113" y="3357563"/>
            <a:ext cx="3322637" cy="604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Extrinsic rewards</a:t>
            </a:r>
          </a:p>
        </p:txBody>
      </p:sp>
      <p:sp>
        <p:nvSpPr>
          <p:cNvPr id="179208" name="Rectangle 8"/>
          <p:cNvSpPr>
            <a:spLocks noChangeArrowheads="1"/>
          </p:cNvSpPr>
          <p:nvPr/>
        </p:nvSpPr>
        <p:spPr bwMode="auto">
          <a:xfrm>
            <a:off x="900113" y="3933825"/>
            <a:ext cx="4330700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Self-satisfaction / pride</a:t>
            </a:r>
          </a:p>
        </p:txBody>
      </p:sp>
      <p:sp>
        <p:nvSpPr>
          <p:cNvPr id="179209" name="Rectangle 9"/>
          <p:cNvSpPr>
            <a:spLocks noChangeArrowheads="1"/>
          </p:cNvSpPr>
          <p:nvPr/>
        </p:nvSpPr>
        <p:spPr bwMode="auto">
          <a:xfrm>
            <a:off x="1763713" y="4437063"/>
            <a:ext cx="2530475" cy="604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expectations</a:t>
            </a:r>
          </a:p>
        </p:txBody>
      </p:sp>
      <p:sp>
        <p:nvSpPr>
          <p:cNvPr id="179210" name="Rectangle 10"/>
          <p:cNvSpPr>
            <a:spLocks noChangeArrowheads="1"/>
          </p:cNvSpPr>
          <p:nvPr/>
        </p:nvSpPr>
        <p:spPr bwMode="auto">
          <a:xfrm>
            <a:off x="900113" y="5013325"/>
            <a:ext cx="2459037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Role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92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792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792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792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792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792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4" grpId="0" animBg="1"/>
      <p:bldP spid="179205" grpId="0" animBg="1"/>
      <p:bldP spid="179206" grpId="0" animBg="1"/>
      <p:bldP spid="179207" grpId="0" animBg="1"/>
      <p:bldP spid="179208" grpId="0" animBg="1"/>
      <p:bldP spid="179209" grpId="0" animBg="1"/>
      <p:bldP spid="1792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Effects of World games - performers</a:t>
            </a:r>
          </a:p>
        </p:txBody>
      </p:sp>
      <p:sp>
        <p:nvSpPr>
          <p:cNvPr id="180235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r>
              <a:rPr lang="en-GB"/>
              <a:t> </a:t>
            </a:r>
          </a:p>
          <a:p>
            <a:r>
              <a:rPr lang="en-GB"/>
              <a:t>Great  </a:t>
            </a:r>
          </a:p>
          <a:p>
            <a:r>
              <a:rPr lang="en-GB"/>
              <a:t>Short  </a:t>
            </a:r>
          </a:p>
          <a:p>
            <a:r>
              <a:rPr lang="en-GB"/>
              <a:t>Requires  </a:t>
            </a:r>
          </a:p>
          <a:p>
            <a:r>
              <a:rPr lang="en-GB"/>
              <a:t>No  </a:t>
            </a:r>
          </a:p>
          <a:p>
            <a:endParaRPr lang="en-GB"/>
          </a:p>
        </p:txBody>
      </p:sp>
      <p:sp>
        <p:nvSpPr>
          <p:cNvPr id="180236" name="Rectangle 12"/>
          <p:cNvSpPr>
            <a:spLocks noChangeArrowheads="1"/>
          </p:cNvSpPr>
          <p:nvPr/>
        </p:nvSpPr>
        <p:spPr bwMode="auto">
          <a:xfrm>
            <a:off x="827088" y="1700213"/>
            <a:ext cx="3024187" cy="5762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Long-term goal</a:t>
            </a:r>
          </a:p>
        </p:txBody>
      </p:sp>
      <p:sp>
        <p:nvSpPr>
          <p:cNvPr id="180237" name="Rectangle 13"/>
          <p:cNvSpPr>
            <a:spLocks noChangeArrowheads="1"/>
          </p:cNvSpPr>
          <p:nvPr/>
        </p:nvSpPr>
        <p:spPr bwMode="auto">
          <a:xfrm>
            <a:off x="1979613" y="2276475"/>
            <a:ext cx="1943100" cy="5762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sacrifices</a:t>
            </a:r>
          </a:p>
        </p:txBody>
      </p:sp>
      <p:sp>
        <p:nvSpPr>
          <p:cNvPr id="180238" name="Rectangle 14"/>
          <p:cNvSpPr>
            <a:spLocks noChangeArrowheads="1"/>
          </p:cNvSpPr>
          <p:nvPr/>
        </p:nvSpPr>
        <p:spPr bwMode="auto">
          <a:xfrm>
            <a:off x="1908175" y="2852738"/>
            <a:ext cx="1366838" cy="5762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career</a:t>
            </a:r>
          </a:p>
        </p:txBody>
      </p:sp>
      <p:sp>
        <p:nvSpPr>
          <p:cNvPr id="180239" name="Rectangle 15"/>
          <p:cNvSpPr>
            <a:spLocks noChangeArrowheads="1"/>
          </p:cNvSpPr>
          <p:nvPr/>
        </p:nvSpPr>
        <p:spPr bwMode="auto">
          <a:xfrm>
            <a:off x="2555875" y="3429000"/>
            <a:ext cx="4608513" cy="5762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self-discipline/motivation</a:t>
            </a:r>
          </a:p>
        </p:txBody>
      </p:sp>
      <p:sp>
        <p:nvSpPr>
          <p:cNvPr id="180240" name="Rectangle 16"/>
          <p:cNvSpPr>
            <a:spLocks noChangeArrowheads="1"/>
          </p:cNvSpPr>
          <p:nvPr/>
        </p:nvSpPr>
        <p:spPr bwMode="auto">
          <a:xfrm>
            <a:off x="1476375" y="4005263"/>
            <a:ext cx="4175125" cy="5762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guarantee of success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02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802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802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802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802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36" grpId="0" animBg="1"/>
      <p:bldP spid="180237" grpId="0" animBg="1"/>
      <p:bldP spid="180238" grpId="0" animBg="1"/>
      <p:bldP spid="180239" grpId="0" animBg="1"/>
      <p:bldP spid="1802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Effects of World games - Country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           </a:t>
            </a:r>
            <a:r>
              <a:rPr lang="en-GB" dirty="0" smtClean="0"/>
              <a:t>      </a:t>
            </a:r>
            <a:r>
              <a:rPr lang="en-GB" dirty="0"/>
              <a:t>impact – seen as successful, part of national character</a:t>
            </a:r>
          </a:p>
          <a:p>
            <a:r>
              <a:rPr lang="en-GB" dirty="0"/>
              <a:t>Social impact –  </a:t>
            </a:r>
          </a:p>
          <a:p>
            <a:r>
              <a:rPr lang="en-GB" dirty="0"/>
              <a:t>Economic impact – financial success – </a:t>
            </a:r>
          </a:p>
          <a:p>
            <a:endParaRPr lang="en-GB" dirty="0"/>
          </a:p>
          <a:p>
            <a:r>
              <a:rPr lang="en-GB" dirty="0"/>
              <a:t>Can have negative impact -  </a:t>
            </a:r>
          </a:p>
          <a:p>
            <a:endParaRPr lang="en-GB" dirty="0"/>
          </a:p>
        </p:txBody>
      </p:sp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900113" y="1557338"/>
            <a:ext cx="1584325" cy="5762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Cultural</a:t>
            </a:r>
          </a:p>
        </p:txBody>
      </p:sp>
      <p:sp>
        <p:nvSpPr>
          <p:cNvPr id="181253" name="Rectangle 5"/>
          <p:cNvSpPr>
            <a:spLocks noChangeArrowheads="1"/>
          </p:cNvSpPr>
          <p:nvPr/>
        </p:nvSpPr>
        <p:spPr bwMode="auto">
          <a:xfrm>
            <a:off x="3347864" y="2636912"/>
            <a:ext cx="2530475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 dirty="0"/>
              <a:t>unite country</a:t>
            </a:r>
          </a:p>
        </p:txBody>
      </p:sp>
      <p:sp>
        <p:nvSpPr>
          <p:cNvPr id="181254" name="Rectangle 6"/>
          <p:cNvSpPr>
            <a:spLocks noChangeArrowheads="1"/>
          </p:cNvSpPr>
          <p:nvPr/>
        </p:nvSpPr>
        <p:spPr bwMode="auto">
          <a:xfrm>
            <a:off x="900113" y="3789363"/>
            <a:ext cx="6923087" cy="604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tourism / regeneration / infrastructure</a:t>
            </a:r>
          </a:p>
        </p:txBody>
      </p:sp>
      <p:sp>
        <p:nvSpPr>
          <p:cNvPr id="181255" name="Rectangle 7"/>
          <p:cNvSpPr>
            <a:spLocks noChangeArrowheads="1"/>
          </p:cNvSpPr>
          <p:nvPr/>
        </p:nvSpPr>
        <p:spPr bwMode="auto">
          <a:xfrm>
            <a:off x="5436096" y="4365104"/>
            <a:ext cx="1377950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 dirty="0"/>
              <a:t>failure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12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8125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812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812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2" grpId="0" animBg="1"/>
      <p:bldP spid="181253" grpId="0" animBg="1"/>
      <p:bldP spid="181254" grpId="0" animBg="1"/>
      <p:bldP spid="1812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Effect of World Games - Government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Provide support –  </a:t>
            </a:r>
          </a:p>
          <a:p>
            <a:r>
              <a:rPr lang="en-GB"/>
              <a:t>May be used to demonstrate </a:t>
            </a:r>
          </a:p>
          <a:p>
            <a:endParaRPr lang="en-GB"/>
          </a:p>
          <a:p>
            <a:r>
              <a:rPr lang="en-GB"/>
              <a:t>Successful bid seen as achievement</a:t>
            </a:r>
          </a:p>
        </p:txBody>
      </p:sp>
      <p:sp>
        <p:nvSpPr>
          <p:cNvPr id="182276" name="Rectangle 4"/>
          <p:cNvSpPr>
            <a:spLocks noChangeArrowheads="1"/>
          </p:cNvSpPr>
          <p:nvPr/>
        </p:nvSpPr>
        <p:spPr bwMode="auto">
          <a:xfrm>
            <a:off x="3923928" y="1628800"/>
            <a:ext cx="3251200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 dirty="0"/>
              <a:t>bidding, planning</a:t>
            </a:r>
          </a:p>
        </p:txBody>
      </p:sp>
      <p:sp>
        <p:nvSpPr>
          <p:cNvPr id="182277" name="Rectangle 5"/>
          <p:cNvSpPr>
            <a:spLocks noChangeArrowheads="1"/>
          </p:cNvSpPr>
          <p:nvPr/>
        </p:nvSpPr>
        <p:spPr bwMode="auto">
          <a:xfrm>
            <a:off x="900113" y="2708275"/>
            <a:ext cx="4762500" cy="6762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political success - Beijing</a:t>
            </a:r>
          </a:p>
        </p:txBody>
      </p:sp>
      <p:sp>
        <p:nvSpPr>
          <p:cNvPr id="182278" name="Rectangle 6"/>
          <p:cNvSpPr>
            <a:spLocks noChangeArrowheads="1"/>
          </p:cNvSpPr>
          <p:nvPr/>
        </p:nvSpPr>
        <p:spPr bwMode="auto">
          <a:xfrm>
            <a:off x="900113" y="3933825"/>
            <a:ext cx="5483225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on world-wide scale - London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22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822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6" grpId="0" animBg="1"/>
      <p:bldP spid="182277" grpId="0" animBg="1"/>
      <p:bldP spid="18227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Typical question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GB" sz="2800" dirty="0"/>
              <a:t>World championships have developed beyond a simple meeting of the world’s best performers to become far more complex events.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sz="2800" dirty="0"/>
              <a:t>(a)	In recent years, how and why have world championships, such as the Olympic Games, developed in terms of size and finance?			</a:t>
            </a:r>
            <a:r>
              <a:rPr lang="en-GB" sz="2800" i="1" dirty="0" smtClean="0"/>
              <a:t>(</a:t>
            </a:r>
            <a:r>
              <a:rPr lang="en-GB" sz="2800" i="1" dirty="0"/>
              <a:t>4 marks)</a:t>
            </a:r>
            <a:endParaRPr lang="en-GB" sz="2800" dirty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sz="2800" dirty="0"/>
              <a:t>(b)	How have these developments impacted upon the experiences of performers and spectators?					</a:t>
            </a:r>
            <a:r>
              <a:rPr lang="en-GB" sz="2800" dirty="0" smtClean="0"/>
              <a:t>			</a:t>
            </a:r>
            <a:r>
              <a:rPr lang="en-GB" sz="2800" i="1" dirty="0" smtClean="0"/>
              <a:t>(</a:t>
            </a:r>
            <a:r>
              <a:rPr lang="en-GB" sz="2800" i="1" dirty="0"/>
              <a:t>3 marks)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Answer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5"/>
            <a:ext cx="8229600" cy="554434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2000" dirty="0"/>
              <a:t>(a) </a:t>
            </a:r>
            <a:r>
              <a:rPr lang="en-GB" sz="2000" i="1" dirty="0"/>
              <a:t>4 marks for 4 of:</a:t>
            </a:r>
            <a:endParaRPr lang="en-GB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dirty="0"/>
              <a:t>Events now larger/more teams/more sports/performers/ stadia size;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dirty="0"/>
              <a:t>Need more funding;</a:t>
            </a:r>
            <a:r>
              <a:rPr lang="en-GB" sz="2000" i="1" dirty="0"/>
              <a:t> </a:t>
            </a:r>
            <a:endParaRPr lang="en-GB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dirty="0"/>
              <a:t>From sponsorship/spectators;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dirty="0"/>
              <a:t>More media coverage/ sports want higher profile;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dirty="0"/>
              <a:t>Resulting in more interest worldwide/in host country/following of national teams or performers/stars;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dirty="0"/>
              <a:t>Some championships allow professional performers/ prize </a:t>
            </a:r>
            <a:r>
              <a:rPr lang="en-GB" sz="2000" dirty="0" smtClean="0"/>
              <a:t>money;</a:t>
            </a:r>
            <a:r>
              <a:rPr lang="en-GB" sz="2000" i="1" dirty="0" smtClean="0"/>
              <a:t>4 </a:t>
            </a:r>
            <a:r>
              <a:rPr lang="en-GB" sz="2000" i="1" dirty="0"/>
              <a:t>marks</a:t>
            </a:r>
            <a:endParaRPr lang="en-GB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dirty="0"/>
              <a:t>(b)   </a:t>
            </a:r>
            <a:r>
              <a:rPr lang="en-GB" sz="2000" u="sng" dirty="0"/>
              <a:t>Spectators</a:t>
            </a:r>
            <a:r>
              <a:rPr lang="en-GB" sz="2000" dirty="0"/>
              <a:t> </a:t>
            </a:r>
            <a:r>
              <a:rPr lang="en-GB" sz="2000" i="1" dirty="0"/>
              <a:t>(Sub max 3 marks)</a:t>
            </a:r>
            <a:endParaRPr lang="en-GB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dirty="0"/>
              <a:t>More opportunities to see elite performers;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dirty="0"/>
              <a:t>Enhanced viewing opportunities/interactive/ camera </a:t>
            </a:r>
            <a:r>
              <a:rPr lang="en-GB" sz="2000" dirty="0" smtClean="0"/>
              <a:t>angles/statistics/</a:t>
            </a:r>
            <a:r>
              <a:rPr lang="en-GB" sz="2000" dirty="0" err="1" smtClean="0"/>
              <a:t>hawkeye</a:t>
            </a:r>
            <a:r>
              <a:rPr lang="en-GB" sz="2000" dirty="0" smtClean="0"/>
              <a:t>/equiv</a:t>
            </a:r>
            <a:r>
              <a:rPr lang="en-GB" sz="2000" dirty="0"/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dirty="0"/>
              <a:t>Improved knowledge of events/performance, etc;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u="sng" dirty="0"/>
              <a:t>Performer</a:t>
            </a:r>
            <a:r>
              <a:rPr lang="en-GB" sz="2000" dirty="0"/>
              <a:t> </a:t>
            </a:r>
            <a:r>
              <a:rPr lang="en-GB" sz="2000" i="1" dirty="0"/>
              <a:t>(Sub max 3 marks)</a:t>
            </a:r>
            <a:endParaRPr lang="en-GB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dirty="0"/>
              <a:t>More opportunities to perform at the highest level;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dirty="0"/>
              <a:t>Chance to represent country/win championships;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dirty="0"/>
              <a:t>More opportunity to gain expenses/appearance money/win bonus, etc;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dirty="0"/>
              <a:t>More commercial pressure on performers/ </a:t>
            </a:r>
            <a:r>
              <a:rPr lang="en-GB" sz="2000" dirty="0" smtClean="0"/>
              <a:t>deviancy;		</a:t>
            </a:r>
            <a:r>
              <a:rPr lang="en-GB" sz="2000" i="1" dirty="0" smtClean="0"/>
              <a:t>4 </a:t>
            </a:r>
            <a:r>
              <a:rPr lang="en-GB" sz="2000" i="1" dirty="0"/>
              <a:t>marks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571</Words>
  <Application>Microsoft Office PowerPoint</Application>
  <PresentationFormat>On-screen Show (4:3)</PresentationFormat>
  <Paragraphs>187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A2 Revision</vt:lpstr>
      <vt:lpstr>World Games</vt:lpstr>
      <vt:lpstr>Characteristics of World games</vt:lpstr>
      <vt:lpstr>Effects of World games - performers</vt:lpstr>
      <vt:lpstr>Effects of World games - performers</vt:lpstr>
      <vt:lpstr>Effects of World games - Country</vt:lpstr>
      <vt:lpstr>Effect of World Games - Government</vt:lpstr>
      <vt:lpstr>Typical question</vt:lpstr>
      <vt:lpstr>Answer</vt:lpstr>
      <vt:lpstr>Why seek excellence?</vt:lpstr>
      <vt:lpstr>Not all good news</vt:lpstr>
      <vt:lpstr>Qualities required for elite performer/performance</vt:lpstr>
      <vt:lpstr>Identifying Talent</vt:lpstr>
      <vt:lpstr>Social factors affecting development</vt:lpstr>
      <vt:lpstr>Typical question</vt:lpstr>
      <vt:lpstr>Answer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A2 Revision</dc:title>
  <dc:creator>Mike</dc:creator>
  <cp:lastModifiedBy>Mike</cp:lastModifiedBy>
  <cp:revision>1</cp:revision>
  <dcterms:created xsi:type="dcterms:W3CDTF">2012-04-24T07:57:38Z</dcterms:created>
  <dcterms:modified xsi:type="dcterms:W3CDTF">2012-04-24T08:03:03Z</dcterms:modified>
</cp:coreProperties>
</file>