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308" r:id="rId2"/>
    <p:sldId id="355" r:id="rId3"/>
    <p:sldId id="477" r:id="rId4"/>
    <p:sldId id="478" r:id="rId5"/>
    <p:sldId id="470" r:id="rId6"/>
    <p:sldId id="471" r:id="rId7"/>
    <p:sldId id="472" r:id="rId8"/>
    <p:sldId id="380" r:id="rId9"/>
    <p:sldId id="381" r:id="rId10"/>
    <p:sldId id="382" r:id="rId11"/>
    <p:sldId id="388" r:id="rId12"/>
    <p:sldId id="391" r:id="rId13"/>
    <p:sldId id="402" r:id="rId14"/>
    <p:sldId id="411" r:id="rId15"/>
    <p:sldId id="403" r:id="rId16"/>
    <p:sldId id="413" r:id="rId17"/>
    <p:sldId id="473" r:id="rId18"/>
    <p:sldId id="424" r:id="rId19"/>
    <p:sldId id="425" r:id="rId20"/>
    <p:sldId id="427" r:id="rId21"/>
    <p:sldId id="429" r:id="rId22"/>
    <p:sldId id="430" r:id="rId23"/>
    <p:sldId id="432" r:id="rId24"/>
    <p:sldId id="433" r:id="rId25"/>
    <p:sldId id="434" r:id="rId26"/>
    <p:sldId id="435" r:id="rId27"/>
    <p:sldId id="436" r:id="rId28"/>
    <p:sldId id="474" r:id="rId29"/>
    <p:sldId id="438" r:id="rId30"/>
    <p:sldId id="442" r:id="rId31"/>
    <p:sldId id="443" r:id="rId32"/>
    <p:sldId id="444" r:id="rId33"/>
    <p:sldId id="445" r:id="rId34"/>
    <p:sldId id="446" r:id="rId35"/>
    <p:sldId id="447" r:id="rId36"/>
    <p:sldId id="475" r:id="rId37"/>
    <p:sldId id="461" r:id="rId38"/>
    <p:sldId id="462" r:id="rId39"/>
    <p:sldId id="463" r:id="rId40"/>
    <p:sldId id="464" r:id="rId41"/>
    <p:sldId id="465" r:id="rId42"/>
    <p:sldId id="476" r:id="rId43"/>
    <p:sldId id="466" r:id="rId44"/>
    <p:sldId id="467" r:id="rId45"/>
    <p:sldId id="47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1ABF9-78B7-5B4C-B641-2C5A7D0D536F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6A761-5CBB-9D40-BAEF-6983F09DF2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41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7636983" y="6305550"/>
            <a:ext cx="1296705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36983" y="6305550"/>
            <a:ext cx="1296705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36983" y="6305550"/>
            <a:ext cx="1296705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623311B-7909-4F49-BA6E-F37B6CB6236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8AAE6C-8098-434A-B065-6293FE05C33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36983" y="6305550"/>
            <a:ext cx="1296705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36983" y="6305550"/>
            <a:ext cx="1296705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1014" y="1524000"/>
            <a:ext cx="4856047" cy="466344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7062" y="1524000"/>
            <a:ext cx="3056625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36983" y="6305550"/>
            <a:ext cx="1296705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36983" y="6305550"/>
            <a:ext cx="1296705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36983" y="6305550"/>
            <a:ext cx="1296705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36983" y="6305550"/>
            <a:ext cx="1296705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36983" y="6305550"/>
            <a:ext cx="1296705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36983" y="6305550"/>
            <a:ext cx="1296705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1" eaLnBrk="1" latinLnBrk="0" hangingPunct="1"/>
            <a:endParaRPr kumimoji="0" lang="en-US" dirty="0" smtClean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2" name="Picture 1" descr="SUBSUP4a.jpg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273604"/>
            <a:ext cx="7988797" cy="5843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88798" y="6273604"/>
            <a:ext cx="13224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©Subject Support 2013</a:t>
            </a:r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02336" indent="0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None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658368" indent="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None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23544" indent="0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None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15568" indent="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None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A2 Revision - 1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861048"/>
            <a:ext cx="6872808" cy="1752600"/>
          </a:xfrm>
        </p:spPr>
        <p:txBody>
          <a:bodyPr rtlCol="0">
            <a:normAutofit/>
          </a:bodyPr>
          <a:lstStyle/>
          <a:p>
            <a:pPr marL="271463" indent="-2714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Based on previous </a:t>
            </a:r>
            <a:r>
              <a:rPr lang="en-US" dirty="0" smtClean="0">
                <a:solidFill>
                  <a:schemeClr val="tx1"/>
                </a:solidFill>
              </a:rPr>
              <a:t>q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uestions, and</a:t>
            </a:r>
          </a:p>
          <a:p>
            <a:pPr marL="271463" indent="-2714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potential answers to those questions</a:t>
            </a:r>
            <a:endParaRPr lang="en-US" dirty="0" smtClean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/>
          <a:lstStyle/>
          <a:p>
            <a:r>
              <a:rPr lang="en-GB" dirty="0" smtClean="0"/>
              <a:t>Television</a:t>
            </a:r>
            <a:r>
              <a:rPr lang="en-GB" dirty="0" smtClean="0">
                <a:solidFill>
                  <a:srgbClr val="000000"/>
                </a:solidFill>
              </a:rPr>
              <a:t> and advertising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00200"/>
            <a:ext cx="7288306" cy="4525963"/>
          </a:xfrm>
        </p:spPr>
        <p:txBody>
          <a:bodyPr/>
          <a:lstStyle/>
          <a:p>
            <a:pPr marL="0" indent="0"/>
            <a:r>
              <a:rPr lang="en-GB" dirty="0"/>
              <a:t> TV cameras –</a:t>
            </a:r>
          </a:p>
          <a:p>
            <a:pPr marL="0" indent="0"/>
            <a:r>
              <a:rPr lang="en-GB" dirty="0" smtClean="0"/>
              <a:t> Pre-game /during game advertising</a:t>
            </a:r>
            <a:endParaRPr lang="en-GB" dirty="0"/>
          </a:p>
          <a:p>
            <a:pPr marL="0" indent="0"/>
            <a:r>
              <a:rPr lang="en-GB" dirty="0"/>
              <a:t> Advertising</a:t>
            </a:r>
          </a:p>
          <a:p>
            <a:pPr marL="0" indent="0"/>
            <a:r>
              <a:rPr lang="en-GB" dirty="0"/>
              <a:t> Sponsors name /logo </a:t>
            </a:r>
          </a:p>
          <a:p>
            <a:pPr marL="0" indent="0"/>
            <a:r>
              <a:rPr lang="en-GB" dirty="0"/>
              <a:t> </a:t>
            </a:r>
            <a:r>
              <a:rPr lang="en-GB" dirty="0" smtClean="0"/>
              <a:t>Sponsor:</a:t>
            </a:r>
            <a:endParaRPr lang="en-GB" dirty="0"/>
          </a:p>
        </p:txBody>
      </p:sp>
      <p:sp>
        <p:nvSpPr>
          <p:cNvPr id="310277" name="Rectangle 5"/>
          <p:cNvSpPr>
            <a:spLocks noChangeArrowheads="1"/>
          </p:cNvSpPr>
          <p:nvPr/>
        </p:nvSpPr>
        <p:spPr bwMode="auto">
          <a:xfrm>
            <a:off x="3852864" y="1600200"/>
            <a:ext cx="2763090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3200" dirty="0" smtClean="0"/>
              <a:t>logos </a:t>
            </a:r>
            <a:r>
              <a:rPr lang="en-GB" sz="3200" dirty="0"/>
              <a:t>on pitch </a:t>
            </a:r>
          </a:p>
        </p:txBody>
      </p:sp>
      <p:sp>
        <p:nvSpPr>
          <p:cNvPr id="310278" name="Rectangle 6"/>
          <p:cNvSpPr>
            <a:spLocks noChangeArrowheads="1"/>
          </p:cNvSpPr>
          <p:nvPr/>
        </p:nvSpPr>
        <p:spPr bwMode="auto">
          <a:xfrm>
            <a:off x="3373438" y="2706687"/>
            <a:ext cx="2027237" cy="5524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3200" dirty="0"/>
              <a:t>hoardings</a:t>
            </a:r>
          </a:p>
        </p:txBody>
      </p:sp>
      <p:sp>
        <p:nvSpPr>
          <p:cNvPr id="310279" name="Rectangle 7"/>
          <p:cNvSpPr>
            <a:spLocks noChangeArrowheads="1"/>
          </p:cNvSpPr>
          <p:nvPr/>
        </p:nvSpPr>
        <p:spPr bwMode="auto">
          <a:xfrm>
            <a:off x="4943475" y="3259137"/>
            <a:ext cx="1800225" cy="601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3200" dirty="0"/>
              <a:t>in media</a:t>
            </a:r>
          </a:p>
        </p:txBody>
      </p:sp>
      <p:sp>
        <p:nvSpPr>
          <p:cNvPr id="310280" name="Rectangle 8"/>
          <p:cNvSpPr>
            <a:spLocks noChangeArrowheads="1"/>
          </p:cNvSpPr>
          <p:nvPr/>
        </p:nvSpPr>
        <p:spPr bwMode="auto">
          <a:xfrm>
            <a:off x="1410354" y="4414744"/>
            <a:ext cx="2569975" cy="59858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3200" dirty="0" smtClean="0"/>
              <a:t>competition</a:t>
            </a:r>
            <a:endParaRPr lang="en-GB" sz="3200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156028" y="4414744"/>
            <a:ext cx="1574893" cy="58961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3200" dirty="0" smtClean="0"/>
              <a:t>venue</a:t>
            </a:r>
            <a:endParaRPr lang="en-GB" sz="3200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940566" y="4414744"/>
            <a:ext cx="1350775" cy="5716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3200" dirty="0" smtClean="0"/>
              <a:t>stand 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0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0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0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0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0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0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0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0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7" grpId="0" build="p" autoUpdateAnimBg="0"/>
      <p:bldP spid="310278" grpId="0" build="p" autoUpdateAnimBg="0"/>
      <p:bldP spid="310279" grpId="0" build="p" autoUpdateAnimBg="0"/>
      <p:bldP spid="310280" grpId="0" build="p" autoUpdateAnimBg="0"/>
      <p:bldP spid="12" grpId="0" build="p" autoUpdateAnimBg="0"/>
      <p:bldP spid="1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2659" y="457200"/>
            <a:ext cx="8041341" cy="825500"/>
          </a:xfrm>
        </p:spPr>
        <p:txBody>
          <a:bodyPr/>
          <a:lstStyle/>
          <a:p>
            <a:r>
              <a:rPr lang="en-GB" dirty="0">
                <a:cs typeface="Times New Roman" pitchFamily="18" charset="0"/>
              </a:rPr>
              <a:t>Sport Has Changed For TV</a:t>
            </a:r>
            <a:r>
              <a:rPr lang="en-GB" dirty="0"/>
              <a:t> 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2658" y="1600200"/>
            <a:ext cx="7717491" cy="4781550"/>
          </a:xfrm>
        </p:spPr>
        <p:txBody>
          <a:bodyPr/>
          <a:lstStyle/>
          <a:p>
            <a:r>
              <a:rPr lang="en-GB" dirty="0">
                <a:cs typeface="Times New Roman" pitchFamily="18" charset="0"/>
              </a:rPr>
              <a:t>One day and 20:20  </a:t>
            </a:r>
          </a:p>
          <a:p>
            <a:r>
              <a:rPr lang="en-GB" dirty="0">
                <a:cs typeface="Times New Roman" pitchFamily="18" charset="0"/>
              </a:rPr>
              <a:t>Penalty  </a:t>
            </a:r>
          </a:p>
          <a:p>
            <a:r>
              <a:rPr lang="en-GB" dirty="0" smtClean="0">
                <a:cs typeface="Times New Roman" pitchFamily="18" charset="0"/>
              </a:rPr>
              <a:t>Timings – starts/kick-off to suit TV </a:t>
            </a:r>
          </a:p>
          <a:p>
            <a:endParaRPr lang="en-GB" dirty="0">
              <a:cs typeface="Times New Roman" pitchFamily="18" charset="0"/>
            </a:endParaRPr>
          </a:p>
          <a:p>
            <a:r>
              <a:rPr lang="en-GB" dirty="0">
                <a:cs typeface="Times New Roman" pitchFamily="18" charset="0"/>
              </a:rPr>
              <a:t>Use of                 in </a:t>
            </a:r>
            <a:r>
              <a:rPr lang="en-GB" dirty="0" smtClean="0">
                <a:cs typeface="Times New Roman" pitchFamily="18" charset="0"/>
              </a:rPr>
              <a:t>tennis/cricket  </a:t>
            </a:r>
            <a:endParaRPr lang="en-GB" dirty="0">
              <a:cs typeface="Times New Roman" pitchFamily="18" charset="0"/>
            </a:endParaRPr>
          </a:p>
          <a:p>
            <a:r>
              <a:rPr lang="en-GB" dirty="0">
                <a:cs typeface="Times New Roman" pitchFamily="18" charset="0"/>
              </a:rPr>
              <a:t>3</a:t>
            </a:r>
            <a:r>
              <a:rPr lang="en-GB" baseline="30000" dirty="0">
                <a:cs typeface="Times New Roman" pitchFamily="18" charset="0"/>
              </a:rPr>
              <a:t>rd</a:t>
            </a:r>
            <a:r>
              <a:rPr lang="en-GB" dirty="0">
                <a:cs typeface="Times New Roman" pitchFamily="18" charset="0"/>
              </a:rPr>
              <a:t> umpire in             /TMO in  </a:t>
            </a:r>
          </a:p>
          <a:p>
            <a:r>
              <a:rPr lang="en-GB" dirty="0">
                <a:cs typeface="Times New Roman" pitchFamily="18" charset="0"/>
              </a:rPr>
              <a:t>Camera  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4859338" y="1528764"/>
            <a:ext cx="1450975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>
                <a:cs typeface="Times New Roman" pitchFamily="18" charset="0"/>
              </a:rPr>
              <a:t>cricket</a:t>
            </a:r>
          </a:p>
        </p:txBody>
      </p:sp>
      <p:sp>
        <p:nvSpPr>
          <p:cNvPr id="316421" name="Rectangle 5"/>
          <p:cNvSpPr>
            <a:spLocks noChangeArrowheads="1"/>
          </p:cNvSpPr>
          <p:nvPr/>
        </p:nvSpPr>
        <p:spPr bwMode="auto">
          <a:xfrm>
            <a:off x="2771776" y="2105027"/>
            <a:ext cx="2170112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>
                <a:cs typeface="Times New Roman" pitchFamily="18" charset="0"/>
              </a:rPr>
              <a:t>shoot outs</a:t>
            </a:r>
          </a:p>
        </p:txBody>
      </p:sp>
      <p:sp>
        <p:nvSpPr>
          <p:cNvPr id="316423" name="Rectangle 7"/>
          <p:cNvSpPr>
            <a:spLocks noChangeArrowheads="1"/>
          </p:cNvSpPr>
          <p:nvPr/>
        </p:nvSpPr>
        <p:spPr bwMode="auto">
          <a:xfrm>
            <a:off x="1470026" y="3227388"/>
            <a:ext cx="2603500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>
                <a:cs typeface="Times New Roman" pitchFamily="18" charset="0"/>
              </a:rPr>
              <a:t>more viewers</a:t>
            </a:r>
          </a:p>
        </p:txBody>
      </p:sp>
      <p:sp>
        <p:nvSpPr>
          <p:cNvPr id="316424" name="Rectangle 8"/>
          <p:cNvSpPr>
            <a:spLocks noChangeArrowheads="1"/>
          </p:cNvSpPr>
          <p:nvPr/>
        </p:nvSpPr>
        <p:spPr bwMode="auto">
          <a:xfrm>
            <a:off x="2627313" y="3832226"/>
            <a:ext cx="1800225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err="1">
                <a:cs typeface="Times New Roman" pitchFamily="18" charset="0"/>
              </a:rPr>
              <a:t>hawkeye</a:t>
            </a:r>
            <a:endParaRPr lang="en-GB" sz="3200" dirty="0">
              <a:cs typeface="Times New Roman" pitchFamily="18" charset="0"/>
            </a:endParaRPr>
          </a:p>
        </p:txBody>
      </p:sp>
      <p:sp>
        <p:nvSpPr>
          <p:cNvPr id="316425" name="Rectangle 9"/>
          <p:cNvSpPr>
            <a:spLocks noChangeArrowheads="1"/>
          </p:cNvSpPr>
          <p:nvPr/>
        </p:nvSpPr>
        <p:spPr bwMode="auto">
          <a:xfrm>
            <a:off x="3738563" y="4437063"/>
            <a:ext cx="1377950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>
                <a:cs typeface="Times New Roman" pitchFamily="18" charset="0"/>
              </a:rPr>
              <a:t>cricket</a:t>
            </a:r>
          </a:p>
        </p:txBody>
      </p:sp>
      <p:sp>
        <p:nvSpPr>
          <p:cNvPr id="316426" name="Rectangle 10"/>
          <p:cNvSpPr>
            <a:spLocks noChangeArrowheads="1"/>
          </p:cNvSpPr>
          <p:nvPr/>
        </p:nvSpPr>
        <p:spPr bwMode="auto">
          <a:xfrm>
            <a:off x="6659097" y="4437063"/>
            <a:ext cx="1306512" cy="6762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>
                <a:cs typeface="Times New Roman" pitchFamily="18" charset="0"/>
              </a:rPr>
              <a:t>rugby</a:t>
            </a:r>
          </a:p>
        </p:txBody>
      </p:sp>
      <p:sp>
        <p:nvSpPr>
          <p:cNvPr id="316427" name="Rectangle 11"/>
          <p:cNvSpPr>
            <a:spLocks noChangeArrowheads="1"/>
          </p:cNvSpPr>
          <p:nvPr/>
        </p:nvSpPr>
        <p:spPr bwMode="auto">
          <a:xfrm>
            <a:off x="2914651" y="4884739"/>
            <a:ext cx="4741208" cy="6762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>
                <a:cs typeface="Times New Roman" pitchFamily="18" charset="0"/>
              </a:rPr>
              <a:t>angles/position/</a:t>
            </a:r>
            <a:r>
              <a:rPr lang="en-GB" sz="3200" dirty="0" err="1">
                <a:cs typeface="Times New Roman" pitchFamily="18" charset="0"/>
              </a:rPr>
              <a:t>playercam</a:t>
            </a:r>
            <a:endParaRPr lang="en-GB" sz="3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6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6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6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6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6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6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 build="p" autoUpdateAnimBg="0"/>
      <p:bldP spid="316421" grpId="0" build="p" autoUpdateAnimBg="0"/>
      <p:bldP spid="316423" grpId="0" build="p" autoUpdateAnimBg="0"/>
      <p:bldP spid="316424" grpId="0" build="p" autoUpdateAnimBg="0"/>
      <p:bldP spid="316425" grpId="0" build="p" autoUpdateAnimBg="0"/>
      <p:bldP spid="316426" grpId="0" build="p" autoUpdateAnimBg="0"/>
      <p:bldP spid="31642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2658" y="1613648"/>
            <a:ext cx="7115829" cy="429502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>
                <a:cs typeface="Times New Roman" pitchFamily="18" charset="0"/>
              </a:rPr>
              <a:t>TV has                  </a:t>
            </a:r>
            <a:r>
              <a:rPr lang="en-GB" dirty="0" smtClean="0">
                <a:cs typeface="Times New Roman" pitchFamily="18" charset="0"/>
              </a:rPr>
              <a:t> what </a:t>
            </a:r>
            <a:r>
              <a:rPr lang="en-GB" dirty="0">
                <a:cs typeface="Times New Roman" pitchFamily="18" charset="0"/>
              </a:rPr>
              <a:t>we can watch and when and how we watch</a:t>
            </a:r>
          </a:p>
          <a:p>
            <a:pPr>
              <a:lnSpc>
                <a:spcPct val="90000"/>
              </a:lnSpc>
            </a:pPr>
            <a:r>
              <a:rPr lang="en-GB" dirty="0">
                <a:cs typeface="Times New Roman" pitchFamily="18" charset="0"/>
              </a:rPr>
              <a:t>Also brings sports we might never normally watch -                       , </a:t>
            </a:r>
          </a:p>
          <a:p>
            <a:pPr>
              <a:lnSpc>
                <a:spcPct val="90000"/>
              </a:lnSpc>
            </a:pPr>
            <a:r>
              <a:rPr lang="en-GB" dirty="0">
                <a:cs typeface="Times New Roman" pitchFamily="18" charset="0"/>
              </a:rPr>
              <a:t>Become converted to </a:t>
            </a:r>
          </a:p>
          <a:p>
            <a:pPr>
              <a:lnSpc>
                <a:spcPct val="90000"/>
              </a:lnSpc>
            </a:pPr>
            <a:endParaRPr lang="en-GB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dirty="0">
                <a:cs typeface="Times New Roman" pitchFamily="18" charset="0"/>
              </a:rPr>
              <a:t>Reduces  </a:t>
            </a:r>
            <a:endParaRPr lang="en-GB" dirty="0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TV changes sport</a:t>
            </a:r>
          </a:p>
        </p:txBody>
      </p:sp>
      <p:sp>
        <p:nvSpPr>
          <p:cNvPr id="319492" name="Rectangle 4"/>
          <p:cNvSpPr>
            <a:spLocks noChangeArrowheads="1"/>
          </p:cNvSpPr>
          <p:nvPr/>
        </p:nvSpPr>
        <p:spPr bwMode="auto">
          <a:xfrm>
            <a:off x="2808662" y="1613648"/>
            <a:ext cx="1873250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cs typeface="Times New Roman" pitchFamily="18" charset="0"/>
              </a:rPr>
              <a:t>improved</a:t>
            </a:r>
            <a:endParaRPr lang="en-GB" sz="3200" dirty="0"/>
          </a:p>
        </p:txBody>
      </p:sp>
      <p:sp>
        <p:nvSpPr>
          <p:cNvPr id="319493" name="Rectangle 5"/>
          <p:cNvSpPr>
            <a:spLocks noChangeArrowheads="1"/>
          </p:cNvSpPr>
          <p:nvPr/>
        </p:nvSpPr>
        <p:spPr bwMode="auto">
          <a:xfrm>
            <a:off x="4434262" y="2949388"/>
            <a:ext cx="2952750" cy="574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cs typeface="Times New Roman" pitchFamily="18" charset="0"/>
              </a:rPr>
              <a:t>sumo wrestling</a:t>
            </a:r>
            <a:endParaRPr lang="en-GB" sz="3200" dirty="0"/>
          </a:p>
        </p:txBody>
      </p:sp>
      <p:sp>
        <p:nvSpPr>
          <p:cNvPr id="319495" name="Rectangle 7"/>
          <p:cNvSpPr>
            <a:spLocks noChangeArrowheads="1"/>
          </p:cNvSpPr>
          <p:nvPr/>
        </p:nvSpPr>
        <p:spPr bwMode="auto">
          <a:xfrm>
            <a:off x="5117338" y="3524063"/>
            <a:ext cx="3816350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cs typeface="Times New Roman" pitchFamily="18" charset="0"/>
              </a:rPr>
              <a:t>armchair spectators</a:t>
            </a:r>
          </a:p>
        </p:txBody>
      </p:sp>
      <p:sp>
        <p:nvSpPr>
          <p:cNvPr id="319496" name="Rectangle 8"/>
          <p:cNvSpPr>
            <a:spLocks noChangeArrowheads="1"/>
          </p:cNvSpPr>
          <p:nvPr/>
        </p:nvSpPr>
        <p:spPr bwMode="auto">
          <a:xfrm>
            <a:off x="3101556" y="4500282"/>
            <a:ext cx="2665412" cy="576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cs typeface="Times New Roman" pitchFamily="18" charset="0"/>
              </a:rPr>
              <a:t>participation?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9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9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9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9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9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9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2" grpId="0" build="p" autoUpdateAnimBg="0"/>
      <p:bldP spid="319493" grpId="0" build="p" autoUpdateAnimBg="0"/>
      <p:bldP spid="319495" grpId="0" build="p" autoUpdateAnimBg="0"/>
      <p:bldP spid="31949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/>
              <a:t>Changing the characteristics of sport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6447" y="1783976"/>
            <a:ext cx="7777241" cy="446442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Changing the format of play –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Changing the competition structure –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Changing the rules to simplify them –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Changing the rules to make game ‘flow’ – 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1445451" y="2277035"/>
            <a:ext cx="3167062" cy="5603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tennis tie breaks</a:t>
            </a: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1445451" y="3356535"/>
            <a:ext cx="6840537" cy="5603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/>
              <a:t>Champions League/ RU premiership</a:t>
            </a:r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1445451" y="4364598"/>
            <a:ext cx="7488237" cy="5603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/>
              <a:t>American scoring – badminton/volleyball</a:t>
            </a:r>
          </a:p>
        </p:txBody>
      </p:sp>
      <p:sp>
        <p:nvSpPr>
          <p:cNvPr id="130055" name="Rectangle 7"/>
          <p:cNvSpPr>
            <a:spLocks noChangeArrowheads="1"/>
          </p:cNvSpPr>
          <p:nvPr/>
        </p:nvSpPr>
        <p:spPr bwMode="auto">
          <a:xfrm>
            <a:off x="1445451" y="5517123"/>
            <a:ext cx="4103687" cy="5603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/>
              <a:t>one-day/20:20 cricket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animBg="1"/>
      <p:bldP spid="130053" grpId="0" animBg="1"/>
      <p:bldP spid="130054" grpId="0" animBg="1"/>
      <p:bldP spid="1300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29552" y="274638"/>
            <a:ext cx="8014448" cy="1143000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Professional performer - a commercial object?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9552" y="1600200"/>
            <a:ext cx="7557247" cy="4781550"/>
          </a:xfrm>
        </p:spPr>
        <p:txBody>
          <a:bodyPr/>
          <a:lstStyle/>
          <a:p>
            <a:r>
              <a:rPr lang="en-GB" dirty="0"/>
              <a:t>Signs contract –</a:t>
            </a:r>
          </a:p>
          <a:p>
            <a:r>
              <a:rPr lang="en-GB" dirty="0"/>
              <a:t>Can be </a:t>
            </a:r>
          </a:p>
          <a:p>
            <a:r>
              <a:rPr lang="en-GB" dirty="0"/>
              <a:t>Brings in money through </a:t>
            </a:r>
          </a:p>
          <a:p>
            <a:endParaRPr lang="en-GB" dirty="0"/>
          </a:p>
          <a:p>
            <a:r>
              <a:rPr lang="en-GB" dirty="0"/>
              <a:t>Exploit image for company goals – </a:t>
            </a:r>
          </a:p>
          <a:p>
            <a:endParaRPr lang="en-GB" dirty="0"/>
          </a:p>
          <a:p>
            <a:r>
              <a:rPr lang="en-GB" dirty="0"/>
              <a:t>Financial rewards</a:t>
            </a: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4498976" y="1557338"/>
            <a:ext cx="2881312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like a business</a:t>
            </a:r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2771776" y="2133600"/>
            <a:ext cx="3024187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/>
              <a:t>‘hired and fired’</a:t>
            </a:r>
          </a:p>
        </p:txBody>
      </p:sp>
      <p:sp>
        <p:nvSpPr>
          <p:cNvPr id="208902" name="Rectangle 6"/>
          <p:cNvSpPr>
            <a:spLocks noChangeArrowheads="1"/>
          </p:cNvSpPr>
          <p:nvPr/>
        </p:nvSpPr>
        <p:spPr bwMode="auto">
          <a:xfrm>
            <a:off x="5688107" y="2781300"/>
            <a:ext cx="2232025" cy="576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advertising</a:t>
            </a:r>
          </a:p>
        </p:txBody>
      </p:sp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1330326" y="4437063"/>
            <a:ext cx="2519362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/>
              <a:t>marketability</a:t>
            </a:r>
          </a:p>
        </p:txBody>
      </p:sp>
      <p:sp>
        <p:nvSpPr>
          <p:cNvPr id="208904" name="Rectangle 8"/>
          <p:cNvSpPr>
            <a:spLocks noChangeArrowheads="1"/>
          </p:cNvSpPr>
          <p:nvPr/>
        </p:nvSpPr>
        <p:spPr bwMode="auto">
          <a:xfrm>
            <a:off x="4498976" y="5013325"/>
            <a:ext cx="3168650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based on results</a:t>
            </a:r>
          </a:p>
        </p:txBody>
      </p:sp>
      <p:sp>
        <p:nvSpPr>
          <p:cNvPr id="208905" name="Rectangle 9"/>
          <p:cNvSpPr>
            <a:spLocks noChangeArrowheads="1"/>
          </p:cNvSpPr>
          <p:nvPr/>
        </p:nvSpPr>
        <p:spPr bwMode="auto">
          <a:xfrm>
            <a:off x="1403351" y="3357563"/>
            <a:ext cx="2808287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/>
              <a:t>endorsements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89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nimBg="1"/>
      <p:bldP spid="208901" grpId="0" animBg="1"/>
      <p:bldP spid="208902" grpId="0" animBg="1"/>
      <p:bldP spid="208903" grpId="0" animBg="1"/>
      <p:bldP spid="208904" grpId="0" animBg="1"/>
      <p:bldP spid="20890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57834" y="274638"/>
            <a:ext cx="8086165" cy="1143000"/>
          </a:xfrm>
        </p:spPr>
        <p:txBody>
          <a:bodyPr/>
          <a:lstStyle/>
          <a:p>
            <a:r>
              <a:rPr lang="en-GB" dirty="0" smtClean="0"/>
              <a:t>Olympic ideals</a:t>
            </a:r>
            <a:endParaRPr lang="en-GB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7834" y="1447800"/>
            <a:ext cx="7875854" cy="4800600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Not </a:t>
            </a:r>
          </a:p>
          <a:p>
            <a:r>
              <a:rPr lang="en-GB" dirty="0"/>
              <a:t>Striving to win -</a:t>
            </a:r>
          </a:p>
          <a:p>
            <a:r>
              <a:rPr lang="en-GB" dirty="0"/>
              <a:t>Taking </a:t>
            </a:r>
            <a:r>
              <a:rPr lang="en-GB" dirty="0" smtClean="0"/>
              <a:t>part more important than </a:t>
            </a:r>
            <a:endParaRPr lang="en-GB" dirty="0"/>
          </a:p>
          <a:p>
            <a:r>
              <a:rPr lang="en-GB" dirty="0" smtClean="0"/>
              <a:t>              – for the love of sport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942213" y="1447800"/>
            <a:ext cx="4535487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en-GB" sz="3200" dirty="0"/>
              <a:t>Individuals performing</a:t>
            </a:r>
          </a:p>
        </p:txBody>
      </p:sp>
      <p:sp>
        <p:nvSpPr>
          <p:cNvPr id="199685" name="Rectangle 5"/>
          <p:cNvSpPr>
            <a:spLocks noChangeArrowheads="1"/>
          </p:cNvSpPr>
          <p:nvPr/>
        </p:nvSpPr>
        <p:spPr bwMode="auto">
          <a:xfrm>
            <a:off x="2382075" y="2024062"/>
            <a:ext cx="2879725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teams/Nations</a:t>
            </a:r>
          </a:p>
        </p:txBody>
      </p:sp>
      <p:sp>
        <p:nvSpPr>
          <p:cNvPr id="199686" name="Rectangle 6"/>
          <p:cNvSpPr>
            <a:spLocks noChangeArrowheads="1"/>
          </p:cNvSpPr>
          <p:nvPr/>
        </p:nvSpPr>
        <p:spPr bwMode="auto">
          <a:xfrm>
            <a:off x="4182300" y="2557462"/>
            <a:ext cx="1079500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fairly</a:t>
            </a:r>
          </a:p>
        </p:txBody>
      </p:sp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7064188" y="3162300"/>
            <a:ext cx="1712259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winning</a:t>
            </a:r>
            <a:endParaRPr lang="en-GB" sz="3200" dirty="0"/>
          </a:p>
        </p:txBody>
      </p:sp>
      <p:sp>
        <p:nvSpPr>
          <p:cNvPr id="199688" name="Rectangle 8"/>
          <p:cNvSpPr>
            <a:spLocks noChangeArrowheads="1"/>
          </p:cNvSpPr>
          <p:nvPr/>
        </p:nvSpPr>
        <p:spPr bwMode="auto">
          <a:xfrm>
            <a:off x="942214" y="3738562"/>
            <a:ext cx="2016139" cy="574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en-GB" sz="3200" dirty="0" smtClean="0"/>
              <a:t>Amateur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96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96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96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4" grpId="0" animBg="1"/>
      <p:bldP spid="199685" grpId="0" animBg="1"/>
      <p:bldP spid="199686" grpId="0" animBg="1"/>
      <p:bldP spid="199687" grpId="0" animBg="1"/>
      <p:bldP spid="19968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Olympism</a:t>
            </a:r>
            <a:endParaRPr lang="en-GB" dirty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6447" y="1447800"/>
            <a:ext cx="7777241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Competing with spirit of  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Symbols</a:t>
            </a:r>
            <a:r>
              <a:rPr lang="en-GB" dirty="0"/>
              <a:t>:</a:t>
            </a:r>
          </a:p>
          <a:p>
            <a:pPr>
              <a:lnSpc>
                <a:spcPct val="90000"/>
              </a:lnSpc>
            </a:pPr>
            <a:r>
              <a:rPr lang="en-GB" dirty="0"/>
              <a:t>Olympic  </a:t>
            </a:r>
          </a:p>
          <a:p>
            <a:pPr>
              <a:lnSpc>
                <a:spcPct val="90000"/>
              </a:lnSpc>
            </a:pPr>
            <a:r>
              <a:rPr lang="en-GB" dirty="0"/>
              <a:t>Olympic  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Virtually gone due </a:t>
            </a:r>
            <a:r>
              <a:rPr lang="en-GB" dirty="0"/>
              <a:t>to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   needed </a:t>
            </a:r>
            <a:r>
              <a:rPr lang="en-GB" dirty="0"/>
              <a:t>to </a:t>
            </a:r>
            <a:r>
              <a:rPr lang="en-GB" dirty="0" smtClean="0"/>
              <a:t>compete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IOC accept professional performers – </a:t>
            </a:r>
            <a:endParaRPr lang="en-GB" dirty="0"/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5753925" y="1447800"/>
            <a:ext cx="2890838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sportsmanship</a:t>
            </a:r>
          </a:p>
        </p:txBody>
      </p:sp>
      <p:sp>
        <p:nvSpPr>
          <p:cNvPr id="269320" name="Rectangle 8"/>
          <p:cNvSpPr>
            <a:spLocks noChangeArrowheads="1"/>
          </p:cNvSpPr>
          <p:nvPr/>
        </p:nvSpPr>
        <p:spPr bwMode="auto">
          <a:xfrm>
            <a:off x="3071143" y="2868706"/>
            <a:ext cx="1090612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rings</a:t>
            </a:r>
          </a:p>
        </p:txBody>
      </p:sp>
      <p:sp>
        <p:nvSpPr>
          <p:cNvPr id="269321" name="Rectangle 9"/>
          <p:cNvSpPr>
            <a:spLocks noChangeArrowheads="1"/>
          </p:cNvSpPr>
          <p:nvPr/>
        </p:nvSpPr>
        <p:spPr bwMode="auto">
          <a:xfrm>
            <a:off x="3071143" y="3473543"/>
            <a:ext cx="1019175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/>
              <a:t>oath</a:t>
            </a:r>
          </a:p>
        </p:txBody>
      </p:sp>
      <p:sp>
        <p:nvSpPr>
          <p:cNvPr id="269322" name="Rectangle 10"/>
          <p:cNvSpPr>
            <a:spLocks noChangeArrowheads="1"/>
          </p:cNvSpPr>
          <p:nvPr/>
        </p:nvSpPr>
        <p:spPr bwMode="auto">
          <a:xfrm>
            <a:off x="5082693" y="4006943"/>
            <a:ext cx="3251200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financial support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629467" y="5522259"/>
            <a:ext cx="2883352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 smtClean="0"/>
              <a:t> ‘amateur spirit’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93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693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693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693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6" grpId="0" animBg="1"/>
      <p:bldP spid="269320" grpId="0" animBg="1"/>
      <p:bldP spid="269321" grpId="0" animBg="1"/>
      <p:bldP spid="269322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376" y="274638"/>
            <a:ext cx="7759312" cy="1143000"/>
          </a:xfrm>
        </p:spPr>
        <p:txBody>
          <a:bodyPr/>
          <a:lstStyle/>
          <a:p>
            <a:r>
              <a:rPr lang="en-GB" dirty="0" err="1" smtClean="0"/>
              <a:t>Kreb’s</a:t>
            </a:r>
            <a:r>
              <a:rPr lang="en-GB" dirty="0" smtClean="0"/>
              <a:t> cycle - Typical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376" y="1447800"/>
            <a:ext cx="7759312" cy="4800600"/>
          </a:xfrm>
        </p:spPr>
        <p:txBody>
          <a:bodyPr>
            <a:normAutofit/>
          </a:bodyPr>
          <a:lstStyle/>
          <a:p>
            <a:pPr marL="88900" indent="-6350">
              <a:buNone/>
            </a:pPr>
            <a:r>
              <a:rPr lang="en-GB" sz="2400" dirty="0" smtClean="0"/>
              <a:t>At the 2008 Beijing Olympic Games, David Davies won the silver medal in the swimming 10 kilometre marathon event, in a time of 1 hour 51 minutes and 53.1 seconds.</a:t>
            </a:r>
          </a:p>
          <a:p>
            <a:pPr marL="88900" indent="-6350">
              <a:buNone/>
            </a:pPr>
            <a:r>
              <a:rPr lang="en-GB" sz="2400" dirty="0" smtClean="0"/>
              <a:t>Explain how the </a:t>
            </a:r>
            <a:r>
              <a:rPr lang="en-GB" sz="2400" b="1" dirty="0" smtClean="0"/>
              <a:t>majority</a:t>
            </a:r>
            <a:r>
              <a:rPr lang="en-GB" sz="2400" dirty="0" smtClean="0"/>
              <a:t> of energy used during the race would be provided. 				</a:t>
            </a:r>
            <a:r>
              <a:rPr lang="en-GB" sz="2400" i="1" dirty="0" smtClean="0"/>
              <a:t>(7 marks)</a:t>
            </a:r>
            <a:endParaRPr lang="en-GB" sz="2400" dirty="0" smtClean="0"/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EC855D-113A-45BC-9715-63742383403C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093694" y="274638"/>
            <a:ext cx="7839994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Kreb’s</a:t>
            </a:r>
            <a:r>
              <a:rPr lang="en-US" dirty="0" smtClean="0"/>
              <a:t> cycle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714488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Carbohydrates -                              - broken down in series of reactions to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Called </a:t>
            </a:r>
          </a:p>
          <a:p>
            <a:pPr eaLnBrk="1" hangingPunct="1"/>
            <a:r>
              <a:rPr lang="en-US" dirty="0" smtClean="0"/>
              <a:t>Some energy released for</a:t>
            </a:r>
          </a:p>
          <a:p>
            <a:pPr eaLnBrk="1" hangingPunct="1"/>
            <a:r>
              <a:rPr lang="en-US" dirty="0" smtClean="0"/>
              <a:t>Fats (fatty acids) prepared through                  </a:t>
            </a:r>
          </a:p>
          <a:p>
            <a:pPr eaLnBrk="1" hangingPunct="1">
              <a:buNone/>
            </a:pPr>
            <a:r>
              <a:rPr lang="en-US" dirty="0" smtClean="0"/>
              <a:t>                        ready for                      in </a:t>
            </a:r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1604775" y="2531294"/>
            <a:ext cx="1879232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/>
              <a:t>pyruvate</a:t>
            </a:r>
            <a:endParaRPr lang="en-GB" sz="3200" dirty="0"/>
          </a:p>
        </p:txBody>
      </p:sp>
      <p:sp>
        <p:nvSpPr>
          <p:cNvPr id="256005" name="Text Box 5"/>
          <p:cNvSpPr txBox="1">
            <a:spLocks noChangeArrowheads="1"/>
          </p:cNvSpPr>
          <p:nvPr/>
        </p:nvSpPr>
        <p:spPr bwMode="auto">
          <a:xfrm>
            <a:off x="5939361" y="3686796"/>
            <a:ext cx="3131487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/>
              <a:t>ATP resynthesis</a:t>
            </a:r>
            <a:endParaRPr lang="en-GB" sz="3200" dirty="0"/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5581131" y="4702844"/>
            <a:ext cx="2348474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/>
              <a:t>Kreb’s cycle</a:t>
            </a:r>
            <a:endParaRPr lang="en-GB" sz="32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1764" y="1447800"/>
            <a:ext cx="3357841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 smtClean="0"/>
              <a:t>glycogen/glucose</a:t>
            </a:r>
            <a:endParaRPr lang="en-GB" sz="32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518718" y="4697506"/>
            <a:ext cx="2505643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200" dirty="0" smtClean="0"/>
              <a:t>β</a:t>
            </a:r>
            <a:r>
              <a:rPr lang="en-GB" sz="3200" dirty="0" smtClean="0"/>
              <a:t> -oxidation</a:t>
            </a:r>
            <a:endParaRPr lang="en-GB" sz="32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771540" y="3107358"/>
            <a:ext cx="1957561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 smtClean="0"/>
              <a:t>glycolysis</a:t>
            </a:r>
            <a:endParaRPr lang="en-GB" sz="3200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604774" y="5416951"/>
            <a:ext cx="2740547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 smtClean="0"/>
              <a:t>mitochondria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560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560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560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560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2560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2560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4" grpId="0" animBg="1"/>
      <p:bldP spid="256005" grpId="0" animBg="1"/>
      <p:bldP spid="25600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C47981-3F33-455C-847B-AA6DC80E0663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905" y="260350"/>
            <a:ext cx="7658007" cy="1143000"/>
          </a:xfrm>
        </p:spPr>
        <p:txBody>
          <a:bodyPr/>
          <a:lstStyle/>
          <a:p>
            <a:r>
              <a:rPr lang="en-US" dirty="0" err="1" smtClean="0"/>
              <a:t>Kreb’s</a:t>
            </a:r>
            <a:r>
              <a:rPr lang="en-US" dirty="0" smtClean="0"/>
              <a:t> cycle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9905" y="1341438"/>
            <a:ext cx="7721508" cy="4762500"/>
          </a:xfrm>
        </p:spPr>
        <p:txBody>
          <a:bodyPr/>
          <a:lstStyle/>
          <a:p>
            <a:r>
              <a:rPr lang="en-US" dirty="0" smtClean="0"/>
              <a:t>Pyruvate converted into </a:t>
            </a:r>
          </a:p>
          <a:p>
            <a:r>
              <a:rPr lang="en-US" dirty="0" smtClean="0"/>
              <a:t>Enters </a:t>
            </a:r>
          </a:p>
          <a:p>
            <a:r>
              <a:rPr lang="en-US" dirty="0" smtClean="0"/>
              <a:t>Hydrogen removed leaving</a:t>
            </a:r>
          </a:p>
          <a:p>
            <a:r>
              <a:rPr lang="en-US" dirty="0" smtClean="0"/>
              <a:t>Some</a:t>
            </a:r>
          </a:p>
          <a:p>
            <a:r>
              <a:rPr lang="en-US" dirty="0" smtClean="0"/>
              <a:t>Hydrogen to</a:t>
            </a:r>
          </a:p>
          <a:p>
            <a:r>
              <a:rPr lang="en-US" dirty="0" err="1" smtClean="0"/>
              <a:t>Oxidised</a:t>
            </a:r>
            <a:r>
              <a:rPr lang="en-US" dirty="0" smtClean="0"/>
              <a:t> to </a:t>
            </a:r>
          </a:p>
          <a:p>
            <a:r>
              <a:rPr lang="en-US" dirty="0" smtClean="0"/>
              <a:t>Releases large amounts of energy for </a:t>
            </a:r>
          </a:p>
        </p:txBody>
      </p:sp>
      <p:sp>
        <p:nvSpPr>
          <p:cNvPr id="258052" name="Text Box 4"/>
          <p:cNvSpPr txBox="1">
            <a:spLocks noChangeArrowheads="1"/>
          </p:cNvSpPr>
          <p:nvPr/>
        </p:nvSpPr>
        <p:spPr bwMode="auto">
          <a:xfrm>
            <a:off x="6025382" y="2493566"/>
            <a:ext cx="2867606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/>
              <a:t>carbon dioxide</a:t>
            </a:r>
            <a:endParaRPr lang="en-GB" sz="3200" dirty="0"/>
          </a:p>
        </p:txBody>
      </p:sp>
      <p:sp>
        <p:nvSpPr>
          <p:cNvPr id="258053" name="Text Box 5"/>
          <p:cNvSpPr txBox="1">
            <a:spLocks noChangeArrowheads="1"/>
          </p:cNvSpPr>
          <p:nvPr/>
        </p:nvSpPr>
        <p:spPr bwMode="auto">
          <a:xfrm>
            <a:off x="2568775" y="2949388"/>
            <a:ext cx="3622834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/>
              <a:t>ATP resynthesised</a:t>
            </a:r>
            <a:endParaRPr lang="en-GB" sz="3200" dirty="0"/>
          </a:p>
        </p:txBody>
      </p:sp>
      <p:sp>
        <p:nvSpPr>
          <p:cNvPr id="258054" name="Text Box 6"/>
          <p:cNvSpPr txBox="1">
            <a:spLocks noChangeArrowheads="1"/>
          </p:cNvSpPr>
          <p:nvPr/>
        </p:nvSpPr>
        <p:spPr bwMode="auto">
          <a:xfrm>
            <a:off x="3649687" y="3528825"/>
            <a:ext cx="4979881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/>
              <a:t>Electron Transport Chain</a:t>
            </a:r>
            <a:endParaRPr lang="en-GB" sz="3200" dirty="0"/>
          </a:p>
        </p:txBody>
      </p:sp>
      <p:sp>
        <p:nvSpPr>
          <p:cNvPr id="258056" name="Text Box 8"/>
          <p:cNvSpPr txBox="1">
            <a:spLocks noChangeArrowheads="1"/>
          </p:cNvSpPr>
          <p:nvPr/>
        </p:nvSpPr>
        <p:spPr bwMode="auto">
          <a:xfrm>
            <a:off x="1516178" y="5208494"/>
            <a:ext cx="2943545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/>
              <a:t>ATP resynthesis</a:t>
            </a:r>
            <a:endParaRPr lang="en-GB" sz="32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521326" y="1341438"/>
            <a:ext cx="2491058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/>
              <a:t>Acetyl Co- A</a:t>
            </a:r>
            <a:endParaRPr lang="en-GB" sz="3200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713809" y="1916783"/>
            <a:ext cx="2338764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/>
              <a:t>Kreb’s cycle</a:t>
            </a:r>
            <a:endParaRPr lang="en-GB" sz="3200" dirty="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505101" y="4108262"/>
            <a:ext cx="1357695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/>
              <a:t>water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58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580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580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580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2580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2580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2580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2580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 animBg="1"/>
      <p:bldP spid="258053" grpId="0" animBg="1"/>
      <p:bldP spid="258054" grpId="0" animBg="1"/>
      <p:bldP spid="258056" grpId="0" animBg="1"/>
      <p:bldP spid="9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Revision topics – chosen by your teachers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866" y="1614310"/>
            <a:ext cx="7647277" cy="4363569"/>
          </a:xfrm>
        </p:spPr>
        <p:txBody>
          <a:bodyPr>
            <a:noAutofit/>
          </a:bodyPr>
          <a:lstStyle/>
          <a:p>
            <a:pPr lvl="0"/>
            <a:r>
              <a:rPr lang="en-GB" sz="2400" dirty="0" smtClean="0"/>
              <a:t>14 mark questions</a:t>
            </a:r>
          </a:p>
          <a:p>
            <a:pPr lvl="0"/>
            <a:r>
              <a:rPr lang="en-GB" sz="2400" dirty="0" smtClean="0"/>
              <a:t>Commercialisation</a:t>
            </a:r>
          </a:p>
          <a:p>
            <a:pPr lvl="0"/>
            <a:r>
              <a:rPr lang="en-GB" sz="2400" dirty="0" smtClean="0"/>
              <a:t>Olympic Ideals</a:t>
            </a:r>
          </a:p>
          <a:p>
            <a:pPr lvl="0"/>
            <a:r>
              <a:rPr lang="en-GB" sz="2400" dirty="0" smtClean="0"/>
              <a:t>Krebs cycle</a:t>
            </a:r>
          </a:p>
          <a:p>
            <a:pPr lvl="0"/>
            <a:r>
              <a:rPr lang="en-GB" sz="2400" dirty="0" smtClean="0"/>
              <a:t>Aggression</a:t>
            </a:r>
          </a:p>
          <a:p>
            <a:pPr lvl="0"/>
            <a:r>
              <a:rPr lang="en-GB" sz="2400" dirty="0" smtClean="0"/>
              <a:t>Support from organisations for elite athletes</a:t>
            </a:r>
          </a:p>
          <a:p>
            <a:pPr lvl="0"/>
            <a:r>
              <a:rPr lang="en-GB" sz="2400" dirty="0" smtClean="0"/>
              <a:t>Projectile motion</a:t>
            </a:r>
          </a:p>
          <a:p>
            <a:pPr lvl="0"/>
            <a:r>
              <a:rPr lang="en-GB" sz="2400" dirty="0" smtClean="0"/>
              <a:t>PNF stretching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Aggression - Typical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271" y="1447800"/>
            <a:ext cx="7732417" cy="4800600"/>
          </a:xfrm>
        </p:spPr>
        <p:txBody>
          <a:bodyPr>
            <a:noAutofit/>
          </a:bodyPr>
          <a:lstStyle/>
          <a:p>
            <a:pPr marL="88900" indent="-6350">
              <a:buNone/>
            </a:pPr>
            <a:r>
              <a:rPr lang="en-GB" sz="2400" dirty="0" smtClean="0"/>
              <a:t>Trait theories may be used to explain several psychological constructs.</a:t>
            </a:r>
          </a:p>
          <a:p>
            <a:pPr>
              <a:buNone/>
            </a:pPr>
            <a:r>
              <a:rPr lang="en-GB" sz="2400" dirty="0" smtClean="0"/>
              <a:t>(a)Sport may increase or decrease the likelihood of aggressive behaviour occurring among competitors.  How may </a:t>
            </a:r>
            <a:r>
              <a:rPr lang="en-GB" sz="2400" i="1" dirty="0" smtClean="0"/>
              <a:t>trait theory</a:t>
            </a:r>
            <a:r>
              <a:rPr lang="en-GB" sz="2400" dirty="0" smtClean="0"/>
              <a:t> be used to explain </a:t>
            </a:r>
            <a:r>
              <a:rPr lang="en-GB" sz="2400" i="1" dirty="0" smtClean="0"/>
              <a:t>aggression</a:t>
            </a:r>
            <a:r>
              <a:rPr lang="en-GB" sz="2400" dirty="0" smtClean="0"/>
              <a:t> in sport?								</a:t>
            </a:r>
            <a:r>
              <a:rPr lang="en-GB" sz="2400" i="1" dirty="0" smtClean="0"/>
              <a:t>(2 marks)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(b)Use the </a:t>
            </a:r>
            <a:r>
              <a:rPr lang="en-GB" sz="2400" i="1" dirty="0" smtClean="0"/>
              <a:t>frustration-aggression hypothesis</a:t>
            </a:r>
            <a:r>
              <a:rPr lang="en-GB" sz="2400" dirty="0" smtClean="0"/>
              <a:t> to explain why   this may happen.					</a:t>
            </a:r>
            <a:r>
              <a:rPr lang="en-GB" sz="2400" i="1" dirty="0" smtClean="0"/>
              <a:t>(2 marks)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(c)Explain why incidents of aggression occur only occasionally in team games.			</a:t>
            </a:r>
            <a:r>
              <a:rPr lang="en-GB" sz="2400" i="1" dirty="0" smtClean="0"/>
              <a:t>(2 marks)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EAF9C1-F532-447F-B5D8-523434D2C29F}" type="slidenum">
              <a:rPr lang="en-GB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Aggression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3340" y="1129553"/>
            <a:ext cx="7274859" cy="5175997"/>
          </a:xfrm>
        </p:spPr>
        <p:txBody>
          <a:bodyPr>
            <a:noAutofit/>
          </a:bodyPr>
          <a:lstStyle/>
          <a:p>
            <a:pPr marL="609600" indent="-609600" eaLnBrk="1" hangingPunct="1">
              <a:buFontTx/>
              <a:buNone/>
            </a:pPr>
            <a:r>
              <a:rPr lang="en-GB" dirty="0" smtClean="0"/>
              <a:t>	“Any form of behaviour directed toward the goal of harming or injuring another living being who is motivated to avoid such treatment”</a:t>
            </a:r>
          </a:p>
          <a:p>
            <a:pPr marL="609600" indent="-609600" eaLnBrk="1" hangingPunct="1">
              <a:buFontTx/>
              <a:buNone/>
            </a:pPr>
            <a:r>
              <a:rPr lang="en-GB" dirty="0" smtClean="0"/>
              <a:t>Aggression is:</a:t>
            </a:r>
          </a:p>
        </p:txBody>
      </p:sp>
      <p:sp>
        <p:nvSpPr>
          <p:cNvPr id="670726" name="Rectangle 6"/>
          <p:cNvSpPr>
            <a:spLocks noChangeArrowheads="1"/>
          </p:cNvSpPr>
          <p:nvPr/>
        </p:nvSpPr>
        <p:spPr bwMode="auto">
          <a:xfrm>
            <a:off x="1183340" y="3643313"/>
            <a:ext cx="4127874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+mj-lt"/>
              <a:buAutoNum type="arabicPeriod"/>
            </a:pPr>
            <a:r>
              <a:rPr lang="en-GB" sz="3200" dirty="0"/>
              <a:t>a behaviour/action; </a:t>
            </a:r>
          </a:p>
        </p:txBody>
      </p:sp>
      <p:sp>
        <p:nvSpPr>
          <p:cNvPr id="670727" name="Rectangle 7"/>
          <p:cNvSpPr>
            <a:spLocks noChangeArrowheads="1"/>
          </p:cNvSpPr>
          <p:nvPr/>
        </p:nvSpPr>
        <p:spPr bwMode="auto">
          <a:xfrm>
            <a:off x="1183340" y="4219575"/>
            <a:ext cx="2952750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+mj-lt"/>
              <a:buAutoNum type="arabicPeriod" startAt="2"/>
            </a:pPr>
            <a:r>
              <a:rPr lang="en-GB" sz="3200" dirty="0"/>
              <a:t>intentional; </a:t>
            </a:r>
          </a:p>
        </p:txBody>
      </p:sp>
      <p:sp>
        <p:nvSpPr>
          <p:cNvPr id="670728" name="Rectangle 8"/>
          <p:cNvSpPr>
            <a:spLocks noChangeArrowheads="1"/>
          </p:cNvSpPr>
          <p:nvPr/>
        </p:nvSpPr>
        <p:spPr bwMode="auto">
          <a:xfrm>
            <a:off x="1183340" y="4722813"/>
            <a:ext cx="3572062" cy="6762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+mj-lt"/>
              <a:buAutoNum type="arabicPeriod" startAt="3"/>
            </a:pPr>
            <a:r>
              <a:rPr lang="en-GB" sz="3200" dirty="0"/>
              <a:t>to cause harm;</a:t>
            </a:r>
          </a:p>
        </p:txBody>
      </p:sp>
      <p:sp>
        <p:nvSpPr>
          <p:cNvPr id="670729" name="Rectangle 9"/>
          <p:cNvSpPr>
            <a:spLocks noChangeArrowheads="1"/>
          </p:cNvSpPr>
          <p:nvPr/>
        </p:nvSpPr>
        <p:spPr bwMode="auto">
          <a:xfrm>
            <a:off x="1183339" y="5372100"/>
            <a:ext cx="3881719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+mj-lt"/>
              <a:buAutoNum type="arabicPeriod" startAt="4"/>
            </a:pPr>
            <a:r>
              <a:rPr lang="en-GB" sz="3200" dirty="0"/>
              <a:t>outside the rules;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707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707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707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707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6" grpId="0" animBg="1"/>
      <p:bldP spid="670727" grpId="0" animBg="1"/>
      <p:bldP spid="670728" grpId="0" animBg="1"/>
      <p:bldP spid="6707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6D293B-6537-44D5-9EE7-65AE47A406D7}" type="slidenum">
              <a:rPr lang="en-GB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Forms of Aggression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Instrumental –aggression used to increase chances of 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Hostile - aggression with injury as 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Constructive use of force in sport =  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Channelled aggression – diverting aggressive feelings into  </a:t>
            </a:r>
          </a:p>
        </p:txBody>
      </p:sp>
      <p:sp>
        <p:nvSpPr>
          <p:cNvPr id="673796" name="Text Box 4"/>
          <p:cNvSpPr txBox="1">
            <a:spLocks noChangeArrowheads="1"/>
          </p:cNvSpPr>
          <p:nvPr/>
        </p:nvSpPr>
        <p:spPr bwMode="auto">
          <a:xfrm>
            <a:off x="3770126" y="1801906"/>
            <a:ext cx="1693985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3200" dirty="0" smtClean="0"/>
              <a:t>winning</a:t>
            </a:r>
            <a:endParaRPr lang="en-GB" sz="3200" dirty="0"/>
          </a:p>
        </p:txBody>
      </p:sp>
      <p:sp>
        <p:nvSpPr>
          <p:cNvPr id="673797" name="Text Box 5"/>
          <p:cNvSpPr txBox="1">
            <a:spLocks noChangeArrowheads="1"/>
          </p:cNvSpPr>
          <p:nvPr/>
        </p:nvSpPr>
        <p:spPr bwMode="auto">
          <a:xfrm>
            <a:off x="1861858" y="2812849"/>
            <a:ext cx="204035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GB" sz="3200" dirty="0" smtClean="0"/>
              <a:t>main aim</a:t>
            </a:r>
            <a:endParaRPr lang="en-GB" sz="3200" dirty="0"/>
          </a:p>
        </p:txBody>
      </p:sp>
      <p:sp>
        <p:nvSpPr>
          <p:cNvPr id="673798" name="Rectangle 6"/>
          <p:cNvSpPr>
            <a:spLocks noChangeArrowheads="1"/>
          </p:cNvSpPr>
          <p:nvPr/>
        </p:nvSpPr>
        <p:spPr bwMode="auto">
          <a:xfrm>
            <a:off x="1861858" y="3918744"/>
            <a:ext cx="2089474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assertion</a:t>
            </a:r>
          </a:p>
        </p:txBody>
      </p:sp>
      <p:sp>
        <p:nvSpPr>
          <p:cNvPr id="673799" name="Rectangle 7"/>
          <p:cNvSpPr>
            <a:spLocks noChangeArrowheads="1"/>
          </p:cNvSpPr>
          <p:nvPr/>
        </p:nvSpPr>
        <p:spPr bwMode="auto">
          <a:xfrm>
            <a:off x="5677181" y="4814047"/>
            <a:ext cx="2936467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useful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737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737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6" grpId="0" animBg="1"/>
      <p:bldP spid="673797" grpId="0" animBg="1"/>
      <p:bldP spid="673798" grpId="0" animBg="1"/>
      <p:bldP spid="67379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1F6A1F-C7EF-4373-BF1A-7881AA439046}" type="slidenum">
              <a:rPr lang="en-GB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Instinct theory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271" y="1447800"/>
            <a:ext cx="7732417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Aggression 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Builds up – needs to be 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Displaced into sport rather than 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Release = 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Theory suggests most aggression is            , but some is 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                         as a means of control</a:t>
            </a:r>
          </a:p>
        </p:txBody>
      </p:sp>
      <p:sp>
        <p:nvSpPr>
          <p:cNvPr id="824324" name="Rectangle 4"/>
          <p:cNvSpPr>
            <a:spLocks noChangeArrowheads="1"/>
          </p:cNvSpPr>
          <p:nvPr/>
        </p:nvSpPr>
        <p:spPr bwMode="auto">
          <a:xfrm>
            <a:off x="3594925" y="1447800"/>
            <a:ext cx="1800225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inherited</a:t>
            </a:r>
          </a:p>
        </p:txBody>
      </p:sp>
      <p:sp>
        <p:nvSpPr>
          <p:cNvPr id="824325" name="Rectangle 5"/>
          <p:cNvSpPr>
            <a:spLocks noChangeArrowheads="1"/>
          </p:cNvSpPr>
          <p:nvPr/>
        </p:nvSpPr>
        <p:spPr bwMode="auto">
          <a:xfrm>
            <a:off x="5683515" y="1879600"/>
            <a:ext cx="1811338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released</a:t>
            </a:r>
          </a:p>
        </p:txBody>
      </p:sp>
      <p:sp>
        <p:nvSpPr>
          <p:cNvPr id="824326" name="Rectangle 6"/>
          <p:cNvSpPr>
            <a:spLocks noChangeArrowheads="1"/>
          </p:cNvSpPr>
          <p:nvPr/>
        </p:nvSpPr>
        <p:spPr bwMode="auto">
          <a:xfrm>
            <a:off x="7050913" y="2455863"/>
            <a:ext cx="1738313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violence</a:t>
            </a:r>
          </a:p>
        </p:txBody>
      </p:sp>
      <p:sp>
        <p:nvSpPr>
          <p:cNvPr id="824327" name="Rectangle 7"/>
          <p:cNvSpPr>
            <a:spLocks noChangeArrowheads="1"/>
          </p:cNvSpPr>
          <p:nvPr/>
        </p:nvSpPr>
        <p:spPr bwMode="auto">
          <a:xfrm>
            <a:off x="3450463" y="2960688"/>
            <a:ext cx="1882775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/>
              <a:t>catharsis</a:t>
            </a:r>
          </a:p>
        </p:txBody>
      </p:sp>
      <p:sp>
        <p:nvSpPr>
          <p:cNvPr id="824328" name="Rectangle 8"/>
          <p:cNvSpPr>
            <a:spLocks noChangeArrowheads="1"/>
          </p:cNvSpPr>
          <p:nvPr/>
        </p:nvSpPr>
        <p:spPr bwMode="auto">
          <a:xfrm>
            <a:off x="7555738" y="3535363"/>
            <a:ext cx="1377950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hostile</a:t>
            </a:r>
          </a:p>
        </p:txBody>
      </p:sp>
      <p:sp>
        <p:nvSpPr>
          <p:cNvPr id="824329" name="Rectangle 9"/>
          <p:cNvSpPr>
            <a:spLocks noChangeArrowheads="1"/>
          </p:cNvSpPr>
          <p:nvPr/>
        </p:nvSpPr>
        <p:spPr bwMode="auto">
          <a:xfrm>
            <a:off x="3450463" y="3938588"/>
            <a:ext cx="2459038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instrumental</a:t>
            </a:r>
          </a:p>
        </p:txBody>
      </p:sp>
      <p:sp>
        <p:nvSpPr>
          <p:cNvPr id="824330" name="Rectangle 10"/>
          <p:cNvSpPr>
            <a:spLocks noChangeArrowheads="1"/>
          </p:cNvSpPr>
          <p:nvPr/>
        </p:nvSpPr>
        <p:spPr bwMode="auto">
          <a:xfrm>
            <a:off x="1434338" y="4471988"/>
            <a:ext cx="2890837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Social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243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243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243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243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243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243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243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324" grpId="0" animBg="1"/>
      <p:bldP spid="824325" grpId="0" animBg="1"/>
      <p:bldP spid="824326" grpId="0" animBg="1"/>
      <p:bldP spid="824327" grpId="0" animBg="1"/>
      <p:bldP spid="824328" grpId="0" animBg="1"/>
      <p:bldP spid="824329" grpId="0" animBg="1"/>
      <p:bldP spid="8243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583CA4-AF58-49B6-827D-BD5894228D1B}" type="slidenum">
              <a:rPr lang="en-GB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Frustration-aggression hypothesis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271" y="1447800"/>
            <a:ext cx="7732417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Frustration leads to  </a:t>
            </a:r>
          </a:p>
          <a:p>
            <a:pPr eaLnBrk="1" hangingPunct="1"/>
            <a:r>
              <a:rPr lang="en-GB" dirty="0" smtClean="0"/>
              <a:t>Aggression comes from  </a:t>
            </a:r>
          </a:p>
          <a:p>
            <a:pPr eaLnBrk="1" hangingPunct="1"/>
            <a:r>
              <a:rPr lang="en-GB" dirty="0" smtClean="0"/>
              <a:t>In sport,                      prevents attainment of             - leads to frustration, especially if 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Aggression released –                 – but not always</a:t>
            </a:r>
          </a:p>
          <a:p>
            <a:pPr eaLnBrk="1" hangingPunct="1"/>
            <a:r>
              <a:rPr lang="en-GB" dirty="0" smtClean="0"/>
              <a:t>But, not all                    leads to  </a:t>
            </a:r>
          </a:p>
        </p:txBody>
      </p:sp>
      <p:sp>
        <p:nvSpPr>
          <p:cNvPr id="825348" name="Rectangle 4"/>
          <p:cNvSpPr>
            <a:spLocks noChangeArrowheads="1"/>
          </p:cNvSpPr>
          <p:nvPr/>
        </p:nvSpPr>
        <p:spPr bwMode="auto">
          <a:xfrm>
            <a:off x="4956176" y="1417638"/>
            <a:ext cx="2243137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aggression</a:t>
            </a:r>
          </a:p>
        </p:txBody>
      </p:sp>
      <p:sp>
        <p:nvSpPr>
          <p:cNvPr id="825349" name="Rectangle 5"/>
          <p:cNvSpPr>
            <a:spLocks noChangeArrowheads="1"/>
          </p:cNvSpPr>
          <p:nvPr/>
        </p:nvSpPr>
        <p:spPr bwMode="auto">
          <a:xfrm>
            <a:off x="5676900" y="1873624"/>
            <a:ext cx="2243138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frustration</a:t>
            </a:r>
          </a:p>
        </p:txBody>
      </p:sp>
      <p:sp>
        <p:nvSpPr>
          <p:cNvPr id="825350" name="Rectangle 6"/>
          <p:cNvSpPr>
            <a:spLocks noChangeArrowheads="1"/>
          </p:cNvSpPr>
          <p:nvPr/>
        </p:nvSpPr>
        <p:spPr bwMode="auto">
          <a:xfrm>
            <a:off x="3076669" y="2357718"/>
            <a:ext cx="2322183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opposition</a:t>
            </a:r>
          </a:p>
        </p:txBody>
      </p:sp>
      <p:sp>
        <p:nvSpPr>
          <p:cNvPr id="825351" name="Rectangle 7"/>
          <p:cNvSpPr>
            <a:spLocks noChangeArrowheads="1"/>
          </p:cNvSpPr>
          <p:nvPr/>
        </p:nvSpPr>
        <p:spPr bwMode="auto">
          <a:xfrm>
            <a:off x="2138363" y="2801143"/>
            <a:ext cx="1162050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goals</a:t>
            </a:r>
          </a:p>
        </p:txBody>
      </p:sp>
      <p:sp>
        <p:nvSpPr>
          <p:cNvPr id="825352" name="Rectangle 8"/>
          <p:cNvSpPr>
            <a:spLocks noChangeArrowheads="1"/>
          </p:cNvSpPr>
          <p:nvPr/>
        </p:nvSpPr>
        <p:spPr bwMode="auto">
          <a:xfrm>
            <a:off x="1919381" y="3290047"/>
            <a:ext cx="2314575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unexpected</a:t>
            </a:r>
          </a:p>
        </p:txBody>
      </p:sp>
      <p:sp>
        <p:nvSpPr>
          <p:cNvPr id="825353" name="Rectangle 9"/>
          <p:cNvSpPr>
            <a:spLocks noChangeArrowheads="1"/>
          </p:cNvSpPr>
          <p:nvPr/>
        </p:nvSpPr>
        <p:spPr bwMode="auto">
          <a:xfrm>
            <a:off x="5461000" y="4327525"/>
            <a:ext cx="1923443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cathartic</a:t>
            </a:r>
          </a:p>
        </p:txBody>
      </p:sp>
      <p:sp>
        <p:nvSpPr>
          <p:cNvPr id="825354" name="Rectangle 10"/>
          <p:cNvSpPr>
            <a:spLocks noChangeArrowheads="1"/>
          </p:cNvSpPr>
          <p:nvPr/>
        </p:nvSpPr>
        <p:spPr bwMode="auto">
          <a:xfrm>
            <a:off x="3433763" y="5335587"/>
            <a:ext cx="2243137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frustration</a:t>
            </a:r>
          </a:p>
        </p:txBody>
      </p:sp>
      <p:sp>
        <p:nvSpPr>
          <p:cNvPr id="825355" name="Rectangle 11"/>
          <p:cNvSpPr>
            <a:spLocks noChangeArrowheads="1"/>
          </p:cNvSpPr>
          <p:nvPr/>
        </p:nvSpPr>
        <p:spPr bwMode="auto">
          <a:xfrm>
            <a:off x="6900863" y="5217459"/>
            <a:ext cx="2243137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aggression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253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253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253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253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253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253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253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8253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348" grpId="0" animBg="1"/>
      <p:bldP spid="825349" grpId="0" animBg="1"/>
      <p:bldP spid="825350" grpId="0" animBg="1"/>
      <p:bldP spid="825351" grpId="0" animBg="1"/>
      <p:bldP spid="825352" grpId="0" animBg="1"/>
      <p:bldP spid="825353" grpId="0" animBg="1"/>
      <p:bldP spid="825354" grpId="0" animBg="1"/>
      <p:bldP spid="82535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953DB0-37FD-4A2A-9F8D-C75476F19404}" type="slidenum">
              <a:rPr lang="en-GB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Aggressive-cue theory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765" y="1600200"/>
            <a:ext cx="7672948" cy="49244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Not all frustration leads to aggression</a:t>
            </a:r>
          </a:p>
          <a:p>
            <a:pPr eaLnBrk="1" hangingPunct="1"/>
            <a:r>
              <a:rPr lang="en-GB" dirty="0" smtClean="0"/>
              <a:t>Only occurs if certain                       present</a:t>
            </a:r>
          </a:p>
          <a:p>
            <a:pPr eaLnBrk="1" hangingPunct="1">
              <a:buFontTx/>
              <a:buNone/>
            </a:pPr>
            <a:r>
              <a:rPr lang="en-GB" dirty="0" smtClean="0"/>
              <a:t>Such as:</a:t>
            </a:r>
          </a:p>
          <a:p>
            <a:pPr eaLnBrk="1" hangingPunct="1"/>
            <a:r>
              <a:rPr lang="en-GB" dirty="0" smtClean="0"/>
              <a:t>Coach                        aggression</a:t>
            </a:r>
          </a:p>
          <a:p>
            <a:pPr eaLnBrk="1" hangingPunct="1"/>
            <a:r>
              <a:rPr lang="en-GB" dirty="0" smtClean="0"/>
              <a:t>                          of behaviours</a:t>
            </a:r>
          </a:p>
          <a:p>
            <a:pPr eaLnBrk="1" hangingPunct="1"/>
            <a:r>
              <a:rPr lang="en-GB" dirty="0" smtClean="0"/>
              <a:t>Certain               or  </a:t>
            </a:r>
          </a:p>
          <a:p>
            <a:pPr eaLnBrk="1" hangingPunct="1"/>
            <a:r>
              <a:rPr lang="en-GB" dirty="0" smtClean="0"/>
              <a:t>Previous  </a:t>
            </a:r>
          </a:p>
          <a:p>
            <a:pPr eaLnBrk="1" hangingPunct="1"/>
            <a:r>
              <a:rPr lang="en-GB" dirty="0" smtClean="0"/>
              <a:t>Depends on  </a:t>
            </a:r>
          </a:p>
          <a:p>
            <a:pPr eaLnBrk="1" hangingPunct="1"/>
            <a:endParaRPr lang="en-GB" dirty="0" smtClean="0"/>
          </a:p>
        </p:txBody>
      </p:sp>
      <p:sp>
        <p:nvSpPr>
          <p:cNvPr id="829444" name="Rectangle 4"/>
          <p:cNvSpPr>
            <a:spLocks noChangeArrowheads="1"/>
          </p:cNvSpPr>
          <p:nvPr/>
        </p:nvSpPr>
        <p:spPr bwMode="auto">
          <a:xfrm>
            <a:off x="5199570" y="2088776"/>
            <a:ext cx="2644548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learned cues</a:t>
            </a:r>
          </a:p>
        </p:txBody>
      </p:sp>
      <p:sp>
        <p:nvSpPr>
          <p:cNvPr id="829445" name="Rectangle 5"/>
          <p:cNvSpPr>
            <a:spLocks noChangeArrowheads="1"/>
          </p:cNvSpPr>
          <p:nvPr/>
        </p:nvSpPr>
        <p:spPr bwMode="auto">
          <a:xfrm>
            <a:off x="2678619" y="3484982"/>
            <a:ext cx="2581227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encouraging</a:t>
            </a:r>
          </a:p>
        </p:txBody>
      </p:sp>
      <p:sp>
        <p:nvSpPr>
          <p:cNvPr id="829446" name="Rectangle 6"/>
          <p:cNvSpPr>
            <a:spLocks noChangeArrowheads="1"/>
          </p:cNvSpPr>
          <p:nvPr/>
        </p:nvSpPr>
        <p:spPr bwMode="auto">
          <a:xfrm>
            <a:off x="1435608" y="4089819"/>
            <a:ext cx="3034481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Reinforcement</a:t>
            </a:r>
          </a:p>
        </p:txBody>
      </p:sp>
      <p:sp>
        <p:nvSpPr>
          <p:cNvPr id="829447" name="Rectangle 7"/>
          <p:cNvSpPr>
            <a:spLocks noChangeArrowheads="1"/>
          </p:cNvSpPr>
          <p:nvPr/>
        </p:nvSpPr>
        <p:spPr bwMode="auto">
          <a:xfrm>
            <a:off x="2854039" y="4536141"/>
            <a:ext cx="1598060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objects</a:t>
            </a:r>
          </a:p>
        </p:txBody>
      </p:sp>
      <p:sp>
        <p:nvSpPr>
          <p:cNvPr id="829448" name="Rectangle 8"/>
          <p:cNvSpPr>
            <a:spLocks noChangeArrowheads="1"/>
          </p:cNvSpPr>
          <p:nvPr/>
        </p:nvSpPr>
        <p:spPr bwMode="auto">
          <a:xfrm>
            <a:off x="5003187" y="4536141"/>
            <a:ext cx="1446420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sports</a:t>
            </a:r>
          </a:p>
        </p:txBody>
      </p:sp>
      <p:sp>
        <p:nvSpPr>
          <p:cNvPr id="829449" name="Rectangle 9"/>
          <p:cNvSpPr>
            <a:spLocks noChangeArrowheads="1"/>
          </p:cNvSpPr>
          <p:nvPr/>
        </p:nvSpPr>
        <p:spPr bwMode="auto">
          <a:xfrm>
            <a:off x="3038982" y="4968501"/>
            <a:ext cx="2504573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experiences</a:t>
            </a:r>
          </a:p>
        </p:txBody>
      </p:sp>
      <p:sp>
        <p:nvSpPr>
          <p:cNvPr id="829450" name="Rectangle 10"/>
          <p:cNvSpPr>
            <a:spLocks noChangeArrowheads="1"/>
          </p:cNvSpPr>
          <p:nvPr/>
        </p:nvSpPr>
        <p:spPr bwMode="auto">
          <a:xfrm>
            <a:off x="3615245" y="5544763"/>
            <a:ext cx="1824688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294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294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294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294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294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294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294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44" grpId="0" animBg="1"/>
      <p:bldP spid="829445" grpId="0" animBg="1"/>
      <p:bldP spid="829446" grpId="0" animBg="1"/>
      <p:bldP spid="829447" grpId="0" animBg="1"/>
      <p:bldP spid="829448" grpId="0" animBg="1"/>
      <p:bldP spid="829449" grpId="0" animBg="1"/>
      <p:bldP spid="82945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4D65A5-37E0-48F0-9EE5-6D9248514066}" type="slidenum">
              <a:rPr lang="en-GB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Social learning theory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       to be aggressive</a:t>
            </a:r>
          </a:p>
          <a:p>
            <a:pPr eaLnBrk="1" hangingPunct="1"/>
            <a:r>
              <a:rPr lang="en-GB" dirty="0" smtClean="0"/>
              <a:t>                  of                      others</a:t>
            </a:r>
          </a:p>
          <a:p>
            <a:pPr eaLnBrk="1" hangingPunct="1"/>
            <a:r>
              <a:rPr lang="en-GB" dirty="0" smtClean="0"/>
              <a:t>                       leads to  </a:t>
            </a:r>
          </a:p>
          <a:p>
            <a:pPr eaLnBrk="1" hangingPunct="1"/>
            <a:r>
              <a:rPr lang="en-GB" dirty="0" smtClean="0"/>
              <a:t>                   prevents  </a:t>
            </a:r>
          </a:p>
        </p:txBody>
      </p:sp>
      <p:sp>
        <p:nvSpPr>
          <p:cNvPr id="830468" name="Rectangle 4"/>
          <p:cNvSpPr>
            <a:spLocks noChangeArrowheads="1"/>
          </p:cNvSpPr>
          <p:nvPr/>
        </p:nvSpPr>
        <p:spPr bwMode="auto">
          <a:xfrm>
            <a:off x="1435608" y="1447800"/>
            <a:ext cx="1223962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Learn</a:t>
            </a:r>
          </a:p>
        </p:txBody>
      </p:sp>
      <p:sp>
        <p:nvSpPr>
          <p:cNvPr id="830469" name="Rectangle 5"/>
          <p:cNvSpPr>
            <a:spLocks noChangeArrowheads="1"/>
          </p:cNvSpPr>
          <p:nvPr/>
        </p:nvSpPr>
        <p:spPr bwMode="auto">
          <a:xfrm>
            <a:off x="1435608" y="1946929"/>
            <a:ext cx="2376487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Observation</a:t>
            </a:r>
          </a:p>
        </p:txBody>
      </p:sp>
      <p:sp>
        <p:nvSpPr>
          <p:cNvPr id="830470" name="Rectangle 6"/>
          <p:cNvSpPr>
            <a:spLocks noChangeArrowheads="1"/>
          </p:cNvSpPr>
          <p:nvPr/>
        </p:nvSpPr>
        <p:spPr bwMode="auto">
          <a:xfrm>
            <a:off x="4411741" y="1945341"/>
            <a:ext cx="2087562" cy="6492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s</a:t>
            </a:r>
            <a:r>
              <a:rPr lang="en-GB" sz="3200" dirty="0" smtClean="0"/>
              <a:t>ignificant</a:t>
            </a:r>
            <a:endParaRPr lang="en-GB" sz="3200" dirty="0"/>
          </a:p>
        </p:txBody>
      </p:sp>
      <p:sp>
        <p:nvSpPr>
          <p:cNvPr id="830471" name="Rectangle 7"/>
          <p:cNvSpPr>
            <a:spLocks noChangeArrowheads="1"/>
          </p:cNvSpPr>
          <p:nvPr/>
        </p:nvSpPr>
        <p:spPr bwMode="auto">
          <a:xfrm>
            <a:off x="1435608" y="2594629"/>
            <a:ext cx="2879725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Reinforcement</a:t>
            </a:r>
            <a:endParaRPr lang="en-GB" sz="3200" dirty="0"/>
          </a:p>
        </p:txBody>
      </p:sp>
      <p:sp>
        <p:nvSpPr>
          <p:cNvPr id="830472" name="Rectangle 8"/>
          <p:cNvSpPr>
            <a:spLocks noChangeArrowheads="1"/>
          </p:cNvSpPr>
          <p:nvPr/>
        </p:nvSpPr>
        <p:spPr bwMode="auto">
          <a:xfrm>
            <a:off x="5830887" y="2523191"/>
            <a:ext cx="3313113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repeating actions</a:t>
            </a:r>
          </a:p>
        </p:txBody>
      </p:sp>
      <p:sp>
        <p:nvSpPr>
          <p:cNvPr id="830473" name="Rectangle 9"/>
          <p:cNvSpPr>
            <a:spLocks noChangeArrowheads="1"/>
          </p:cNvSpPr>
          <p:nvPr/>
        </p:nvSpPr>
        <p:spPr bwMode="auto">
          <a:xfrm>
            <a:off x="1471326" y="3170891"/>
            <a:ext cx="2376487" cy="574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Punishment</a:t>
            </a:r>
          </a:p>
        </p:txBody>
      </p:sp>
      <p:sp>
        <p:nvSpPr>
          <p:cNvPr id="830474" name="Rectangle 10"/>
          <p:cNvSpPr>
            <a:spLocks noChangeArrowheads="1"/>
          </p:cNvSpPr>
          <p:nvPr/>
        </p:nvSpPr>
        <p:spPr bwMode="auto">
          <a:xfrm>
            <a:off x="5548500" y="3170891"/>
            <a:ext cx="1584325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copying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304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304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30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304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304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304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304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468" grpId="0" animBg="1"/>
      <p:bldP spid="830469" grpId="0" animBg="1"/>
      <p:bldP spid="830471" grpId="0" animBg="1"/>
      <p:bldP spid="830472" grpId="0" animBg="1"/>
      <p:bldP spid="830473" grpId="0" animBg="1"/>
      <p:bldP spid="83047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A9BE47-920E-4FAB-B938-AAB3719C4A2E}" type="slidenum">
              <a:rPr lang="en-GB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Strategies to reduce aggression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7482" y="1600200"/>
            <a:ext cx="7539318" cy="7540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/>
              <a:t>Strategies both for player and coach </a:t>
            </a:r>
          </a:p>
        </p:txBody>
      </p:sp>
      <p:sp>
        <p:nvSpPr>
          <p:cNvPr id="680964" name="Rectangle 4"/>
          <p:cNvSpPr>
            <a:spLocks noChangeArrowheads="1"/>
          </p:cNvSpPr>
          <p:nvPr/>
        </p:nvSpPr>
        <p:spPr bwMode="auto">
          <a:xfrm>
            <a:off x="1265238" y="2436018"/>
            <a:ext cx="4746625" cy="6143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 dirty="0"/>
              <a:t>Punish aggressive play</a:t>
            </a:r>
          </a:p>
        </p:txBody>
      </p:sp>
      <p:sp>
        <p:nvSpPr>
          <p:cNvPr id="680965" name="Rectangle 5"/>
          <p:cNvSpPr>
            <a:spLocks noChangeArrowheads="1"/>
          </p:cNvSpPr>
          <p:nvPr/>
        </p:nvSpPr>
        <p:spPr bwMode="auto">
          <a:xfrm>
            <a:off x="1258888" y="3050381"/>
            <a:ext cx="4889500" cy="6143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/>
              <a:t>Reinforce assertive play</a:t>
            </a:r>
          </a:p>
        </p:txBody>
      </p:sp>
      <p:sp>
        <p:nvSpPr>
          <p:cNvPr id="680966" name="Rectangle 6"/>
          <p:cNvSpPr>
            <a:spLocks noChangeArrowheads="1"/>
          </p:cNvSpPr>
          <p:nvPr/>
        </p:nvSpPr>
        <p:spPr bwMode="auto">
          <a:xfrm>
            <a:off x="1258888" y="3626643"/>
            <a:ext cx="3449638" cy="6143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/>
              <a:t>Reduce arousal</a:t>
            </a:r>
          </a:p>
        </p:txBody>
      </p:sp>
      <p:sp>
        <p:nvSpPr>
          <p:cNvPr id="680967" name="Rectangle 7"/>
          <p:cNvSpPr>
            <a:spLocks noChangeArrowheads="1"/>
          </p:cNvSpPr>
          <p:nvPr/>
        </p:nvSpPr>
        <p:spPr bwMode="auto">
          <a:xfrm>
            <a:off x="1258888" y="4201318"/>
            <a:ext cx="5256213" cy="596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/>
              <a:t>Avoid aggressive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964" grpId="0" build="p" autoUpdateAnimBg="0"/>
      <p:bldP spid="680965" grpId="0" build="p" autoUpdateAnimBg="0"/>
      <p:bldP spid="680966" grpId="0" build="p" autoUpdateAnimBg="0"/>
      <p:bldP spid="68096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Elite Athlete Support - Typical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8900" indent="-6350">
              <a:buNone/>
            </a:pPr>
            <a:r>
              <a:rPr lang="en-GB" sz="2400" dirty="0" smtClean="0"/>
              <a:t>To maximise the chances of winning medals at major championships, such as the Olympic Games, performers need the support of many organisations.</a:t>
            </a:r>
          </a:p>
          <a:p>
            <a:pPr marL="88900" indent="-6350">
              <a:buNone/>
            </a:pPr>
            <a:r>
              <a:rPr lang="en-GB" sz="2400" dirty="0" smtClean="0"/>
              <a:t>	Outline and explain the structure of the World Class Performance Pathway.</a:t>
            </a:r>
            <a:r>
              <a:rPr lang="en-GB" sz="2400" i="1" dirty="0" smtClean="0"/>
              <a:t>			(3 marks)</a:t>
            </a:r>
            <a:endParaRPr lang="en-GB" sz="2400" dirty="0" smtClean="0"/>
          </a:p>
          <a:p>
            <a:pPr>
              <a:buNone/>
            </a:pPr>
            <a:r>
              <a:rPr lang="en-GB" sz="2400" b="1" dirty="0" smtClean="0"/>
              <a:t> </a:t>
            </a:r>
            <a:endParaRPr lang="en-GB" sz="2400" dirty="0" smtClean="0"/>
          </a:p>
          <a:p>
            <a:pPr marL="88900" indent="-6350">
              <a:buNone/>
            </a:pPr>
            <a:r>
              <a:rPr lang="en-GB" sz="2400" dirty="0" smtClean="0"/>
              <a:t>	Explain the support structures for elite performers provided by the National institutes of excellence, such as the English Institute of Sport.		</a:t>
            </a:r>
            <a:r>
              <a:rPr lang="en-GB" sz="2400" i="1" dirty="0" smtClean="0"/>
              <a:t>(4 marks)</a:t>
            </a:r>
            <a:endParaRPr lang="en-GB" sz="2400" dirty="0" smtClean="0"/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Role of National Governing Bodies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2658" y="1600200"/>
            <a:ext cx="7717491" cy="4997450"/>
          </a:xfrm>
        </p:spPr>
        <p:txBody>
          <a:bodyPr>
            <a:normAutofit/>
          </a:bodyPr>
          <a:lstStyle/>
          <a:p>
            <a:r>
              <a:rPr lang="en-GB" dirty="0" smtClean="0"/>
              <a:t>Develop                                     structure</a:t>
            </a:r>
          </a:p>
          <a:p>
            <a:r>
              <a:rPr lang="en-GB" dirty="0" smtClean="0"/>
              <a:t>Manage development strategies –            ,   </a:t>
            </a:r>
          </a:p>
          <a:p>
            <a:pPr>
              <a:buFontTx/>
              <a:buNone/>
            </a:pPr>
            <a:r>
              <a:rPr lang="en-GB" dirty="0" smtClean="0"/>
              <a:t>               , etc</a:t>
            </a:r>
          </a:p>
          <a:p>
            <a:r>
              <a:rPr lang="en-GB" dirty="0" smtClean="0"/>
              <a:t>Develop                    structure</a:t>
            </a:r>
          </a:p>
          <a:p>
            <a:r>
              <a:rPr lang="en-GB" dirty="0" smtClean="0"/>
              <a:t>Manage  </a:t>
            </a:r>
          </a:p>
          <a:p>
            <a:r>
              <a:rPr lang="en-GB" dirty="0" smtClean="0"/>
              <a:t>Enforce  </a:t>
            </a:r>
          </a:p>
          <a:p>
            <a:r>
              <a:rPr lang="en-GB" dirty="0" smtClean="0"/>
              <a:t>                      of sport</a:t>
            </a:r>
          </a:p>
        </p:txBody>
      </p:sp>
      <p:sp>
        <p:nvSpPr>
          <p:cNvPr id="187401" name="Rectangle 9"/>
          <p:cNvSpPr>
            <a:spLocks noChangeArrowheads="1"/>
          </p:cNvSpPr>
          <p:nvPr/>
        </p:nvSpPr>
        <p:spPr bwMode="auto">
          <a:xfrm>
            <a:off x="3026294" y="1600200"/>
            <a:ext cx="4066655" cy="576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club and competition</a:t>
            </a:r>
          </a:p>
        </p:txBody>
      </p:sp>
      <p:sp>
        <p:nvSpPr>
          <p:cNvPr id="187403" name="Rectangle 11"/>
          <p:cNvSpPr>
            <a:spLocks noChangeArrowheads="1"/>
          </p:cNvSpPr>
          <p:nvPr/>
        </p:nvSpPr>
        <p:spPr bwMode="auto">
          <a:xfrm>
            <a:off x="7092949" y="2176463"/>
            <a:ext cx="1280085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WCP</a:t>
            </a:r>
          </a:p>
        </p:txBody>
      </p:sp>
      <p:sp>
        <p:nvSpPr>
          <p:cNvPr id="187404" name="Rectangle 12"/>
          <p:cNvSpPr>
            <a:spLocks noChangeArrowheads="1"/>
          </p:cNvSpPr>
          <p:nvPr/>
        </p:nvSpPr>
        <p:spPr bwMode="auto">
          <a:xfrm>
            <a:off x="1627294" y="2781301"/>
            <a:ext cx="1399000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TASS</a:t>
            </a:r>
          </a:p>
        </p:txBody>
      </p:sp>
      <p:sp>
        <p:nvSpPr>
          <p:cNvPr id="187405" name="Rectangle 13"/>
          <p:cNvSpPr>
            <a:spLocks noChangeArrowheads="1"/>
          </p:cNvSpPr>
          <p:nvPr/>
        </p:nvSpPr>
        <p:spPr bwMode="auto">
          <a:xfrm>
            <a:off x="3026294" y="3328987"/>
            <a:ext cx="1995323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coaching</a:t>
            </a:r>
          </a:p>
        </p:txBody>
      </p:sp>
      <p:sp>
        <p:nvSpPr>
          <p:cNvPr id="187406" name="Rectangle 14"/>
          <p:cNvSpPr>
            <a:spLocks noChangeArrowheads="1"/>
          </p:cNvSpPr>
          <p:nvPr/>
        </p:nvSpPr>
        <p:spPr bwMode="auto">
          <a:xfrm>
            <a:off x="2906040" y="3743044"/>
            <a:ext cx="4231154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representative teams</a:t>
            </a:r>
          </a:p>
        </p:txBody>
      </p:sp>
      <p:sp>
        <p:nvSpPr>
          <p:cNvPr id="187407" name="Rectangle 15"/>
          <p:cNvSpPr>
            <a:spLocks noChangeArrowheads="1"/>
          </p:cNvSpPr>
          <p:nvPr/>
        </p:nvSpPr>
        <p:spPr bwMode="auto">
          <a:xfrm>
            <a:off x="2861795" y="4347882"/>
            <a:ext cx="4123578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rules and regulations</a:t>
            </a:r>
          </a:p>
        </p:txBody>
      </p:sp>
      <p:sp>
        <p:nvSpPr>
          <p:cNvPr id="187408" name="Rectangle 16"/>
          <p:cNvSpPr>
            <a:spLocks noChangeArrowheads="1"/>
          </p:cNvSpPr>
          <p:nvPr/>
        </p:nvSpPr>
        <p:spPr bwMode="auto">
          <a:xfrm>
            <a:off x="1627294" y="4952719"/>
            <a:ext cx="2311848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Promotion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74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74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74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874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874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874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1" grpId="0" animBg="1"/>
      <p:bldP spid="187403" grpId="0" animBg="1"/>
      <p:bldP spid="187404" grpId="0" animBg="1"/>
      <p:bldP spid="187405" grpId="0" animBg="1"/>
      <p:bldP spid="187406" grpId="0" animBg="1"/>
      <p:bldP spid="187407" grpId="0" animBg="1"/>
      <p:bldP spid="1874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14 mark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no            to these questions</a:t>
            </a:r>
          </a:p>
          <a:p>
            <a:r>
              <a:rPr lang="en-GB" dirty="0" smtClean="0"/>
              <a:t>Previous papers – usually              combined to make one question</a:t>
            </a:r>
          </a:p>
          <a:p>
            <a:r>
              <a:rPr lang="en-GB" dirty="0" smtClean="0"/>
              <a:t>Expect        creditable points in mark scheme – </a:t>
            </a:r>
          </a:p>
          <a:p>
            <a:r>
              <a:rPr lang="en-GB" dirty="0" smtClean="0"/>
              <a:t>Grade A response – gain          points per topic</a:t>
            </a:r>
          </a:p>
          <a:p>
            <a:r>
              <a:rPr lang="en-GB" dirty="0" smtClean="0"/>
              <a:t>Grade E response – gain         points per topic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70164" y="1447800"/>
            <a:ext cx="1306513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‘rules’ </a:t>
            </a:r>
            <a:endParaRPr lang="en-GB" sz="32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78135" y="1921397"/>
            <a:ext cx="2168590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two topics </a:t>
            </a:r>
            <a:endParaRPr lang="en-GB" sz="32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183038" y="3039035"/>
            <a:ext cx="682906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24</a:t>
            </a:r>
            <a:endParaRPr lang="en-GB" sz="32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66854" y="3530278"/>
            <a:ext cx="2457958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12 each topic</a:t>
            </a:r>
            <a:endParaRPr lang="en-GB" sz="32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924812" y="4177978"/>
            <a:ext cx="1080570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8-10</a:t>
            </a:r>
            <a:endParaRPr lang="en-GB" sz="32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924812" y="5150734"/>
            <a:ext cx="928170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3-5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Whole Sports Plans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376" y="1447800"/>
            <a:ext cx="7759312" cy="4800600"/>
          </a:xfrm>
        </p:spPr>
        <p:txBody>
          <a:bodyPr/>
          <a:lstStyle/>
          <a:p>
            <a:r>
              <a:rPr lang="en-GB" dirty="0" smtClean="0"/>
              <a:t>WSP – plan for all – grass roots to elite</a:t>
            </a:r>
          </a:p>
          <a:p>
            <a:r>
              <a:rPr lang="en-GB" dirty="0" smtClean="0"/>
              <a:t>WSP directs Sport England funding </a:t>
            </a:r>
          </a:p>
          <a:p>
            <a:r>
              <a:rPr lang="en-GB" dirty="0" smtClean="0"/>
              <a:t>Identifies</a:t>
            </a:r>
          </a:p>
          <a:p>
            <a:r>
              <a:rPr lang="en-GB" dirty="0" smtClean="0"/>
              <a:t>Links with partners – </a:t>
            </a:r>
          </a:p>
          <a:p>
            <a:r>
              <a:rPr lang="en-GB" dirty="0" smtClean="0"/>
              <a:t>‘Measures’</a:t>
            </a:r>
          </a:p>
        </p:txBody>
      </p:sp>
      <p:sp>
        <p:nvSpPr>
          <p:cNvPr id="192519" name="Rectangle 7"/>
          <p:cNvSpPr>
            <a:spLocks noChangeArrowheads="1"/>
          </p:cNvSpPr>
          <p:nvPr/>
        </p:nvSpPr>
        <p:spPr bwMode="auto">
          <a:xfrm>
            <a:off x="3205116" y="2590800"/>
            <a:ext cx="2592387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NGB’s needs</a:t>
            </a:r>
          </a:p>
        </p:txBody>
      </p:sp>
      <p:sp>
        <p:nvSpPr>
          <p:cNvPr id="192520" name="Rectangle 8"/>
          <p:cNvSpPr>
            <a:spLocks noChangeArrowheads="1"/>
          </p:cNvSpPr>
          <p:nvPr/>
        </p:nvSpPr>
        <p:spPr bwMode="auto">
          <a:xfrm>
            <a:off x="4825953" y="3124200"/>
            <a:ext cx="1943100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PESSYP</a:t>
            </a:r>
          </a:p>
        </p:txBody>
      </p:sp>
      <p:sp>
        <p:nvSpPr>
          <p:cNvPr id="192521" name="Rectangle 9"/>
          <p:cNvSpPr>
            <a:spLocks noChangeArrowheads="1"/>
          </p:cNvSpPr>
          <p:nvPr/>
        </p:nvSpPr>
        <p:spPr bwMode="auto">
          <a:xfrm>
            <a:off x="3435303" y="3657600"/>
            <a:ext cx="4114800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how well NGBs doing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25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25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9" grpId="0" animBg="1"/>
      <p:bldP spid="192520" grpId="0" animBg="1"/>
      <p:bldP spid="19252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306" y="274638"/>
            <a:ext cx="7494494" cy="1143000"/>
          </a:xfrm>
        </p:spPr>
        <p:txBody>
          <a:bodyPr/>
          <a:lstStyle/>
          <a:p>
            <a:r>
              <a:rPr lang="en-GB" dirty="0" smtClean="0"/>
              <a:t>UK Sport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92305" y="1989138"/>
            <a:ext cx="7135719" cy="360045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GB" dirty="0" smtClean="0"/>
              <a:t>Aims:</a:t>
            </a:r>
          </a:p>
          <a:p>
            <a:r>
              <a:rPr lang="en-GB" dirty="0" smtClean="0"/>
              <a:t>Development of</a:t>
            </a:r>
          </a:p>
          <a:p>
            <a:r>
              <a:rPr lang="en-GB" dirty="0" smtClean="0"/>
              <a:t>Attracting and running major sporting events in UK</a:t>
            </a:r>
          </a:p>
          <a:p>
            <a:pPr>
              <a:buFontTx/>
              <a:buNone/>
            </a:pPr>
            <a:r>
              <a:rPr lang="en-GB" dirty="0" smtClean="0"/>
              <a:t>                 prevention and testing</a:t>
            </a:r>
          </a:p>
          <a:p>
            <a:r>
              <a:rPr lang="en-GB" dirty="0" smtClean="0"/>
              <a:t>Funded by                                     and  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500562" y="2565400"/>
            <a:ext cx="2680167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elite athletes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330326" y="4221163"/>
            <a:ext cx="1785853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Doping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3434884" y="4679576"/>
            <a:ext cx="3889281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central government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330326" y="5327276"/>
            <a:ext cx="1699653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Lottery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987147" y="4149725"/>
            <a:ext cx="2156853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no longer!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8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build="p"/>
      <p:bldP spid="28679" grpId="0" build="p"/>
      <p:bldP spid="28681" grpId="0" build="p"/>
      <p:bldP spid="28682" grpId="0" build="p"/>
      <p:bldP spid="1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UK Sport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518" y="1447800"/>
            <a:ext cx="7795170" cy="4800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Full responsibility for all                and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                       performance-related support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Runs                                        programme,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 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All funding and support integrated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464687" y="2429435"/>
            <a:ext cx="4968875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World Class Performance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148263" y="1447800"/>
            <a:ext cx="1853172" cy="503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Olympic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434306" y="1951037"/>
            <a:ext cx="2243138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Paralympic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293253" y="3469341"/>
            <a:ext cx="6730160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Talented Athlete Scholarship Scheme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265238" y="4227138"/>
            <a:ext cx="4824412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English Institutes of Sport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  <p:bldP spid="29701" grpId="0" build="p"/>
      <p:bldP spid="29702" grpId="0" build="p"/>
      <p:bldP spid="29703" grpId="0" build="p"/>
      <p:bldP spid="2970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World Class Performance Pathway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3694" y="1417639"/>
            <a:ext cx="7799481" cy="5440362"/>
          </a:xfrm>
        </p:spPr>
        <p:txBody>
          <a:bodyPr/>
          <a:lstStyle/>
          <a:p>
            <a:pPr>
              <a:buFontTx/>
              <a:buNone/>
            </a:pPr>
            <a:r>
              <a:rPr lang="en-GB" dirty="0" smtClean="0"/>
              <a:t>Three levels:</a:t>
            </a:r>
          </a:p>
          <a:p>
            <a:r>
              <a:rPr lang="en-GB" dirty="0" smtClean="0"/>
              <a:t>World Class Podium –</a:t>
            </a:r>
          </a:p>
          <a:p>
            <a:endParaRPr lang="en-GB" dirty="0" smtClean="0"/>
          </a:p>
          <a:p>
            <a:r>
              <a:rPr lang="en-GB" dirty="0" smtClean="0"/>
              <a:t>World Class Development – potential</a:t>
            </a:r>
          </a:p>
          <a:p>
            <a:endParaRPr lang="en-GB" dirty="0" smtClean="0"/>
          </a:p>
          <a:p>
            <a:r>
              <a:rPr lang="en-GB" dirty="0" smtClean="0"/>
              <a:t>World Class Talent – identify and develop potential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221287" y="1912938"/>
            <a:ext cx="3671888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3200" dirty="0"/>
              <a:t>2012 medal hopes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435608" y="3713163"/>
            <a:ext cx="2822627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/>
              <a:t>2016 </a:t>
            </a:r>
            <a:r>
              <a:rPr lang="en-GB" sz="3200" dirty="0"/>
              <a:t>winners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148481" y="4742329"/>
            <a:ext cx="3669833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/>
              <a:t>2020 </a:t>
            </a:r>
            <a:r>
              <a:rPr lang="en-GB" sz="3200" dirty="0"/>
              <a:t>performers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Funding Of Elite Performers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00200"/>
            <a:ext cx="7643812" cy="4060825"/>
          </a:xfrm>
          <a:noFill/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dirty="0" smtClean="0"/>
              <a:t>Lottery grants via  </a:t>
            </a:r>
          </a:p>
          <a:p>
            <a:pPr marL="609600" indent="-609600">
              <a:buFontTx/>
              <a:buAutoNum type="arabicPeriod"/>
            </a:pPr>
            <a:r>
              <a:rPr lang="en-GB" dirty="0" smtClean="0"/>
              <a:t>                      – group and personal</a:t>
            </a:r>
          </a:p>
          <a:p>
            <a:pPr marL="609600" indent="-609600">
              <a:buFontTx/>
              <a:buAutoNum type="arabicPeriod"/>
            </a:pPr>
            <a:r>
              <a:rPr lang="en-GB" dirty="0" smtClean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GB" dirty="0" smtClean="0"/>
              <a:t> </a:t>
            </a:r>
          </a:p>
          <a:p>
            <a:pPr marL="609600" indent="-609600"/>
            <a:endParaRPr lang="en-GB" dirty="0" smtClean="0"/>
          </a:p>
          <a:p>
            <a:pPr marL="0" indent="0">
              <a:buFontTx/>
              <a:buNone/>
            </a:pPr>
            <a:r>
              <a:rPr lang="en-GB" dirty="0" smtClean="0"/>
              <a:t>Many/majority do not receive                       or            money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748720" y="1600200"/>
            <a:ext cx="1284527" cy="576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GB" sz="3200" dirty="0"/>
              <a:t>NGB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435608" y="2176463"/>
            <a:ext cx="2459037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GB" sz="3200" dirty="0"/>
              <a:t>Sponsorship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435608" y="2752725"/>
            <a:ext cx="3754437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GB" sz="3200" dirty="0"/>
              <a:t>Appearance money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435608" y="3255963"/>
            <a:ext cx="2459037" cy="6762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GB" sz="3200"/>
              <a:t>Prize money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6033247" y="4379912"/>
            <a:ext cx="2386012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GB" sz="3200" dirty="0"/>
              <a:t>appearance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626668" y="4876800"/>
            <a:ext cx="1242038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GB" sz="3200" dirty="0"/>
              <a:t>prize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/>
      <p:bldP spid="32773" grpId="0" build="p"/>
      <p:bldP spid="32774" grpId="0" build="p"/>
      <p:bldP spid="32775" grpId="0" build="p"/>
      <p:bldP spid="32776" grpId="0" build="p"/>
      <p:bldP spid="3277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English Institute of Sport – ‘making the best better’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73238"/>
            <a:ext cx="6169025" cy="4535487"/>
          </a:xfrm>
          <a:noFill/>
        </p:spPr>
        <p:txBody>
          <a:bodyPr/>
          <a:lstStyle/>
          <a:p>
            <a:r>
              <a:rPr lang="en-GB" dirty="0" smtClean="0"/>
              <a:t>One of</a:t>
            </a:r>
          </a:p>
          <a:p>
            <a:endParaRPr lang="en-GB" dirty="0" smtClean="0"/>
          </a:p>
          <a:p>
            <a:r>
              <a:rPr lang="en-GB" dirty="0" smtClean="0"/>
              <a:t>Support –                          , medicine, physiology, diet and nutrition advice, mechanics, fitness testing and conditioning, information </a:t>
            </a:r>
          </a:p>
          <a:p>
            <a:r>
              <a:rPr lang="en-GB" dirty="0" smtClean="0"/>
              <a:t>Athlete Career Education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794000" y="1844675"/>
            <a:ext cx="3927381" cy="5048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4 National Institutes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066800" y="2420938"/>
            <a:ext cx="3615183" cy="503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3200"/>
              <a:t>9 regional sites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342755" y="2924175"/>
            <a:ext cx="2678456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200" dirty="0"/>
              <a:t>sports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/>
      <p:bldP spid="36870" grpId="0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Projectile motion – Typical question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900" indent="-6350">
              <a:buNone/>
            </a:pPr>
            <a:r>
              <a:rPr lang="en-GB" sz="2400" dirty="0" smtClean="0"/>
              <a:t>The flight of a golf ball is said to be parabolic.  Explain the term </a:t>
            </a:r>
            <a:r>
              <a:rPr lang="en-GB" sz="2400" i="1" dirty="0" smtClean="0"/>
              <a:t>parabolic</a:t>
            </a:r>
            <a:r>
              <a:rPr lang="en-GB" sz="2400" dirty="0" smtClean="0"/>
              <a:t> </a:t>
            </a:r>
            <a:r>
              <a:rPr lang="en-GB" sz="2400" b="1" dirty="0" smtClean="0"/>
              <a:t>and</a:t>
            </a:r>
            <a:r>
              <a:rPr lang="en-GB" sz="2400" dirty="0" smtClean="0"/>
              <a:t> the main factors that limit the distance that a golf ball will travel in flight.		</a:t>
            </a:r>
            <a:r>
              <a:rPr lang="en-GB" sz="2400" i="1" dirty="0" smtClean="0"/>
              <a:t>(4 marks)</a:t>
            </a:r>
            <a:endParaRPr lang="en-GB" sz="2400" dirty="0" smtClean="0"/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8A8FEF-F5FC-4398-BF60-9BE7ECD91F24}" type="slidenum">
              <a:rPr lang="en-GB" smtClean="0"/>
              <a:pPr/>
              <a:t>37</a:t>
            </a:fld>
            <a:endParaRPr lang="en-GB" smtClean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Projectile motion</a:t>
            </a:r>
          </a:p>
        </p:txBody>
      </p:sp>
      <p:sp>
        <p:nvSpPr>
          <p:cNvPr id="325635" name="Arc 3"/>
          <p:cNvSpPr>
            <a:spLocks/>
          </p:cNvSpPr>
          <p:nvPr/>
        </p:nvSpPr>
        <p:spPr bwMode="auto">
          <a:xfrm rot="13071570" flipV="1">
            <a:off x="1828800" y="2895600"/>
            <a:ext cx="5888038" cy="4284663"/>
          </a:xfrm>
          <a:custGeom>
            <a:avLst/>
            <a:gdLst>
              <a:gd name="T0" fmla="*/ 0 w 24274"/>
              <a:gd name="T1" fmla="*/ 2147483647 h 21600"/>
              <a:gd name="T2" fmla="*/ 2147483647 w 24274"/>
              <a:gd name="T3" fmla="*/ 2147483647 h 21600"/>
              <a:gd name="T4" fmla="*/ 2147483647 w 24274"/>
              <a:gd name="T5" fmla="*/ 2147483647 h 21600"/>
              <a:gd name="T6" fmla="*/ 0 60000 65536"/>
              <a:gd name="T7" fmla="*/ 0 60000 65536"/>
              <a:gd name="T8" fmla="*/ 0 60000 65536"/>
              <a:gd name="T9" fmla="*/ 0 w 24274"/>
              <a:gd name="T10" fmla="*/ 0 h 21600"/>
              <a:gd name="T11" fmla="*/ 24274 w 2427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74" h="21600" fill="none" extrusionOk="0">
                <a:moveTo>
                  <a:pt x="0" y="166"/>
                </a:moveTo>
                <a:cubicBezTo>
                  <a:pt x="887" y="55"/>
                  <a:pt x="1780" y="-1"/>
                  <a:pt x="2674" y="0"/>
                </a:cubicBezTo>
                <a:cubicBezTo>
                  <a:pt x="14603" y="0"/>
                  <a:pt x="24274" y="9670"/>
                  <a:pt x="24274" y="21600"/>
                </a:cubicBezTo>
              </a:path>
              <a:path w="24274" h="21600" stroke="0" extrusionOk="0">
                <a:moveTo>
                  <a:pt x="0" y="166"/>
                </a:moveTo>
                <a:cubicBezTo>
                  <a:pt x="887" y="55"/>
                  <a:pt x="1780" y="-1"/>
                  <a:pt x="2674" y="0"/>
                </a:cubicBezTo>
                <a:cubicBezTo>
                  <a:pt x="14603" y="0"/>
                  <a:pt x="24274" y="9670"/>
                  <a:pt x="24274" y="21600"/>
                </a:cubicBezTo>
                <a:lnTo>
                  <a:pt x="2674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8309" name="Text Box 4"/>
          <p:cNvSpPr txBox="1">
            <a:spLocks noChangeArrowheads="1"/>
          </p:cNvSpPr>
          <p:nvPr/>
        </p:nvSpPr>
        <p:spPr bwMode="auto">
          <a:xfrm>
            <a:off x="1133655" y="21336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 dirty="0" err="1"/>
              <a:t>Flightpath</a:t>
            </a:r>
            <a:r>
              <a:rPr lang="en-GB" sz="3200" dirty="0"/>
              <a:t> =</a:t>
            </a:r>
          </a:p>
        </p:txBody>
      </p:sp>
      <p:sp>
        <p:nvSpPr>
          <p:cNvPr id="325637" name="Text Box 5"/>
          <p:cNvSpPr txBox="1">
            <a:spLocks noChangeArrowheads="1"/>
          </p:cNvSpPr>
          <p:nvPr/>
        </p:nvSpPr>
        <p:spPr bwMode="auto">
          <a:xfrm>
            <a:off x="3518646" y="2133600"/>
            <a:ext cx="1967753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/>
              <a:t>parabola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256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256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5" grpId="0" animBg="1"/>
      <p:bldP spid="32563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ADB3E3-A099-4662-ADF6-F5043717983B}" type="slidenum">
              <a:rPr lang="en-GB" smtClean="0"/>
              <a:pPr/>
              <a:t>38</a:t>
            </a:fld>
            <a:endParaRPr lang="en-GB" smtClean="0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Components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6447" y="1600200"/>
            <a:ext cx="8229600" cy="1900238"/>
          </a:xfrm>
          <a:noFill/>
        </p:spPr>
        <p:txBody>
          <a:bodyPr/>
          <a:lstStyle/>
          <a:p>
            <a:pPr eaLnBrk="1" hangingPunct="1"/>
            <a:r>
              <a:rPr lang="en-GB" dirty="0" smtClean="0"/>
              <a:t>Motion of projectile has         components</a:t>
            </a:r>
          </a:p>
          <a:p>
            <a:pPr eaLnBrk="1" hangingPunct="1"/>
            <a:r>
              <a:rPr lang="en-GB" dirty="0" smtClean="0"/>
              <a:t>              component</a:t>
            </a:r>
          </a:p>
          <a:p>
            <a:pPr eaLnBrk="1" hangingPunct="1"/>
            <a:r>
              <a:rPr lang="en-GB" dirty="0" smtClean="0"/>
              <a:t>                  component</a:t>
            </a:r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5596498" y="1557338"/>
            <a:ext cx="1028419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two</a:t>
            </a:r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1156447" y="2205038"/>
            <a:ext cx="1886695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Vertical</a:t>
            </a:r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1156447" y="2781300"/>
            <a:ext cx="2400905" cy="576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Horizontal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6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6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60" grpId="0" build="p"/>
      <p:bldP spid="326661" grpId="0" build="p"/>
      <p:bldP spid="326662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EDB4B6-D929-446E-B301-DAE4C3722141}" type="slidenum">
              <a:rPr lang="en-GB" smtClean="0"/>
              <a:pPr/>
              <a:t>39</a:t>
            </a:fld>
            <a:endParaRPr lang="en-GB" smtClean="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Projectile motion</a:t>
            </a:r>
          </a:p>
        </p:txBody>
      </p:sp>
      <p:sp>
        <p:nvSpPr>
          <p:cNvPr id="100356" name="Text Box 3"/>
          <p:cNvSpPr txBox="1">
            <a:spLocks noChangeArrowheads="1"/>
          </p:cNvSpPr>
          <p:nvPr/>
        </p:nvSpPr>
        <p:spPr bwMode="auto">
          <a:xfrm>
            <a:off x="1201270" y="3702424"/>
            <a:ext cx="710452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/>
              <a:t>Vertical motion </a:t>
            </a:r>
            <a:r>
              <a:rPr lang="en-GB" sz="3200" dirty="0" smtClean="0"/>
              <a:t>affected </a:t>
            </a:r>
            <a:r>
              <a:rPr lang="en-GB" sz="3200" dirty="0"/>
              <a:t>by gravity </a:t>
            </a:r>
            <a:r>
              <a:rPr lang="en-GB" sz="3200" dirty="0" smtClean="0"/>
              <a:t>–</a:t>
            </a:r>
          </a:p>
          <a:p>
            <a:pPr>
              <a:spcBef>
                <a:spcPct val="50000"/>
              </a:spcBef>
            </a:pPr>
            <a:r>
              <a:rPr lang="en-GB" sz="3200" dirty="0" smtClean="0"/>
              <a:t>Horizontal </a:t>
            </a:r>
            <a:r>
              <a:rPr lang="en-GB" sz="3200" dirty="0"/>
              <a:t>motion is affected by friction – </a:t>
            </a:r>
          </a:p>
        </p:txBody>
      </p:sp>
      <p:sp>
        <p:nvSpPr>
          <p:cNvPr id="100357" name="Line 4"/>
          <p:cNvSpPr>
            <a:spLocks noChangeShapeType="1"/>
          </p:cNvSpPr>
          <p:nvPr/>
        </p:nvSpPr>
        <p:spPr bwMode="auto">
          <a:xfrm flipV="1">
            <a:off x="2524125" y="1417320"/>
            <a:ext cx="3262313" cy="1981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GB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24125" y="1341120"/>
            <a:ext cx="3367088" cy="2057400"/>
            <a:chOff x="1488" y="1152"/>
            <a:chExt cx="2121" cy="1296"/>
          </a:xfrm>
        </p:grpSpPr>
        <p:sp>
          <p:nvSpPr>
            <p:cNvPr id="100363" name="Line 6"/>
            <p:cNvSpPr>
              <a:spLocks noChangeShapeType="1"/>
            </p:cNvSpPr>
            <p:nvPr/>
          </p:nvSpPr>
          <p:spPr bwMode="auto">
            <a:xfrm flipV="1">
              <a:off x="1488" y="1152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0364" name="Line 7"/>
            <p:cNvSpPr>
              <a:spLocks noChangeShapeType="1"/>
            </p:cNvSpPr>
            <p:nvPr/>
          </p:nvSpPr>
          <p:spPr bwMode="auto">
            <a:xfrm flipV="1">
              <a:off x="1497" y="2448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327688" name="Text Box 8"/>
          <p:cNvSpPr txBox="1">
            <a:spLocks noChangeArrowheads="1"/>
          </p:cNvSpPr>
          <p:nvPr/>
        </p:nvSpPr>
        <p:spPr bwMode="auto">
          <a:xfrm>
            <a:off x="498796" y="2152024"/>
            <a:ext cx="1873624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2400" dirty="0"/>
              <a:t>Vertical component</a:t>
            </a:r>
          </a:p>
        </p:txBody>
      </p:sp>
      <p:sp>
        <p:nvSpPr>
          <p:cNvPr id="327689" name="Text Box 9"/>
          <p:cNvSpPr txBox="1">
            <a:spLocks noChangeArrowheads="1"/>
          </p:cNvSpPr>
          <p:nvPr/>
        </p:nvSpPr>
        <p:spPr bwMode="auto">
          <a:xfrm>
            <a:off x="5998789" y="2871427"/>
            <a:ext cx="1864659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2400" dirty="0"/>
              <a:t>Horizontal component</a:t>
            </a:r>
          </a:p>
        </p:txBody>
      </p:sp>
      <p:sp>
        <p:nvSpPr>
          <p:cNvPr id="327690" name="Text Box 10"/>
          <p:cNvSpPr txBox="1">
            <a:spLocks noChangeArrowheads="1"/>
          </p:cNvSpPr>
          <p:nvPr/>
        </p:nvSpPr>
        <p:spPr bwMode="auto">
          <a:xfrm>
            <a:off x="6902823" y="3702424"/>
            <a:ext cx="2241177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 smtClean="0"/>
              <a:t>decreases</a:t>
            </a:r>
            <a:endParaRPr lang="en-GB" sz="3200" dirty="0"/>
          </a:p>
        </p:txBody>
      </p:sp>
      <p:sp>
        <p:nvSpPr>
          <p:cNvPr id="327691" name="Text Box 11"/>
          <p:cNvSpPr txBox="1">
            <a:spLocks noChangeArrowheads="1"/>
          </p:cNvSpPr>
          <p:nvPr/>
        </p:nvSpPr>
        <p:spPr bwMode="auto">
          <a:xfrm>
            <a:off x="1201271" y="5025863"/>
            <a:ext cx="2277036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 smtClean="0"/>
              <a:t>negligible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276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276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3276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32769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8" grpId="0" build="p" autoUpdateAnimBg="0"/>
      <p:bldP spid="327689" grpId="0" build="p" autoUpdateAnimBg="0"/>
      <p:bldP spid="327690" grpId="0" animBg="1"/>
      <p:bldP spid="3276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14 mark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Must write</a:t>
            </a:r>
          </a:p>
          <a:p>
            <a:r>
              <a:rPr lang="en-GB" dirty="0" smtClean="0"/>
              <a:t>Simply write           in sentences</a:t>
            </a:r>
          </a:p>
          <a:p>
            <a:r>
              <a:rPr lang="en-GB" dirty="0" smtClean="0"/>
              <a:t>Previous physiology questions – 2 (not obviously)</a:t>
            </a:r>
          </a:p>
          <a:p>
            <a:r>
              <a:rPr lang="en-GB" dirty="0" smtClean="0"/>
              <a:t>Previous psychology questions – </a:t>
            </a:r>
          </a:p>
          <a:p>
            <a:endParaRPr lang="en-GB" dirty="0" smtClean="0"/>
          </a:p>
          <a:p>
            <a:r>
              <a:rPr lang="en-GB" dirty="0" smtClean="0"/>
              <a:t>Previous socio-cultural questions – more</a:t>
            </a:r>
            <a:endParaRPr lang="en-GB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06644" y="1417638"/>
            <a:ext cx="1714479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in prose</a:t>
            </a:r>
            <a:endParaRPr lang="en-GB" sz="32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26564" y="2065338"/>
            <a:ext cx="1080570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facts</a:t>
            </a:r>
            <a:endParaRPr lang="en-GB" sz="32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86725" y="3078866"/>
            <a:ext cx="2733052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related topics</a:t>
            </a:r>
            <a:endParaRPr lang="en-GB" sz="32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959134" y="4177978"/>
            <a:ext cx="4134860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concept and strategies</a:t>
            </a:r>
            <a:endParaRPr lang="en-GB" sz="32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08396" y="5278056"/>
            <a:ext cx="1898248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discursive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0F34AD-49A9-4F3F-9266-B821C728745C}" type="slidenum">
              <a:rPr lang="en-GB" smtClean="0"/>
              <a:pPr/>
              <a:t>40</a:t>
            </a:fld>
            <a:endParaRPr lang="en-GB" smtClean="0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620000" cy="1431925"/>
          </a:xfrm>
        </p:spPr>
        <p:txBody>
          <a:bodyPr/>
          <a:lstStyle/>
          <a:p>
            <a:pPr eaLnBrk="1" hangingPunct="1"/>
            <a:r>
              <a:rPr lang="en-GB" smtClean="0"/>
              <a:t>Variations in vertical and horizontal components</a:t>
            </a:r>
          </a:p>
        </p:txBody>
      </p:sp>
      <p:sp>
        <p:nvSpPr>
          <p:cNvPr id="328707" name="Arc 3"/>
          <p:cNvSpPr>
            <a:spLocks/>
          </p:cNvSpPr>
          <p:nvPr/>
        </p:nvSpPr>
        <p:spPr bwMode="auto">
          <a:xfrm rot="13071570" flipV="1">
            <a:off x="1739071" y="2493347"/>
            <a:ext cx="5450706" cy="3943278"/>
          </a:xfrm>
          <a:custGeom>
            <a:avLst/>
            <a:gdLst>
              <a:gd name="T0" fmla="*/ 0 w 24274"/>
              <a:gd name="T1" fmla="*/ 2147483647 h 21600"/>
              <a:gd name="T2" fmla="*/ 2147483647 w 24274"/>
              <a:gd name="T3" fmla="*/ 2147483647 h 21600"/>
              <a:gd name="T4" fmla="*/ 2147483647 w 24274"/>
              <a:gd name="T5" fmla="*/ 2147483647 h 21600"/>
              <a:gd name="T6" fmla="*/ 0 60000 65536"/>
              <a:gd name="T7" fmla="*/ 0 60000 65536"/>
              <a:gd name="T8" fmla="*/ 0 60000 65536"/>
              <a:gd name="T9" fmla="*/ 0 w 24274"/>
              <a:gd name="T10" fmla="*/ 0 h 21600"/>
              <a:gd name="T11" fmla="*/ 24274 w 2427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74" h="21600" fill="none" extrusionOk="0">
                <a:moveTo>
                  <a:pt x="0" y="166"/>
                </a:moveTo>
                <a:cubicBezTo>
                  <a:pt x="887" y="55"/>
                  <a:pt x="1780" y="-1"/>
                  <a:pt x="2674" y="0"/>
                </a:cubicBezTo>
                <a:cubicBezTo>
                  <a:pt x="14603" y="0"/>
                  <a:pt x="24274" y="9670"/>
                  <a:pt x="24274" y="21600"/>
                </a:cubicBezTo>
              </a:path>
              <a:path w="24274" h="21600" stroke="0" extrusionOk="0">
                <a:moveTo>
                  <a:pt x="0" y="166"/>
                </a:moveTo>
                <a:cubicBezTo>
                  <a:pt x="887" y="55"/>
                  <a:pt x="1780" y="-1"/>
                  <a:pt x="2674" y="0"/>
                </a:cubicBezTo>
                <a:cubicBezTo>
                  <a:pt x="14603" y="0"/>
                  <a:pt x="24274" y="9670"/>
                  <a:pt x="24274" y="21600"/>
                </a:cubicBezTo>
                <a:lnTo>
                  <a:pt x="2674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28708" name="Line 4"/>
          <p:cNvSpPr>
            <a:spLocks noChangeShapeType="1"/>
          </p:cNvSpPr>
          <p:nvPr/>
        </p:nvSpPr>
        <p:spPr bwMode="auto">
          <a:xfrm flipV="1">
            <a:off x="1102659" y="36195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328709" name="Line 5"/>
          <p:cNvSpPr>
            <a:spLocks noChangeShapeType="1"/>
          </p:cNvSpPr>
          <p:nvPr/>
        </p:nvSpPr>
        <p:spPr bwMode="auto">
          <a:xfrm flipH="1">
            <a:off x="7675857" y="4485037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GB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02707" y="3065840"/>
            <a:ext cx="7195055" cy="1398588"/>
            <a:chOff x="552" y="1999"/>
            <a:chExt cx="4447" cy="881"/>
          </a:xfrm>
        </p:grpSpPr>
        <p:sp>
          <p:nvSpPr>
            <p:cNvPr id="101387" name="Line 7"/>
            <p:cNvSpPr>
              <a:spLocks noChangeShapeType="1"/>
            </p:cNvSpPr>
            <p:nvPr/>
          </p:nvSpPr>
          <p:spPr bwMode="auto">
            <a:xfrm flipV="1">
              <a:off x="552" y="278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1388" name="Line 8"/>
            <p:cNvSpPr>
              <a:spLocks noChangeShapeType="1"/>
            </p:cNvSpPr>
            <p:nvPr/>
          </p:nvSpPr>
          <p:spPr bwMode="auto">
            <a:xfrm flipV="1">
              <a:off x="2842" y="1999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1389" name="Line 9"/>
            <p:cNvSpPr>
              <a:spLocks noChangeShapeType="1"/>
            </p:cNvSpPr>
            <p:nvPr/>
          </p:nvSpPr>
          <p:spPr bwMode="auto">
            <a:xfrm flipV="1">
              <a:off x="4615" y="2880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1390" name="Line 10"/>
            <p:cNvSpPr>
              <a:spLocks noChangeShapeType="1"/>
            </p:cNvSpPr>
            <p:nvPr/>
          </p:nvSpPr>
          <p:spPr bwMode="auto">
            <a:xfrm flipV="1">
              <a:off x="1488" y="2112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1391" name="Line 11"/>
            <p:cNvSpPr>
              <a:spLocks noChangeShapeType="1"/>
            </p:cNvSpPr>
            <p:nvPr/>
          </p:nvSpPr>
          <p:spPr bwMode="auto">
            <a:xfrm flipV="1">
              <a:off x="3822" y="2328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328716" name="Line 12"/>
          <p:cNvSpPr>
            <a:spLocks noChangeShapeType="1"/>
          </p:cNvSpPr>
          <p:nvPr/>
        </p:nvSpPr>
        <p:spPr bwMode="auto">
          <a:xfrm flipV="1">
            <a:off x="2617115" y="2913529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328717" name="Line 13"/>
          <p:cNvSpPr>
            <a:spLocks noChangeShapeType="1"/>
          </p:cNvSpPr>
          <p:nvPr/>
        </p:nvSpPr>
        <p:spPr bwMode="auto">
          <a:xfrm flipH="1">
            <a:off x="6393426" y="36195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101386" name="Text Box 14"/>
          <p:cNvSpPr txBox="1">
            <a:spLocks noChangeArrowheads="1"/>
          </p:cNvSpPr>
          <p:nvPr/>
        </p:nvSpPr>
        <p:spPr bwMode="auto">
          <a:xfrm>
            <a:off x="1102658" y="1600200"/>
            <a:ext cx="758414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 dirty="0"/>
              <a:t>This causes the observed parabolic flight and affects the motion components as follows: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animBg="1"/>
      <p:bldP spid="328708" grpId="0" animBg="1"/>
      <p:bldP spid="328709" grpId="0" animBg="1"/>
      <p:bldP spid="328716" grpId="0" animBg="1"/>
      <p:bldP spid="32871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A09199-7DAA-4BA0-BFC6-04239FE4B0E7}" type="slidenum">
              <a:rPr lang="en-GB" smtClean="0"/>
              <a:pPr/>
              <a:t>41</a:t>
            </a:fld>
            <a:endParaRPr lang="en-GB" smtClean="0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Projectile motion</a:t>
            </a:r>
          </a:p>
        </p:txBody>
      </p:sp>
      <p:sp>
        <p:nvSpPr>
          <p:cNvPr id="102404" name="Text Box 3"/>
          <p:cNvSpPr txBox="1">
            <a:spLocks noChangeArrowheads="1"/>
          </p:cNvSpPr>
          <p:nvPr/>
        </p:nvSpPr>
        <p:spPr bwMode="auto">
          <a:xfrm>
            <a:off x="1201271" y="3810000"/>
            <a:ext cx="677862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 dirty="0"/>
              <a:t>Factors affecting distance travelled:</a:t>
            </a:r>
          </a:p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 dirty="0"/>
              <a:t> </a:t>
            </a:r>
          </a:p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 dirty="0"/>
              <a:t> </a:t>
            </a:r>
          </a:p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 dirty="0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94744" y="1417320"/>
            <a:ext cx="3367088" cy="2057400"/>
            <a:chOff x="1488" y="1152"/>
            <a:chExt cx="2121" cy="1296"/>
          </a:xfrm>
        </p:grpSpPr>
        <p:sp>
          <p:nvSpPr>
            <p:cNvPr id="102409" name="Line 5"/>
            <p:cNvSpPr>
              <a:spLocks noChangeShapeType="1"/>
            </p:cNvSpPr>
            <p:nvPr/>
          </p:nvSpPr>
          <p:spPr bwMode="auto">
            <a:xfrm flipV="1">
              <a:off x="1488" y="1200"/>
              <a:ext cx="2055" cy="124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488" y="1152"/>
              <a:ext cx="2121" cy="1296"/>
              <a:chOff x="1488" y="1152"/>
              <a:chExt cx="2121" cy="1296"/>
            </a:xfrm>
          </p:grpSpPr>
          <p:sp>
            <p:nvSpPr>
              <p:cNvPr id="102411" name="Line 7"/>
              <p:cNvSpPr>
                <a:spLocks noChangeShapeType="1"/>
              </p:cNvSpPr>
              <p:nvPr/>
            </p:nvSpPr>
            <p:spPr bwMode="auto">
              <a:xfrm flipV="1">
                <a:off x="1488" y="1152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02412" name="Line 8"/>
              <p:cNvSpPr>
                <a:spLocks noChangeShapeType="1"/>
              </p:cNvSpPr>
              <p:nvPr/>
            </p:nvSpPr>
            <p:spPr bwMode="auto">
              <a:xfrm flipV="1">
                <a:off x="1497" y="2448"/>
                <a:ext cx="211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GB"/>
              </a:p>
            </p:txBody>
          </p:sp>
        </p:grpSp>
      </p:grp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201271" y="4363244"/>
            <a:ext cx="3251200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 dirty="0"/>
              <a:t>Speed of release </a:t>
            </a:r>
          </a:p>
        </p:txBody>
      </p:sp>
      <p:sp>
        <p:nvSpPr>
          <p:cNvPr id="329738" name="Text Box 10"/>
          <p:cNvSpPr txBox="1">
            <a:spLocks noChangeArrowheads="1"/>
          </p:cNvSpPr>
          <p:nvPr/>
        </p:nvSpPr>
        <p:spPr bwMode="auto">
          <a:xfrm>
            <a:off x="1201271" y="4868069"/>
            <a:ext cx="3251200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Height of release </a:t>
            </a:r>
          </a:p>
        </p:txBody>
      </p:sp>
      <p:sp>
        <p:nvSpPr>
          <p:cNvPr id="329739" name="Text Box 11"/>
          <p:cNvSpPr txBox="1">
            <a:spLocks noChangeArrowheads="1"/>
          </p:cNvSpPr>
          <p:nvPr/>
        </p:nvSpPr>
        <p:spPr bwMode="auto">
          <a:xfrm>
            <a:off x="1201271" y="5371306"/>
            <a:ext cx="316865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Angle of release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7" grpId="0" build="p" autoUpdateAnimBg="0"/>
      <p:bldP spid="329738" grpId="0" build="p" autoUpdateAnimBg="0"/>
      <p:bldP spid="329739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Typical question – PNF stretching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900" indent="-6350">
              <a:buNone/>
            </a:pPr>
            <a:r>
              <a:rPr lang="en-GB" sz="2400" dirty="0" smtClean="0"/>
              <a:t>As part of their preparation elite athletes may try to improve their performance through </a:t>
            </a:r>
            <a:r>
              <a:rPr lang="en-GB" sz="2400" i="1" dirty="0" err="1" smtClean="0"/>
              <a:t>Proprioceptive</a:t>
            </a:r>
            <a:r>
              <a:rPr lang="en-GB" sz="2400" i="1" dirty="0" smtClean="0"/>
              <a:t> Neuromuscular Facilitation</a:t>
            </a:r>
            <a:r>
              <a:rPr lang="en-GB" sz="2400" dirty="0" smtClean="0"/>
              <a:t> (PNF) training.  </a:t>
            </a:r>
          </a:p>
          <a:p>
            <a:pPr marL="88900" indent="-6350">
              <a:buNone/>
            </a:pPr>
            <a:r>
              <a:rPr lang="en-GB" sz="2400" dirty="0" smtClean="0"/>
              <a:t>What is the main benefit of PNF training </a:t>
            </a:r>
            <a:r>
              <a:rPr lang="en-GB" sz="2400" b="1" dirty="0" smtClean="0"/>
              <a:t>and</a:t>
            </a:r>
            <a:r>
              <a:rPr lang="en-GB" sz="2400" dirty="0" smtClean="0"/>
              <a:t> explain how PNF training works?				</a:t>
            </a:r>
            <a:r>
              <a:rPr lang="en-GB" sz="2400" i="1" dirty="0" smtClean="0"/>
              <a:t>(4 marks)</a:t>
            </a:r>
            <a:endParaRPr lang="en-GB" sz="2400" dirty="0" smtClean="0"/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F878B0-3E7B-4EB4-A2B3-B0CDDC9F49E7}" type="slidenum">
              <a:rPr lang="en-GB" smtClean="0">
                <a:latin typeface="Arial" pitchFamily="34" charset="0"/>
                <a:cs typeface="Arial" pitchFamily="34" charset="0"/>
              </a:rPr>
              <a:pPr/>
              <a:t>43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5059" y="274638"/>
            <a:ext cx="7678629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solidFill>
                  <a:srgbClr val="002060"/>
                </a:solidFill>
              </a:rPr>
              <a:t>Proprioceptive</a:t>
            </a:r>
            <a:r>
              <a:rPr lang="en-US" sz="4000" dirty="0" smtClean="0">
                <a:solidFill>
                  <a:srgbClr val="002060"/>
                </a:solidFill>
              </a:rPr>
              <a:t> neuromuscular facilitation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7482" y="1981200"/>
            <a:ext cx="7691718" cy="3824288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Means of improving </a:t>
            </a:r>
          </a:p>
          <a:p>
            <a:pPr eaLnBrk="1" hangingPunct="1"/>
            <a:r>
              <a:rPr lang="en-US" dirty="0" smtClean="0"/>
              <a:t>Requires </a:t>
            </a:r>
            <a:r>
              <a:rPr lang="en-GB" dirty="0" smtClean="0"/>
              <a:t>a partner</a:t>
            </a:r>
            <a:endParaRPr lang="en-US" dirty="0" smtClean="0"/>
          </a:p>
          <a:p>
            <a:pPr eaLnBrk="1" hangingPunct="1"/>
            <a:r>
              <a:rPr lang="en-US" dirty="0" smtClean="0"/>
              <a:t>Works by </a:t>
            </a:r>
            <a:r>
              <a:rPr lang="en-GB" dirty="0" smtClean="0"/>
              <a:t>disengaging                          – allows greater range of movement</a:t>
            </a:r>
            <a:endParaRPr lang="en-US" dirty="0" smtClean="0"/>
          </a:p>
          <a:p>
            <a:r>
              <a:rPr lang="en-US" dirty="0" smtClean="0"/>
              <a:t>                 – contract-relax, antagonist-contract</a:t>
            </a:r>
            <a:endParaRPr lang="en-GB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77188" name="Text Box 4"/>
          <p:cNvSpPr txBox="1">
            <a:spLocks noChangeArrowheads="1"/>
          </p:cNvSpPr>
          <p:nvPr/>
        </p:nvSpPr>
        <p:spPr bwMode="auto">
          <a:xfrm>
            <a:off x="4975972" y="2000250"/>
            <a:ext cx="197549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3200" dirty="0"/>
              <a:t>flexibility</a:t>
            </a:r>
          </a:p>
        </p:txBody>
      </p:sp>
      <p:sp>
        <p:nvSpPr>
          <p:cNvPr id="477190" name="Text Box 6"/>
          <p:cNvSpPr txBox="1">
            <a:spLocks noChangeArrowheads="1"/>
          </p:cNvSpPr>
          <p:nvPr/>
        </p:nvSpPr>
        <p:spPr bwMode="auto">
          <a:xfrm>
            <a:off x="5252197" y="3143250"/>
            <a:ext cx="2663638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3200" dirty="0"/>
              <a:t>stretch reflex</a:t>
            </a:r>
          </a:p>
        </p:txBody>
      </p:sp>
      <p:sp>
        <p:nvSpPr>
          <p:cNvPr id="477191" name="Text Box 7"/>
          <p:cNvSpPr txBox="1">
            <a:spLocks noChangeArrowheads="1"/>
          </p:cNvSpPr>
          <p:nvPr/>
        </p:nvSpPr>
        <p:spPr bwMode="auto">
          <a:xfrm>
            <a:off x="1586752" y="4214813"/>
            <a:ext cx="1746683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200" dirty="0" smtClean="0"/>
              <a:t>CRAC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8" grpId="0" animBg="1"/>
      <p:bldP spid="477190" grpId="0" animBg="1"/>
      <p:bldP spid="47719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DC42A1-B749-4662-9166-FB381D325B97}" type="slidenum">
              <a:rPr lang="en-GB" smtClean="0">
                <a:latin typeface="Arial" pitchFamily="34" charset="0"/>
                <a:cs typeface="Arial" pitchFamily="34" charset="0"/>
              </a:rPr>
              <a:pPr/>
              <a:t>44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70068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solidFill>
                  <a:srgbClr val="002060"/>
                </a:solidFill>
              </a:rPr>
              <a:t>Proprioceptive</a:t>
            </a:r>
            <a:r>
              <a:rPr lang="en-US" sz="4000" dirty="0" smtClean="0">
                <a:solidFill>
                  <a:srgbClr val="002060"/>
                </a:solidFill>
              </a:rPr>
              <a:t> neuromuscular facilitation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828800"/>
            <a:ext cx="4694424" cy="4572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Joint stretched </a:t>
            </a:r>
          </a:p>
          <a:p>
            <a:pPr eaLnBrk="1" hangingPunct="1"/>
            <a:r>
              <a:rPr lang="en-US" dirty="0" smtClean="0"/>
              <a:t>Isometric contraction of   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                 – held for 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                   – cancels 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Increased</a:t>
            </a:r>
          </a:p>
        </p:txBody>
      </p:sp>
      <p:pic>
        <p:nvPicPr>
          <p:cNvPr id="61445" name="Picture 4" descr="pnf-stretch taken from The Stretching Handboo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90882" y="2565400"/>
            <a:ext cx="3429000" cy="2159000"/>
          </a:xfrm>
          <a:noFill/>
        </p:spPr>
      </p:pic>
      <p:sp>
        <p:nvSpPr>
          <p:cNvPr id="478213" name="Text Box 5"/>
          <p:cNvSpPr txBox="1">
            <a:spLocks noChangeArrowheads="1"/>
          </p:cNvSpPr>
          <p:nvPr/>
        </p:nvSpPr>
        <p:spPr bwMode="auto">
          <a:xfrm>
            <a:off x="4141695" y="1703294"/>
            <a:ext cx="3960812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3200" dirty="0"/>
              <a:t>to normal limit/range</a:t>
            </a:r>
          </a:p>
        </p:txBody>
      </p:sp>
      <p:sp>
        <p:nvSpPr>
          <p:cNvPr id="478214" name="Text Box 6"/>
          <p:cNvSpPr txBox="1">
            <a:spLocks noChangeArrowheads="1"/>
          </p:cNvSpPr>
          <p:nvPr/>
        </p:nvSpPr>
        <p:spPr bwMode="auto">
          <a:xfrm>
            <a:off x="1403351" y="2877671"/>
            <a:ext cx="2144712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3200" dirty="0"/>
              <a:t>antagonist</a:t>
            </a:r>
          </a:p>
        </p:txBody>
      </p:sp>
      <p:sp>
        <p:nvSpPr>
          <p:cNvPr id="478215" name="Text Box 7"/>
          <p:cNvSpPr txBox="1">
            <a:spLocks noChangeArrowheads="1"/>
          </p:cNvSpPr>
          <p:nvPr/>
        </p:nvSpPr>
        <p:spPr bwMode="auto">
          <a:xfrm>
            <a:off x="3052155" y="4615984"/>
            <a:ext cx="5370513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3200" dirty="0"/>
              <a:t>range of movement possible</a:t>
            </a:r>
          </a:p>
        </p:txBody>
      </p:sp>
      <p:sp>
        <p:nvSpPr>
          <p:cNvPr id="478216" name="Text Box 8"/>
          <p:cNvSpPr txBox="1">
            <a:spLocks noChangeArrowheads="1"/>
          </p:cNvSpPr>
          <p:nvPr/>
        </p:nvSpPr>
        <p:spPr bwMode="auto">
          <a:xfrm>
            <a:off x="1403351" y="3457109"/>
            <a:ext cx="2505075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3200" dirty="0"/>
              <a:t>few seconds</a:t>
            </a:r>
          </a:p>
        </p:txBody>
      </p:sp>
      <p:sp>
        <p:nvSpPr>
          <p:cNvPr id="478217" name="Text Box 9"/>
          <p:cNvSpPr txBox="1">
            <a:spLocks noChangeArrowheads="1"/>
          </p:cNvSpPr>
          <p:nvPr/>
        </p:nvSpPr>
        <p:spPr bwMode="auto">
          <a:xfrm>
            <a:off x="1403351" y="4036546"/>
            <a:ext cx="2592387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3200" dirty="0"/>
              <a:t>stretch reflex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3" grpId="0" animBg="1"/>
      <p:bldP spid="478214" grpId="0" animBg="1"/>
      <p:bldP spid="478215" grpId="0" animBg="1"/>
      <p:bldP spid="478216" grpId="0" animBg="1"/>
      <p:bldP spid="47821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F6C-41B9-43A4-864C-1C11DFC11450}" type="slidenum">
              <a:rPr lang="en-GB"/>
              <a:pPr/>
              <a:t>45</a:t>
            </a:fld>
            <a:endParaRPr lang="en-GB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Muscle spindles and GTOs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491" y="1447800"/>
            <a:ext cx="7695197" cy="4800600"/>
          </a:xfrm>
        </p:spPr>
        <p:txBody>
          <a:bodyPr/>
          <a:lstStyle/>
          <a:p>
            <a:r>
              <a:rPr lang="en-GB" dirty="0"/>
              <a:t>Muscle spindles detect                         of muscle and produce protective            </a:t>
            </a:r>
          </a:p>
          <a:p>
            <a:pPr>
              <a:buFontTx/>
              <a:buNone/>
            </a:pPr>
            <a:r>
              <a:rPr lang="en-GB" dirty="0"/>
              <a:t>                         – stretched muscle  </a:t>
            </a:r>
          </a:p>
          <a:p>
            <a:r>
              <a:rPr lang="en-GB" dirty="0"/>
              <a:t>Golgi Tendon Organs detect              </a:t>
            </a:r>
            <a:r>
              <a:rPr lang="en-GB" dirty="0" smtClean="0"/>
              <a:t>  in </a:t>
            </a:r>
            <a:r>
              <a:rPr lang="en-GB" dirty="0"/>
              <a:t>tendons – stretched tendon (muscle)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18148" name="Rectangle 4"/>
          <p:cNvSpPr>
            <a:spLocks noChangeArrowheads="1"/>
          </p:cNvSpPr>
          <p:nvPr/>
        </p:nvSpPr>
        <p:spPr bwMode="auto">
          <a:xfrm>
            <a:off x="5436393" y="1447800"/>
            <a:ext cx="2735263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overstretching</a:t>
            </a:r>
          </a:p>
        </p:txBody>
      </p:sp>
      <p:sp>
        <p:nvSpPr>
          <p:cNvPr id="518149" name="Rectangle 5"/>
          <p:cNvSpPr>
            <a:spLocks noChangeArrowheads="1"/>
          </p:cNvSpPr>
          <p:nvPr/>
        </p:nvSpPr>
        <p:spPr bwMode="auto">
          <a:xfrm>
            <a:off x="1617744" y="2420144"/>
            <a:ext cx="2592387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/>
              <a:t>stretch reflex</a:t>
            </a:r>
          </a:p>
        </p:txBody>
      </p:sp>
      <p:sp>
        <p:nvSpPr>
          <p:cNvPr id="518150" name="Rectangle 6"/>
          <p:cNvSpPr>
            <a:spLocks noChangeArrowheads="1"/>
          </p:cNvSpPr>
          <p:nvPr/>
        </p:nvSpPr>
        <p:spPr bwMode="auto">
          <a:xfrm>
            <a:off x="7272337" y="2420144"/>
            <a:ext cx="1871663" cy="576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contracts</a:t>
            </a:r>
          </a:p>
        </p:txBody>
      </p:sp>
      <p:sp>
        <p:nvSpPr>
          <p:cNvPr id="518151" name="Rectangle 7"/>
          <p:cNvSpPr>
            <a:spLocks noChangeArrowheads="1"/>
          </p:cNvSpPr>
          <p:nvPr/>
        </p:nvSpPr>
        <p:spPr bwMode="auto">
          <a:xfrm>
            <a:off x="6516687" y="2996406"/>
            <a:ext cx="1511300" cy="576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tension</a:t>
            </a:r>
          </a:p>
        </p:txBody>
      </p:sp>
      <p:sp>
        <p:nvSpPr>
          <p:cNvPr id="518152" name="Rectangle 8"/>
          <p:cNvSpPr>
            <a:spLocks noChangeArrowheads="1"/>
          </p:cNvSpPr>
          <p:nvPr/>
        </p:nvSpPr>
        <p:spPr bwMode="auto">
          <a:xfrm>
            <a:off x="1655763" y="4004468"/>
            <a:ext cx="1511300" cy="576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/>
              <a:t>relaxes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469878" y="4004468"/>
            <a:ext cx="3628231" cy="576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autogenic inhibition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8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81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8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81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81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8" grpId="0" animBg="1"/>
      <p:bldP spid="518149" grpId="0" animBg="1"/>
      <p:bldP spid="518150" grpId="0" animBg="1"/>
      <p:bldP spid="518151" grpId="0" animBg="1"/>
      <p:bldP spid="518152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7482" y="274638"/>
            <a:ext cx="7786206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Commercialisation - Typical question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900" indent="-6350">
              <a:buNone/>
            </a:pPr>
            <a:r>
              <a:rPr lang="en-GB" sz="2400" dirty="0" smtClean="0"/>
              <a:t>Many elite sports are now commercialised and seen as a form of entertainment.</a:t>
            </a:r>
          </a:p>
          <a:p>
            <a:pPr marL="88900" indent="-6350">
              <a:buNone/>
            </a:pPr>
            <a:r>
              <a:rPr lang="en-GB" sz="2400" dirty="0" smtClean="0"/>
              <a:t>Discuss the suggestion that an increase in the ‘commercialisation’ of sport has been beneficial for performers and the sport.</a:t>
            </a:r>
            <a:r>
              <a:rPr lang="en-GB" sz="2400" i="1" dirty="0" smtClean="0"/>
              <a:t>			(7 marks)</a:t>
            </a:r>
            <a:endParaRPr lang="en-GB" sz="2400" dirty="0" smtClean="0"/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412" y="274638"/>
            <a:ext cx="7768276" cy="1143000"/>
          </a:xfrm>
        </p:spPr>
        <p:txBody>
          <a:bodyPr/>
          <a:lstStyle/>
          <a:p>
            <a:r>
              <a:rPr lang="en-GB" dirty="0" smtClean="0"/>
              <a:t>Commercialisation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5412" y="1447800"/>
            <a:ext cx="7768276" cy="4800600"/>
          </a:xfrm>
        </p:spPr>
        <p:txBody>
          <a:bodyPr/>
          <a:lstStyle/>
          <a:p>
            <a:r>
              <a:rPr lang="en-GB" dirty="0" smtClean="0"/>
              <a:t>Idea of sporting events being used to make money</a:t>
            </a:r>
          </a:p>
          <a:p>
            <a:r>
              <a:rPr lang="en-GB" dirty="0" smtClean="0"/>
              <a:t>Sport gains income from:</a:t>
            </a:r>
          </a:p>
          <a:p>
            <a:r>
              <a:rPr lang="en-GB" dirty="0" smtClean="0"/>
              <a:t>                    /             /                      /</a:t>
            </a:r>
          </a:p>
          <a:p>
            <a:endParaRPr lang="en-GB" dirty="0" smtClean="0"/>
          </a:p>
          <a:p>
            <a:r>
              <a:rPr lang="en-GB" dirty="0" smtClean="0"/>
              <a:t>Income used to pay players –</a:t>
            </a:r>
          </a:p>
          <a:p>
            <a:endParaRPr lang="en-GB" dirty="0" smtClean="0"/>
          </a:p>
          <a:p>
            <a:r>
              <a:rPr lang="en-GB" dirty="0" smtClean="0"/>
              <a:t>Commercialism increases in last</a:t>
            </a:r>
          </a:p>
          <a:p>
            <a:endParaRPr lang="en-GB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4869" y="3039035"/>
            <a:ext cx="2160307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Spectators</a:t>
            </a:r>
            <a:endParaRPr lang="en-GB" sz="32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70164" y="3039035"/>
            <a:ext cx="1306513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media</a:t>
            </a:r>
            <a:endParaRPr lang="en-GB" sz="32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629835" y="3039035"/>
            <a:ext cx="2384612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 sponsorship </a:t>
            </a:r>
            <a:endParaRPr lang="en-GB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04869" y="3686735"/>
            <a:ext cx="2922307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 merchandising</a:t>
            </a:r>
            <a:endParaRPr lang="en-GB" sz="32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418916" y="4195482"/>
            <a:ext cx="2725084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 professionals</a:t>
            </a:r>
            <a:endParaRPr lang="en-GB" sz="32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988534" y="5289176"/>
            <a:ext cx="1945154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 smtClean="0"/>
              <a:t>30 years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1183340" y="1844675"/>
            <a:ext cx="758600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Sport </a:t>
            </a:r>
            <a:r>
              <a:rPr lang="en-US" sz="3200" dirty="0"/>
              <a:t>seen as a 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3200" dirty="0"/>
              <a:t>  Where the                becomes the driving     force in sport</a:t>
            </a:r>
          </a:p>
          <a:p>
            <a:pPr>
              <a:buFontTx/>
              <a:buChar char="•"/>
            </a:pPr>
            <a:r>
              <a:rPr lang="en-US" sz="3200" dirty="0"/>
              <a:t>  The </a:t>
            </a:r>
            <a:r>
              <a:rPr lang="en-US" sz="3200" dirty="0" smtClean="0"/>
              <a:t>sale of                      - </a:t>
            </a:r>
            <a:r>
              <a:rPr lang="en-US" sz="3200" dirty="0"/>
              <a:t>the major source of sports funding</a:t>
            </a:r>
          </a:p>
          <a:p>
            <a:pPr>
              <a:buFontTx/>
              <a:buChar char="•"/>
            </a:pPr>
            <a:r>
              <a:rPr lang="en-US" sz="3200" dirty="0"/>
              <a:t>  Broadcasting rights for Premier League now worth  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4190534" y="1844675"/>
            <a:ext cx="2232025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/>
              <a:t>commodity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3577666" y="2565400"/>
            <a:ext cx="1584325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/>
              <a:t>market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3577666" y="3573463"/>
            <a:ext cx="2156853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 smtClean="0"/>
              <a:t>TV </a:t>
            </a:r>
            <a:r>
              <a:rPr lang="en-US" sz="3200" dirty="0"/>
              <a:t>rights</a:t>
            </a: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3326280" y="5050889"/>
            <a:ext cx="338455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/>
              <a:t>£1.1 billion a year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83340" y="274638"/>
            <a:ext cx="7750348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Commercialisation</a:t>
            </a:r>
            <a:endParaRPr kumimoji="0" lang="en-GB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1" grpId="0" animBg="1"/>
      <p:bldP spid="118792" grpId="0" animBg="1"/>
      <p:bldP spid="118793" grpId="0" animBg="1"/>
      <p:bldP spid="1187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Media and sport</a:t>
            </a:r>
            <a:endParaRPr lang="en-GB" dirty="0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271" y="1447800"/>
            <a:ext cx="7732417" cy="4800600"/>
          </a:xfrm>
        </p:spPr>
        <p:txBody>
          <a:bodyPr/>
          <a:lstStyle/>
          <a:p>
            <a:r>
              <a:rPr lang="en-GB" dirty="0"/>
              <a:t>Sport –             – to report/show</a:t>
            </a:r>
          </a:p>
          <a:p>
            <a:r>
              <a:rPr lang="en-GB" dirty="0"/>
              <a:t>More readers/viewers – more           , more              </a:t>
            </a:r>
            <a:r>
              <a:rPr lang="en-GB" dirty="0" smtClean="0"/>
              <a:t>        , more </a:t>
            </a:r>
            <a:endParaRPr lang="en-GB" dirty="0"/>
          </a:p>
          <a:p>
            <a:r>
              <a:rPr lang="en-GB" dirty="0"/>
              <a:t>Need to make information provided interesting –  </a:t>
            </a:r>
          </a:p>
          <a:p>
            <a:endParaRPr lang="en-GB" dirty="0"/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2993231" y="1447800"/>
            <a:ext cx="1306513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cheap</a:t>
            </a:r>
          </a:p>
        </p:txBody>
      </p:sp>
      <p:sp>
        <p:nvSpPr>
          <p:cNvPr id="308229" name="Rectangle 5"/>
          <p:cNvSpPr>
            <a:spLocks noChangeArrowheads="1"/>
          </p:cNvSpPr>
          <p:nvPr/>
        </p:nvSpPr>
        <p:spPr bwMode="auto">
          <a:xfrm>
            <a:off x="6660124" y="1972235"/>
            <a:ext cx="1162050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sales</a:t>
            </a:r>
          </a:p>
        </p:txBody>
      </p:sp>
      <p:sp>
        <p:nvSpPr>
          <p:cNvPr id="308230" name="Rectangle 6"/>
          <p:cNvSpPr>
            <a:spLocks noChangeArrowheads="1"/>
          </p:cNvSpPr>
          <p:nvPr/>
        </p:nvSpPr>
        <p:spPr bwMode="auto">
          <a:xfrm>
            <a:off x="2719948" y="2443162"/>
            <a:ext cx="2243137" cy="6762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advertising</a:t>
            </a:r>
          </a:p>
        </p:txBody>
      </p:sp>
      <p:sp>
        <p:nvSpPr>
          <p:cNvPr id="308231" name="Rectangle 7"/>
          <p:cNvSpPr>
            <a:spLocks noChangeArrowheads="1"/>
          </p:cNvSpPr>
          <p:nvPr/>
        </p:nvSpPr>
        <p:spPr bwMode="auto">
          <a:xfrm>
            <a:off x="6299762" y="2514599"/>
            <a:ext cx="1522412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income</a:t>
            </a:r>
          </a:p>
        </p:txBody>
      </p:sp>
      <p:sp>
        <p:nvSpPr>
          <p:cNvPr id="308232" name="Rectangle 8"/>
          <p:cNvSpPr>
            <a:spLocks noChangeArrowheads="1"/>
          </p:cNvSpPr>
          <p:nvPr/>
        </p:nvSpPr>
        <p:spPr bwMode="auto">
          <a:xfrm>
            <a:off x="3801876" y="3576918"/>
            <a:ext cx="4475163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inform or sensationalise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8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8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0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8" grpId="0" build="p"/>
      <p:bldP spid="308229" grpId="0" build="p"/>
      <p:bldP spid="308230" grpId="0" build="p"/>
      <p:bldP spid="308231" grpId="0" build="p"/>
      <p:bldP spid="30823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Role of sport to media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05000"/>
            <a:ext cx="7575550" cy="4114800"/>
          </a:xfrm>
        </p:spPr>
        <p:txBody>
          <a:bodyPr/>
          <a:lstStyle/>
          <a:p>
            <a:r>
              <a:rPr lang="en-GB" dirty="0"/>
              <a:t>                to suit demands of media</a:t>
            </a:r>
          </a:p>
          <a:p>
            <a:r>
              <a:rPr lang="en-GB" dirty="0"/>
              <a:t>Share of entertainment market – </a:t>
            </a:r>
          </a:p>
          <a:p>
            <a:endParaRPr lang="en-GB" dirty="0"/>
          </a:p>
          <a:p>
            <a:r>
              <a:rPr lang="en-GB" dirty="0"/>
              <a:t>Increased interest –  </a:t>
            </a:r>
          </a:p>
          <a:p>
            <a:r>
              <a:rPr lang="en-GB" dirty="0"/>
              <a:t>               from TV rights</a:t>
            </a:r>
          </a:p>
          <a:p>
            <a:r>
              <a:rPr lang="en-GB" dirty="0"/>
              <a:t>                  </a:t>
            </a:r>
            <a:r>
              <a:rPr lang="en-GB" dirty="0" smtClean="0"/>
              <a:t> and                      income</a:t>
            </a:r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1573213" y="1916113"/>
            <a:ext cx="1793875" cy="5873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Adapted</a:t>
            </a:r>
          </a:p>
        </p:txBody>
      </p:sp>
      <p:sp>
        <p:nvSpPr>
          <p:cNvPr id="309253" name="Rectangle 5"/>
          <p:cNvSpPr>
            <a:spLocks noChangeArrowheads="1"/>
          </p:cNvSpPr>
          <p:nvPr/>
        </p:nvSpPr>
        <p:spPr bwMode="auto">
          <a:xfrm>
            <a:off x="1644650" y="2997200"/>
            <a:ext cx="3522663" cy="660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/>
              <a:t>peak time viewing</a:t>
            </a:r>
          </a:p>
        </p:txBody>
      </p:sp>
      <p:sp>
        <p:nvSpPr>
          <p:cNvPr id="309254" name="Rectangle 6"/>
          <p:cNvSpPr>
            <a:spLocks noChangeArrowheads="1"/>
          </p:cNvSpPr>
          <p:nvPr/>
        </p:nvSpPr>
        <p:spPr bwMode="auto">
          <a:xfrm>
            <a:off x="5025232" y="3644900"/>
            <a:ext cx="3306762" cy="660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more participants</a:t>
            </a:r>
          </a:p>
        </p:txBody>
      </p:sp>
      <p:sp>
        <p:nvSpPr>
          <p:cNvPr id="309255" name="Rectangle 7"/>
          <p:cNvSpPr>
            <a:spLocks noChangeArrowheads="1"/>
          </p:cNvSpPr>
          <p:nvPr/>
        </p:nvSpPr>
        <p:spPr bwMode="auto">
          <a:xfrm>
            <a:off x="1644650" y="4210050"/>
            <a:ext cx="1577975" cy="5873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Income</a:t>
            </a:r>
          </a:p>
        </p:txBody>
      </p:sp>
      <p:sp>
        <p:nvSpPr>
          <p:cNvPr id="309256" name="Rectangle 8"/>
          <p:cNvSpPr>
            <a:spLocks noChangeArrowheads="1"/>
          </p:cNvSpPr>
          <p:nvPr/>
        </p:nvSpPr>
        <p:spPr bwMode="auto">
          <a:xfrm>
            <a:off x="1644650" y="4797425"/>
            <a:ext cx="2009775" cy="660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 dirty="0"/>
              <a:t>Marketing</a:t>
            </a:r>
          </a:p>
        </p:txBody>
      </p:sp>
      <p:sp>
        <p:nvSpPr>
          <p:cNvPr id="309257" name="Rectangle 9"/>
          <p:cNvSpPr>
            <a:spLocks noChangeArrowheads="1"/>
          </p:cNvSpPr>
          <p:nvPr/>
        </p:nvSpPr>
        <p:spPr bwMode="auto">
          <a:xfrm>
            <a:off x="4452938" y="4797425"/>
            <a:ext cx="2225675" cy="660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3200"/>
              <a:t>advertising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09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2" grpId="0" build="p"/>
      <p:bldP spid="309253" grpId="0" build="p"/>
      <p:bldP spid="309254" grpId="0" build="p"/>
      <p:bldP spid="309255" grpId="0" build="p"/>
      <p:bldP spid="309256" grpId="0" build="p"/>
      <p:bldP spid="30925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ide Master Final">
  <a:themeElements>
    <a:clrScheme name="Custom 1">
      <a:dk1>
        <a:srgbClr val="3180C9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Master Final.potx</Template>
  <TotalTime>488</TotalTime>
  <Words>1471</Words>
  <Application>Microsoft Office PowerPoint</Application>
  <PresentationFormat>On-screen Show (4:3)</PresentationFormat>
  <Paragraphs>455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Slide Master Final</vt:lpstr>
      <vt:lpstr>A2 Revision - 1</vt:lpstr>
      <vt:lpstr>Revision topics – chosen by your teachers</vt:lpstr>
      <vt:lpstr>14 mark questions</vt:lpstr>
      <vt:lpstr>14 mark questions</vt:lpstr>
      <vt:lpstr>Commercialisation - Typical question</vt:lpstr>
      <vt:lpstr>Commercialisation</vt:lpstr>
      <vt:lpstr>PowerPoint Presentation</vt:lpstr>
      <vt:lpstr>Media and sport</vt:lpstr>
      <vt:lpstr>Role of sport to media</vt:lpstr>
      <vt:lpstr>Television and advertising</vt:lpstr>
      <vt:lpstr>Sport Has Changed For TV </vt:lpstr>
      <vt:lpstr>TV changes sport</vt:lpstr>
      <vt:lpstr>Changing the characteristics of sport</vt:lpstr>
      <vt:lpstr>Professional performer - a commercial object?</vt:lpstr>
      <vt:lpstr>Olympic ideals</vt:lpstr>
      <vt:lpstr>Olympism</vt:lpstr>
      <vt:lpstr>Kreb’s cycle - Typical question</vt:lpstr>
      <vt:lpstr>Kreb’s cycle</vt:lpstr>
      <vt:lpstr>Kreb’s cycle</vt:lpstr>
      <vt:lpstr>Aggression - Typical question</vt:lpstr>
      <vt:lpstr>Aggression</vt:lpstr>
      <vt:lpstr>Forms of Aggression</vt:lpstr>
      <vt:lpstr>Instinct theory</vt:lpstr>
      <vt:lpstr>Frustration-aggression hypothesis</vt:lpstr>
      <vt:lpstr>Aggressive-cue theory</vt:lpstr>
      <vt:lpstr>Social learning theory</vt:lpstr>
      <vt:lpstr>Strategies to reduce aggression</vt:lpstr>
      <vt:lpstr>Elite Athlete Support - Typical question</vt:lpstr>
      <vt:lpstr>Role of National Governing Bodies</vt:lpstr>
      <vt:lpstr>Whole Sports Plans</vt:lpstr>
      <vt:lpstr>UK Sport</vt:lpstr>
      <vt:lpstr>UK Sport</vt:lpstr>
      <vt:lpstr>World Class Performance Pathway</vt:lpstr>
      <vt:lpstr>Funding Of Elite Performers</vt:lpstr>
      <vt:lpstr>English Institute of Sport – ‘making the best better’</vt:lpstr>
      <vt:lpstr>Projectile motion – Typical question</vt:lpstr>
      <vt:lpstr>Projectile motion</vt:lpstr>
      <vt:lpstr>Components</vt:lpstr>
      <vt:lpstr>Projectile motion</vt:lpstr>
      <vt:lpstr>Variations in vertical and horizontal components</vt:lpstr>
      <vt:lpstr>Projectile motion</vt:lpstr>
      <vt:lpstr>Typical question – PNF stretching</vt:lpstr>
      <vt:lpstr>Proprioceptive neuromuscular facilitation</vt:lpstr>
      <vt:lpstr>Proprioceptive neuromuscular facilitation</vt:lpstr>
      <vt:lpstr>Muscle spindles and GTOs</vt:lpstr>
    </vt:vector>
  </TitlesOfParts>
  <Company>Subject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Subject Support</dc:creator>
  <cp:lastModifiedBy>Nicola Wilkins</cp:lastModifiedBy>
  <cp:revision>85</cp:revision>
  <dcterms:created xsi:type="dcterms:W3CDTF">2011-08-22T14:17:08Z</dcterms:created>
  <dcterms:modified xsi:type="dcterms:W3CDTF">2013-05-17T07:57:46Z</dcterms:modified>
</cp:coreProperties>
</file>